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14" r:id="rId2"/>
    <p:sldId id="518" r:id="rId3"/>
    <p:sldId id="502" r:id="rId4"/>
    <p:sldId id="521" r:id="rId5"/>
    <p:sldId id="479" r:id="rId6"/>
    <p:sldId id="515" r:id="rId7"/>
    <p:sldId id="535" r:id="rId8"/>
    <p:sldId id="523" r:id="rId9"/>
    <p:sldId id="536" r:id="rId10"/>
    <p:sldId id="516" r:id="rId11"/>
    <p:sldId id="517" r:id="rId12"/>
    <p:sldId id="524" r:id="rId13"/>
    <p:sldId id="530" r:id="rId14"/>
    <p:sldId id="525" r:id="rId15"/>
    <p:sldId id="526" r:id="rId16"/>
    <p:sldId id="533" r:id="rId17"/>
    <p:sldId id="430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6633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9414" autoAdjust="0"/>
  </p:normalViewPr>
  <p:slideViewPr>
    <p:cSldViewPr showGuides="1">
      <p:cViewPr varScale="1">
        <p:scale>
          <a:sx n="80" d="100"/>
          <a:sy n="80" d="100"/>
        </p:scale>
        <p:origin x="1824" y="6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92BA-C7A9-4160-A9D2-4275747CCCEE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312A0-8A64-4702-8DC4-AD2408067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7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1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3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падающий график вместо стрелок. Крупный важный фактор и много мелких. Печати на карте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7A7A-7697-424C-8634-01B6FFF401A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0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падающий график вместо стрелок. Крупный важный фактор и много мелких. Печати на карте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7A7A-7697-424C-8634-01B6FFF401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падающий график вместо стрелок. Крупный важный фактор и много мелких. Печати на карте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7A7A-7697-424C-8634-01B6FFF401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падающий график вместо стрелок. Крупный важный фактор и много мелких. Печати на карте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7A7A-7697-424C-8634-01B6FFF401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4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4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4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3219A-8933-44CC-A9F2-839D39B02FA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4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BD4C-AFAC-43C2-8C7F-84924ABD2EA8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AD4A-5474-4191-9FF9-4E9544CC0428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725-FC90-4CEE-B790-9384EE019738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нумерован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\\zrg01\home\maltceva\ЦИРКОН_презентация\Финал\Для презентации\Страница\Красная полос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83" y="836712"/>
            <a:ext cx="8697417" cy="207941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8207376" cy="4823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60000" indent="-360000">
              <a:spcBef>
                <a:spcPts val="600"/>
              </a:spcBef>
              <a:buClr>
                <a:srgbClr val="6F2700"/>
              </a:buClr>
              <a:buFont typeface="+mj-lt"/>
              <a:buAutoNum type="arabicPeriod"/>
              <a:defRPr sz="2000">
                <a:solidFill>
                  <a:srgbClr val="6F2700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lvl2pPr marL="630000" indent="-270000">
              <a:spcBef>
                <a:spcPts val="600"/>
              </a:spcBef>
              <a:buClr>
                <a:srgbClr val="C00000"/>
              </a:buClr>
              <a:buFont typeface="+mj-lt"/>
              <a:buAutoNum type="arabicParenR"/>
              <a:tabLst/>
              <a:defRPr sz="1800">
                <a:latin typeface="+mj-lt"/>
              </a:defRPr>
            </a:lvl2pPr>
            <a:lvl3pPr marL="810000" indent="-270000" defTabSz="808038">
              <a:spcBef>
                <a:spcPts val="600"/>
              </a:spcBef>
              <a:buClr>
                <a:srgbClr val="C00000"/>
              </a:buClr>
              <a:buFont typeface="+mj-lt"/>
              <a:buAutoNum type="alphaLcPeriod"/>
              <a:defRPr sz="1800">
                <a:latin typeface="+mj-lt"/>
              </a:defRPr>
            </a:lvl3pPr>
            <a:lvl4pPr marL="990600" indent="-270000">
              <a:spcBef>
                <a:spcPts val="600"/>
              </a:spcBef>
              <a:buFont typeface="+mj-lt"/>
              <a:buAutoNum type="alphaLcParenR"/>
              <a:tabLst>
                <a:tab pos="1616075" algn="l"/>
              </a:tabLst>
              <a:defRPr sz="1600">
                <a:latin typeface="+mj-lt"/>
              </a:defRPr>
            </a:lvl4pPr>
            <a:lvl5pPr marL="1079500" indent="-179388">
              <a:spcBef>
                <a:spcPts val="600"/>
              </a:spcBef>
              <a:buFont typeface="+mj-lt"/>
              <a:buAutoNum type="romanLcPeriod"/>
              <a:tabLst/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36"/>
          <p:cNvSpPr>
            <a:spLocks noGrp="1"/>
          </p:cNvSpPr>
          <p:nvPr>
            <p:ph type="title" hasCustomPrompt="1"/>
          </p:nvPr>
        </p:nvSpPr>
        <p:spPr>
          <a:xfrm>
            <a:off x="827584" y="0"/>
            <a:ext cx="7848104" cy="765175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pic>
        <p:nvPicPr>
          <p:cNvPr id="11" name="Picture 3" descr="Z:\ZIRCON\ЦИРКОН_Реклама и PR\ФИРМЕННЫЙ СТИЛЬ\2012_Презентация ЦИРКОН (разработка)\Рисунки_для итоговой презентации\Значки новые\Белая стрелка в красном квадрате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95" y="-224357"/>
            <a:ext cx="818501" cy="1296144"/>
          </a:xfrm>
          <a:prstGeom prst="rect">
            <a:avLst/>
          </a:prstGeom>
          <a:noFill/>
        </p:spPr>
      </p:pic>
      <p:sp>
        <p:nvSpPr>
          <p:cNvPr id="13" name="Номер слайда 10"/>
          <p:cNvSpPr txBox="1">
            <a:spLocks noChangeAspect="1"/>
          </p:cNvSpPr>
          <p:nvPr userDrawn="1"/>
        </p:nvSpPr>
        <p:spPr>
          <a:xfrm>
            <a:off x="8479548" y="6258889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9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271B-BA52-44BC-8EA3-31ED7ADCAAA2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8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E6C2-5770-4805-93E5-85AC2BB61350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813-8880-48BC-B1D4-87334390809A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06F7-7B8B-41D3-A437-D4C9DB80F3D4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44BE-58F3-4444-A276-4393BE19693F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E163-0626-4420-81B7-EF2EE39A1996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4E-8BE3-4300-8313-A0B6F2F103E4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825-AA73-4689-A380-995C1473228B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4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20D1-4BA0-41C4-9D6D-0E0EB6A8DB05}" type="datetime1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90EC-F58B-4FD4-AFEB-1708863DF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355976" y="4725144"/>
            <a:ext cx="36004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6240685"/>
            <a:ext cx="5400600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165304"/>
            <a:ext cx="5724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69235" y="6270774"/>
            <a:ext cx="3501752" cy="365125"/>
          </a:xfrm>
        </p:spPr>
        <p:txBody>
          <a:bodyPr/>
          <a:lstStyle/>
          <a:p>
            <a:r>
              <a:rPr lang="ru-RU" sz="1600" b="1" dirty="0" smtClean="0"/>
              <a:t>Ярославль, 24 апреля 2015</a:t>
            </a:r>
            <a:endParaRPr lang="ru-RU" sz="16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1772816"/>
            <a:ext cx="7772400" cy="219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Какие кадры нужны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для реализации технологической инициативы Президента?</a:t>
            </a:r>
          </a:p>
        </p:txBody>
      </p:sp>
      <p:pic>
        <p:nvPicPr>
          <p:cNvPr id="11" name="Picture 2" descr="C:\Users\SK\Documents\онг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2881"/>
            <a:ext cx="1728192" cy="138946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2699792" y="3789040"/>
            <a:ext cx="3537208" cy="2088232"/>
            <a:chOff x="1000100" y="2500306"/>
            <a:chExt cx="6786610" cy="4006554"/>
          </a:xfrm>
        </p:grpSpPr>
        <p:pic>
          <p:nvPicPr>
            <p:cNvPr id="17" name="Рисунок 16" descr="раша целая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2500306"/>
              <a:ext cx="6786610" cy="4006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8" name="Рисунок 17" descr="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8082" y="3592457"/>
              <a:ext cx="1048513" cy="104851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9" name="Рисунок 18" descr="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2873" y="4854247"/>
              <a:ext cx="1371600" cy="92659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20" name="Рисунок 19" descr="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0826" y="4786322"/>
              <a:ext cx="786384" cy="1066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21" name="Рисунок 20" descr="9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3636" y="3429000"/>
              <a:ext cx="810768" cy="92659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23" name="Рисунок 22" descr="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9850" y="4966339"/>
              <a:ext cx="1633728" cy="8351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Подходы к развитию СПО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363308" y="3749261"/>
            <a:ext cx="2088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существующая</a:t>
            </a:r>
          </a:p>
          <a:p>
            <a:r>
              <a:rPr lang="ru-RU" sz="2000" dirty="0" smtClean="0"/>
              <a:t>учебная программа</a:t>
            </a:r>
            <a:endParaRPr lang="ru-RU" sz="200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755576" y="3255077"/>
            <a:ext cx="1440160" cy="2160240"/>
          </a:xfrm>
          <a:prstGeom prst="snip1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584" y="980728"/>
            <a:ext cx="2448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востребованные и перспективные профессии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4934"/>
            <a:ext cx="235624" cy="7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-844568" y="4021033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специальности  СПО</a:t>
            </a:r>
            <a:endParaRPr lang="ru-RU" sz="2000" b="1" dirty="0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755576" y="3255077"/>
            <a:ext cx="2736304" cy="2160240"/>
          </a:xfrm>
          <a:prstGeom prst="snip1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55776" y="3831141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55776" y="4335197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55776" y="4911261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923928" y="1196752"/>
            <a:ext cx="52200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Развитие СПО за счет привлечения иностранного опыта (</a:t>
            </a:r>
            <a:r>
              <a:rPr lang="en-US" sz="2000" dirty="0" smtClean="0"/>
              <a:t>world skills)</a:t>
            </a: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Развитие программ СПО за счет добавления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элементов (проектирование, организация и руководство и т.п.)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Развитие программ СПО за счет обучения работать с оборудованием, которое ляжет в основу следующего шага модернизации инфраструктуры (ЖКХ, сетевая энергетика, телекоммуникации, транспорт)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Новые программы под задачи конкретных промышленных проектов</a:t>
            </a:r>
            <a:endParaRPr lang="ru-RU" sz="2000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 rot="16200000">
            <a:off x="1351676" y="3985029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обновление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5943" y="5949280"/>
            <a:ext cx="221761" cy="7228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183569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763688" y="285293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10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299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11</a:t>
            </a:fld>
            <a:endParaRPr lang="ru-RU" sz="1600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Кадры под задачи технологической инициативы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1519970" y="4104767"/>
            <a:ext cx="1728192" cy="1240753"/>
          </a:xfrm>
          <a:prstGeom prst="rightArrow">
            <a:avLst>
              <a:gd name="adj1" fmla="val 79720"/>
              <a:gd name="adj2" fmla="val 5225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89112" y="2636912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997224" y="2638996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608" y="2638996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148064" y="2492896"/>
            <a:ext cx="1512168" cy="121996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992007">
            <a:off x="2593146" y="4199967"/>
            <a:ext cx="3171584" cy="1240753"/>
          </a:xfrm>
          <a:prstGeom prst="rightArrow">
            <a:avLst>
              <a:gd name="adj1" fmla="val 79720"/>
              <a:gd name="adj2" fmla="val 5482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1124744"/>
            <a:ext cx="3816424" cy="259228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475656" y="1772816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36912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858744" y="2490812"/>
            <a:ext cx="1512168" cy="121996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" descr="11949837601577375107factory_gabrielle_nowick_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990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994648" y="1122660"/>
            <a:ext cx="1512168" cy="121996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95536" y="1124744"/>
            <a:ext cx="158417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Системная промышленность России</a:t>
            </a:r>
            <a:endParaRPr lang="ru-RU" sz="1400" kern="0" dirty="0">
              <a:latin typeface="+mn-lt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4427984" y="1124744"/>
            <a:ext cx="158417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Новые отрасли и кластеры на базе новых технологий</a:t>
            </a:r>
            <a:endParaRPr lang="ru-RU" sz="1400" kern="0" dirty="0">
              <a:latin typeface="+mn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987824" y="2348880"/>
            <a:ext cx="2220248" cy="0"/>
          </a:xfrm>
          <a:prstGeom prst="straightConnector1">
            <a:avLst/>
          </a:prstGeom>
          <a:ln w="3810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university_s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F5FE"/>
              </a:clrFrom>
              <a:clrTo>
                <a:srgbClr val="ECF5FE">
                  <a:alpha val="0"/>
                </a:srgbClr>
              </a:clrTo>
            </a:clrChange>
          </a:blip>
          <a:srcRect t="9500" r="48371" b="9501"/>
          <a:stretch>
            <a:fillRect/>
          </a:stretch>
        </p:blipFill>
        <p:spPr>
          <a:xfrm>
            <a:off x="1475656" y="4941168"/>
            <a:ext cx="1800200" cy="1704291"/>
          </a:xfrm>
          <a:prstGeom prst="rect">
            <a:avLst/>
          </a:prstGeom>
        </p:spPr>
      </p:pic>
      <p:sp>
        <p:nvSpPr>
          <p:cNvPr id="37" name="Подзаголовок 2"/>
          <p:cNvSpPr txBox="1">
            <a:spLocks/>
          </p:cNvSpPr>
          <p:nvPr/>
        </p:nvSpPr>
        <p:spPr>
          <a:xfrm>
            <a:off x="539552" y="4365104"/>
            <a:ext cx="158417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Подготовка кадров</a:t>
            </a:r>
            <a:endParaRPr lang="ru-RU" sz="1400" kern="0" dirty="0">
              <a:latin typeface="+mn-lt"/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5652120" y="3933056"/>
            <a:ext cx="3168352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>
                <a:solidFill>
                  <a:srgbClr val="FF0000"/>
                </a:solidFill>
              </a:rPr>
              <a:t>Для реализации технологической инициативы необходимы не только рабочие с перспективными профессиями.</a:t>
            </a:r>
          </a:p>
          <a:p>
            <a:pPr>
              <a:defRPr/>
            </a:pPr>
            <a:endParaRPr lang="ru-RU" sz="1400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kern="0" dirty="0" smtClean="0">
                <a:solidFill>
                  <a:srgbClr val="FF0000"/>
                </a:solidFill>
              </a:rPr>
              <a:t>Необходима подготовка </a:t>
            </a:r>
            <a:r>
              <a:rPr lang="ru-RU" sz="1400" kern="0" dirty="0" err="1" smtClean="0">
                <a:solidFill>
                  <a:srgbClr val="FF0000"/>
                </a:solidFill>
              </a:rPr>
              <a:t>полипрофессиональных</a:t>
            </a:r>
            <a:r>
              <a:rPr lang="ru-RU" sz="1400" kern="0" dirty="0" smtClean="0">
                <a:solidFill>
                  <a:srgbClr val="FF0000"/>
                </a:solidFill>
              </a:rPr>
              <a:t> проектных команд, способных создать новые отрасли и кластеры.</a:t>
            </a:r>
          </a:p>
          <a:p>
            <a:pPr>
              <a:defRPr/>
            </a:pPr>
            <a:endParaRPr lang="ru-RU" sz="1400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kern="0" dirty="0" smtClean="0">
                <a:solidFill>
                  <a:srgbClr val="FF0000"/>
                </a:solidFill>
                <a:latin typeface="+mn-lt"/>
              </a:rPr>
              <a:t>Иначе рабочим с перспективными профессиями  будет негде работать.</a:t>
            </a:r>
            <a:endParaRPr lang="ru-RU" sz="14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3635896" y="4581128"/>
            <a:ext cx="158417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Подготовка кадров</a:t>
            </a:r>
            <a:endParaRPr lang="ru-RU" sz="1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6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Форум </a:t>
            </a:r>
            <a:r>
              <a:rPr lang="ru-RU" sz="2400" dirty="0" smtClean="0">
                <a:solidFill>
                  <a:srgbClr val="FF0000"/>
                </a:solidFill>
              </a:rPr>
              <a:t>ОНФ </a:t>
            </a:r>
            <a:r>
              <a:rPr lang="ru-RU" sz="2400" dirty="0" smtClean="0">
                <a:solidFill>
                  <a:srgbClr val="FF0000"/>
                </a:solidFill>
              </a:rPr>
              <a:t>«Качественное </a:t>
            </a:r>
            <a:r>
              <a:rPr lang="ru-RU" sz="2400" dirty="0" smtClean="0">
                <a:solidFill>
                  <a:srgbClr val="FF0000"/>
                </a:solidFill>
              </a:rPr>
              <a:t>образование во имя страны»</a:t>
            </a:r>
            <a:endParaRPr lang="ru-RU" sz="24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23928" y="1124744"/>
            <a:ext cx="4968552" cy="1584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kern="0" dirty="0" smtClean="0"/>
              <a:t>В рамках подготовки к </a:t>
            </a:r>
            <a:r>
              <a:rPr lang="ru-RU" sz="2000" kern="0" dirty="0" smtClean="0"/>
              <a:t>Форуму ОНФ </a:t>
            </a:r>
            <a:r>
              <a:rPr lang="ru-RU" sz="2000" kern="0" dirty="0" smtClean="0"/>
              <a:t>«Качественное образование во имя страны» было выявлено несколько лучших практик  и образовательных технологий по подготовке перспективных кадров.</a:t>
            </a:r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r>
              <a:rPr lang="ru-RU" sz="2000" kern="0" dirty="0" smtClean="0"/>
              <a:t>Некоторые из лучших практик и технологий  были представлены на форуме.</a:t>
            </a:r>
          </a:p>
          <a:p>
            <a:pPr>
              <a:defRPr/>
            </a:pPr>
            <a:endParaRPr lang="ru-RU" sz="2400" kern="0" dirty="0">
              <a:latin typeface="+mn-lt"/>
            </a:endParaRPr>
          </a:p>
        </p:txBody>
      </p:sp>
      <p:pic>
        <p:nvPicPr>
          <p:cNvPr id="25" name="Рисунок 24" descr="lowres_rslr6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3"/>
            <a:ext cx="3096344" cy="2064229"/>
          </a:xfrm>
          <a:prstGeom prst="rect">
            <a:avLst/>
          </a:prstGeom>
        </p:spPr>
      </p:pic>
      <p:pic>
        <p:nvPicPr>
          <p:cNvPr id="26" name="Рисунок 25" descr="lowres_rslr6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3096344" cy="2064229"/>
          </a:xfrm>
          <a:prstGeom prst="rect">
            <a:avLst/>
          </a:prstGeom>
        </p:spPr>
      </p:pic>
      <p:pic>
        <p:nvPicPr>
          <p:cNvPr id="20" name="Рисунок 19" descr="lowres_rslr59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0096" y="4869160"/>
            <a:ext cx="2286000" cy="1524000"/>
          </a:xfrm>
          <a:prstGeom prst="rect">
            <a:avLst/>
          </a:prstGeom>
        </p:spPr>
      </p:pic>
      <p:pic>
        <p:nvPicPr>
          <p:cNvPr id="22" name="Рисунок 21" descr="lowres_rslr6368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8408" y="4869160"/>
            <a:ext cx="2286000" cy="1524000"/>
          </a:xfrm>
          <a:prstGeom prst="rect">
            <a:avLst/>
          </a:prstGeom>
        </p:spPr>
      </p:pic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12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86539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Форум «Месторождение талантов», г. Ярославль, 2013 г.</a:t>
            </a:r>
            <a:endParaRPr lang="ru-RU" sz="24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980728"/>
            <a:ext cx="8280920" cy="1584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kern="0" dirty="0" smtClean="0"/>
              <a:t>Ведущий ученый из Барселоны обсуждает со старшеклассниками их проект:</a:t>
            </a:r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r>
              <a:rPr lang="ru-RU" sz="2000" kern="0" dirty="0" smtClean="0">
                <a:solidFill>
                  <a:srgbClr val="FF0000"/>
                </a:solidFill>
              </a:rPr>
              <a:t>Как сделать так, чтобы в России появилось собственное производство лекарственных субстанций на базе российских научных разработок? </a:t>
            </a:r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endParaRPr lang="ru-RU" sz="2000" kern="0" dirty="0" smtClean="0">
              <a:latin typeface="+mn-lt"/>
            </a:endParaRPr>
          </a:p>
          <a:p>
            <a:pPr>
              <a:defRPr/>
            </a:pPr>
            <a:endParaRPr lang="ru-RU" sz="2400" kern="0" dirty="0">
              <a:latin typeface="+mn-lt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13</a:t>
            </a:fld>
            <a:endParaRPr lang="ru-RU" sz="1600" b="1" dirty="0"/>
          </a:p>
        </p:txBody>
      </p:sp>
      <p:pic>
        <p:nvPicPr>
          <p:cNvPr id="9" name="Рисунок 8" descr="10915188143_2cc36c40ed_z.jpg"/>
          <p:cNvPicPr>
            <a:picLocks noChangeAspect="1"/>
          </p:cNvPicPr>
          <p:nvPr/>
        </p:nvPicPr>
        <p:blipFill>
          <a:blip r:embed="rId3" cstate="print"/>
          <a:srcRect l="11019" r="226" b="-5"/>
          <a:stretch>
            <a:fillRect/>
          </a:stretch>
        </p:blipFill>
        <p:spPr>
          <a:xfrm>
            <a:off x="0" y="3104965"/>
            <a:ext cx="5004048" cy="3753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508104" y="3501008"/>
            <a:ext cx="3096344" cy="1584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kern="0" dirty="0" smtClean="0"/>
              <a:t>Как преодолеть разрыв жизненного цикла инновации в фармацевтике  и </a:t>
            </a:r>
            <a:r>
              <a:rPr lang="ru-RU" sz="2000" kern="0" dirty="0" err="1" smtClean="0"/>
              <a:t>биофармацевтике</a:t>
            </a:r>
            <a:r>
              <a:rPr lang="ru-RU" sz="2000" kern="0" dirty="0" smtClean="0"/>
              <a:t> на этапе клинических исследований?</a:t>
            </a:r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endParaRPr lang="ru-RU" sz="2000" kern="0" dirty="0" smtClean="0"/>
          </a:p>
          <a:p>
            <a:pPr>
              <a:defRPr/>
            </a:pPr>
            <a:endParaRPr lang="ru-RU" sz="2000" kern="0" dirty="0" smtClean="0">
              <a:latin typeface="+mn-lt"/>
            </a:endParaRPr>
          </a:p>
          <a:p>
            <a:pPr>
              <a:defRPr/>
            </a:pPr>
            <a:endParaRPr lang="ru-RU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539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Вызов технологического развития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496" y="1052736"/>
            <a:ext cx="874749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Образовательная технология, </a:t>
            </a:r>
            <a:r>
              <a:rPr lang="ru-RU" sz="2000" b="1" dirty="0" smtClean="0"/>
              <a:t>Школа генеральных конструкторов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позволяет формировать генеральных конструкторов </a:t>
            </a:r>
            <a:r>
              <a:rPr lang="en-US" sz="2000" dirty="0" smtClean="0"/>
              <a:t>XXI</a:t>
            </a:r>
            <a:r>
              <a:rPr lang="ru-RU" sz="2000" dirty="0" smtClean="0"/>
              <a:t>-го века.</a:t>
            </a:r>
          </a:p>
          <a:p>
            <a:r>
              <a:rPr lang="ru-RU" sz="2000" dirty="0" smtClean="0"/>
              <a:t>  Генеральный конструктор </a:t>
            </a:r>
            <a:r>
              <a:rPr lang="en-US" sz="2000" dirty="0" smtClean="0"/>
              <a:t>XXI</a:t>
            </a:r>
            <a:r>
              <a:rPr lang="ru-RU" sz="2000" dirty="0" smtClean="0"/>
              <a:t>-го века –   это «специалист, </a:t>
            </a:r>
          </a:p>
          <a:p>
            <a:r>
              <a:rPr lang="ru-RU" sz="2000" dirty="0" smtClean="0"/>
              <a:t>который создает уникальный, не имеющий аналогов технологический продукт, новый технологический комплекс, которого нет в мире»</a:t>
            </a:r>
          </a:p>
          <a:p>
            <a:endParaRPr lang="ru-RU" sz="2000" dirty="0" smtClean="0"/>
          </a:p>
          <a:p>
            <a:r>
              <a:rPr lang="ru-RU" sz="2000" dirty="0" smtClean="0"/>
              <a:t>С 2010 года в лицее № 2 г. Иркутска существует </a:t>
            </a:r>
          </a:p>
          <a:p>
            <a:r>
              <a:rPr lang="ru-RU" sz="2000" b="1" dirty="0" smtClean="0"/>
              <a:t>лаборатория </a:t>
            </a:r>
            <a:r>
              <a:rPr lang="ru-RU" sz="2000" b="1" dirty="0" err="1" smtClean="0"/>
              <a:t>нанотехнологий</a:t>
            </a:r>
            <a:r>
              <a:rPr lang="ru-RU" sz="2000" dirty="0" smtClean="0"/>
              <a:t>. Ключевой особенностью </a:t>
            </a:r>
          </a:p>
          <a:p>
            <a:r>
              <a:rPr lang="ru-RU" sz="2000" dirty="0" smtClean="0"/>
              <a:t>подхода к выполнению проектов является принципиальная </a:t>
            </a:r>
            <a:r>
              <a:rPr lang="ru-RU" sz="2000" dirty="0" err="1" smtClean="0"/>
              <a:t>междисциплинарность</a:t>
            </a:r>
            <a:r>
              <a:rPr lang="ru-RU" sz="2000" dirty="0" smtClean="0"/>
              <a:t> при выборе тем, связь темы </a:t>
            </a:r>
          </a:p>
          <a:p>
            <a:r>
              <a:rPr lang="ru-RU" sz="2000" dirty="0" smtClean="0"/>
              <a:t>с актуальными вопросами науки и технологий, </a:t>
            </a:r>
          </a:p>
          <a:p>
            <a:r>
              <a:rPr lang="ru-RU" sz="2000" dirty="0" smtClean="0"/>
              <a:t>которые развиваются в течении последних 10-15 лет.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Всероссийские научно-образовательные школы «Лифт в будущее» проводятся в целях </a:t>
            </a:r>
            <a:r>
              <a:rPr lang="ru-RU" sz="2000" dirty="0" smtClean="0"/>
              <a:t>освоения школьниками современных технологий проектной работы, приобретения ими опыта работы в проектных командах при решении междисциплинарных, отраслевых и технико-технологических задач.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0" name="Рисунок 9" descr="C:\Documents and Settings\root\Рабочий стол\CjnBGEt9xc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965" y="3284984"/>
            <a:ext cx="1946523" cy="12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\фото_меня\Громыко Н.В.(1)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24744"/>
            <a:ext cx="1211957" cy="13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14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78838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3255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модель организации единой системы городского и пригородного транспорта на примере г. Новосибирска</a:t>
            </a:r>
            <a:endParaRPr lang="ru-RU" sz="2000" b="1" dirty="0"/>
          </a:p>
        </p:txBody>
      </p:sp>
      <p:pic>
        <p:nvPicPr>
          <p:cNvPr id="5" name="Picture 3" descr="C:\Users\IT-PRO\Desktop\наработки\Мод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81" y="2895610"/>
            <a:ext cx="2688172" cy="2382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8964" y="2276872"/>
            <a:ext cx="281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Новая технологи я </a:t>
            </a:r>
            <a:r>
              <a:rPr lang="ru-RU" sz="1200" dirty="0" smtClean="0"/>
              <a:t>использование технологии </a:t>
            </a:r>
            <a:r>
              <a:rPr lang="en-US" sz="1200" dirty="0" smtClean="0"/>
              <a:t>magnetic levitation </a:t>
            </a:r>
            <a:r>
              <a:rPr lang="ru-RU" sz="1200" dirty="0" smtClean="0"/>
              <a:t>и вакуумной трубы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8964" y="5513988"/>
            <a:ext cx="281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Инженерный принцип: </a:t>
            </a:r>
          </a:p>
          <a:p>
            <a:r>
              <a:rPr lang="ru-RU" sz="1200" dirty="0" smtClean="0"/>
              <a:t>использование принципа комплексирования инфраструктур (транспорт, связь и автоматика, энергетика) для уменьшения стоимости затрат на каждый тип инфраструктуры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11788" y="2275234"/>
            <a:ext cx="2847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Подход к территориальному планированию: </a:t>
            </a:r>
            <a:r>
              <a:rPr lang="ru-RU" sz="1200" dirty="0" smtClean="0"/>
              <a:t>выбор пилотного участка для строительства транспортной системы с высоким пассажиропотоком – «Аэропорт Толмачево – г. Новосибирск» для подсчета экономики проекта. </a:t>
            </a:r>
          </a:p>
          <a:p>
            <a:r>
              <a:rPr lang="ru-RU" sz="1200" b="1" dirty="0" err="1" smtClean="0"/>
              <a:t>Подпроекты</a:t>
            </a:r>
            <a:r>
              <a:rPr lang="ru-RU" sz="1200" b="1" dirty="0" smtClean="0"/>
              <a:t>: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Создание ТПУ «железная дорога – магнитная трасса – метро – автобус».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Создание системы мониторинга загруженности транспортной системы</a:t>
            </a:r>
            <a:endParaRPr lang="ru-RU" sz="1200" dirty="0"/>
          </a:p>
        </p:txBody>
      </p:sp>
      <p:pic>
        <p:nvPicPr>
          <p:cNvPr id="2052" name="Picture 4" descr="Авиабилеты Новосибирск Толмачево - moskva-staryij-oskol-aviabilety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6804"/>
          <a:stretch/>
        </p:blipFill>
        <p:spPr bwMode="auto">
          <a:xfrm>
            <a:off x="3779912" y="4509120"/>
            <a:ext cx="218186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21821" y="2104395"/>
            <a:ext cx="2467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План проектного действия:</a:t>
            </a:r>
          </a:p>
          <a:p>
            <a:r>
              <a:rPr lang="ru-RU" sz="1200" dirty="0" smtClean="0"/>
              <a:t>Проведение в летний период проектной школы и завершающих ее работу общественных слушаний на базе НОУ «Наша школа» (г. Новосибирск) </a:t>
            </a:r>
          </a:p>
          <a:p>
            <a:r>
              <a:rPr lang="ru-RU" sz="1200" b="1" dirty="0" smtClean="0"/>
              <a:t>К участию приглашены: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Администрация г. Новосибирска и Новосибирской 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Западно-Сибирская железная дорога – филиал ОАО «РЖД»;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Российская академия наук;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Научные институты и технологические предприятия г. Новосибирска;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Разработчики российских и корейских систем транспорта на магнитном подвесе, систем автоматизации и связи на железнодорожном транспорте;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Азиатские финансовые группы. 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Научные консультанты проекта: Зотов А.Н., сотрудник Фонда «Национальные ресурсы образования», инженер систем связи,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Ададуров А.С., к.т.н., директор Санкт-Петербургского филиала ОАО НИИАС (ОАО «РЖД»)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Пример результатов работы международной школы ИРСО</a:t>
            </a:r>
            <a:endParaRPr lang="ru-RU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66" y="3212573"/>
            <a:ext cx="2164268" cy="432854"/>
          </a:xfrm>
          <a:prstGeom prst="rect">
            <a:avLst/>
          </a:prstGeom>
        </p:spPr>
      </p:pic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15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647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Где взять кадры для технологической инициативы?</a:t>
            </a:r>
            <a:endParaRPr lang="ru-RU" sz="2400" dirty="0"/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16</a:t>
            </a:fld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420888"/>
            <a:ext cx="1296144" cy="1872208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1628800"/>
            <a:ext cx="1296144" cy="1872208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5301208"/>
            <a:ext cx="1008112" cy="1008112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923928" y="5921896"/>
            <a:ext cx="2448272" cy="936104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Вуз</a:t>
            </a:r>
            <a:endParaRPr lang="ru-RU" b="1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076056" y="5085184"/>
            <a:ext cx="2592288" cy="108012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школы проектирования новых отраслей промышленности на пересечении деятельности корпораций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2564904"/>
            <a:ext cx="1296144" cy="1872208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3794305" y="4062679"/>
            <a:ext cx="883915" cy="192081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4653136"/>
            <a:ext cx="221761" cy="7228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763688" y="1196752"/>
            <a:ext cx="2592288" cy="108012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Инфраструктурные корпорации</a:t>
            </a:r>
            <a:endParaRPr lang="ru-RU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275856" y="3429001"/>
            <a:ext cx="432048" cy="10801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788024" y="3429000"/>
            <a:ext cx="432048" cy="10801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483768" y="2420888"/>
            <a:ext cx="1368152" cy="8843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6016" y="2420888"/>
            <a:ext cx="1368152" cy="8843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190017" cy="720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5364088" y="1052736"/>
            <a:ext cx="2592288" cy="108012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Необходимые образовательные технологии уже есть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235624" cy="7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789040"/>
            <a:ext cx="235624" cy="7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838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Спасибо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за внимание!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Руководитель рабочей группы ОНФ</a:t>
            </a:r>
            <a:br>
              <a:rPr lang="ru-RU" sz="2200" dirty="0" smtClean="0"/>
            </a:br>
            <a:r>
              <a:rPr lang="ru-RU" sz="2200" dirty="0" smtClean="0"/>
              <a:t> «Образование и культура как основы национальной идентичности»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Любовь Николаевна Духанина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е-</a:t>
            </a:r>
            <a:r>
              <a:rPr lang="en-US" sz="2200" b="1" dirty="0" smtClean="0">
                <a:solidFill>
                  <a:srgbClr val="FF0000"/>
                </a:solidFill>
              </a:rPr>
              <a:t>mail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ONFobrazovanie</a:t>
            </a:r>
            <a:r>
              <a:rPr lang="ru-RU" sz="2000" b="1" dirty="0" smtClean="0">
                <a:solidFill>
                  <a:srgbClr val="FF0000"/>
                </a:solidFill>
              </a:rPr>
              <a:t>@</a:t>
            </a:r>
            <a:r>
              <a:rPr lang="en-US" sz="2000" b="1" dirty="0" err="1" smtClean="0">
                <a:solidFill>
                  <a:srgbClr val="FF0000"/>
                </a:solidFill>
              </a:rPr>
              <a:t>gmail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</a:rPr>
              <a:t>com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6240685"/>
            <a:ext cx="5400600" cy="61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165304"/>
            <a:ext cx="5724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C:\Users\l.soldatkina\Desktop\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016"/>
            <a:ext cx="1258662" cy="915289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2</a:t>
            </a:fld>
            <a:endParaRPr lang="ru-RU" sz="1600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Текущая экономическая ситуация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8264" y="6165304"/>
            <a:ext cx="18367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2096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6876256" y="2348880"/>
            <a:ext cx="1910109" cy="1525702"/>
          </a:xfrm>
          <a:prstGeom prst="rect">
            <a:avLst/>
          </a:prstGeom>
        </p:spPr>
      </p:pic>
      <p:pic>
        <p:nvPicPr>
          <p:cNvPr id="12" name="Рисунок 11" descr="neft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221088"/>
            <a:ext cx="192021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633670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Благодаря технологической революции США превращаются из крупнейшего импортера нефти в крупнейшего экспортера. Падение цен на нефть вызвано тем, что США всего лишь стали удовлетворять внутренний спрос за счет своей и канадской сланцевой, битуминозной и др. видов нетрадиционной нефти.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Арабские страны, поставлявшие нефть в США, переориентируются на Европу и вытесняют оттуда Россию. В России близка к исчерпанию </a:t>
            </a:r>
            <a:r>
              <a:rPr lang="ru-RU" sz="2000" dirty="0" err="1" smtClean="0"/>
              <a:t>легкоизвлекаемая</a:t>
            </a:r>
            <a:r>
              <a:rPr lang="ru-RU" sz="2000" dirty="0" smtClean="0"/>
              <a:t> нефть. Но для разработки сложных месторождений, (включая шельф) необходимы иностранные технологии. Их импорт закрыт санкциями.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Следующий этап развития для США – это экспорт нефти в АТР, для этого создается инфраструктура. Таким образом, США получает возможность напрямую влиять на цену нефти за счет увеличения предложения.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507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3</a:t>
            </a:fld>
            <a:endParaRPr lang="ru-RU" sz="1600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Необходима стремительная перестройка экономики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8264" y="6165304"/>
            <a:ext cx="18367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7544" y="980728"/>
            <a:ext cx="82089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В сложившейся ситуации необходима срочная переориентация экономики на развитие собственной промышленности, опережающее </a:t>
            </a:r>
            <a:r>
              <a:rPr lang="ru-RU" sz="2000" dirty="0" err="1" smtClean="0"/>
              <a:t>импортозамещение</a:t>
            </a:r>
            <a:r>
              <a:rPr lang="ru-RU" sz="2000" dirty="0" smtClean="0"/>
              <a:t>, не фиктивное инновационное развитие.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Для этого необходимо как решение текущих проблем развития образования, так и подготовка кадров под задачи опережающего развития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</p:txBody>
      </p:sp>
      <p:pic>
        <p:nvPicPr>
          <p:cNvPr id="9" name="Рисунок 8" descr="map4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301208"/>
            <a:ext cx="1584176" cy="1188132"/>
          </a:xfrm>
          <a:prstGeom prst="rect">
            <a:avLst/>
          </a:prstGeom>
        </p:spPr>
      </p:pic>
      <p:pic>
        <p:nvPicPr>
          <p:cNvPr id="10" name="Рисунок 9" descr="0c2826fa474621ff666011d716658d84.jpg"/>
          <p:cNvPicPr>
            <a:picLocks noChangeAspect="1"/>
          </p:cNvPicPr>
          <p:nvPr/>
        </p:nvPicPr>
        <p:blipFill>
          <a:blip r:embed="rId4" cstate="print"/>
          <a:srcRect l="19427" r="24451"/>
          <a:stretch>
            <a:fillRect/>
          </a:stretch>
        </p:blipFill>
        <p:spPr>
          <a:xfrm>
            <a:off x="107504" y="4020795"/>
            <a:ext cx="1872208" cy="2504549"/>
          </a:xfrm>
          <a:prstGeom prst="rect">
            <a:avLst/>
          </a:prstGeom>
        </p:spPr>
      </p:pic>
      <p:pic>
        <p:nvPicPr>
          <p:cNvPr id="14" name="Рисунок 13" descr="ohrana-shk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040105"/>
            <a:ext cx="1584176" cy="1159382"/>
          </a:xfrm>
          <a:prstGeom prst="rect">
            <a:avLst/>
          </a:prstGeom>
        </p:spPr>
      </p:pic>
      <p:pic>
        <p:nvPicPr>
          <p:cNvPr id="15" name="Рисунок 14" descr="ZAZ02_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019898"/>
            <a:ext cx="2952328" cy="1968218"/>
          </a:xfrm>
          <a:prstGeom prst="rect">
            <a:avLst/>
          </a:prstGeom>
        </p:spPr>
      </p:pic>
      <p:pic>
        <p:nvPicPr>
          <p:cNvPr id="16" name="Рисунок 15" descr="54ad452d06dec15b5e64aca86ccc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5085184"/>
            <a:ext cx="2251213" cy="1495209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563888" y="5229200"/>
            <a:ext cx="2220248" cy="0"/>
          </a:xfrm>
          <a:prstGeom prst="straightConnector1">
            <a:avLst/>
          </a:prstGeom>
          <a:ln w="3810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/>
              <a:pPr/>
              <a:t>4</a:t>
            </a:fld>
            <a:endParaRPr lang="ru-RU" sz="1600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 точки зрения простых людей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8264" y="6165304"/>
            <a:ext cx="18367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2" y="5110705"/>
            <a:ext cx="323528" cy="1054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5" y="4825463"/>
            <a:ext cx="278111" cy="10546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3419872" y="6237312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kern="0" dirty="0" smtClean="0"/>
              <a:t>Абитуриенты и их родители</a:t>
            </a:r>
            <a:endParaRPr lang="ru-RU" b="1" kern="0" dirty="0">
              <a:latin typeface="+mn-lt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39552" y="3284984"/>
            <a:ext cx="2088232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kern="0" dirty="0" smtClean="0"/>
              <a:t>Стать юристом или экономистом, </a:t>
            </a:r>
            <a:endParaRPr lang="ru-RU" kern="0" dirty="0"/>
          </a:p>
          <a:p>
            <a:pPr>
              <a:defRPr/>
            </a:pPr>
            <a:endParaRPr lang="ru-RU" kern="0" dirty="0" smtClean="0"/>
          </a:p>
          <a:p>
            <a:pPr>
              <a:defRPr/>
            </a:pPr>
            <a:r>
              <a:rPr lang="ru-RU" kern="0" dirty="0" smtClean="0"/>
              <a:t>уехать в региональный центр – Москву,</a:t>
            </a:r>
          </a:p>
          <a:p>
            <a:pPr>
              <a:defRPr/>
            </a:pPr>
            <a:endParaRPr lang="ru-RU" kern="0" dirty="0" smtClean="0">
              <a:latin typeface="+mn-lt"/>
            </a:endParaRPr>
          </a:p>
          <a:p>
            <a:pPr>
              <a:defRPr/>
            </a:pPr>
            <a:r>
              <a:rPr lang="ru-RU" kern="0" dirty="0" smtClean="0">
                <a:latin typeface="+mn-lt"/>
              </a:rPr>
              <a:t>Но юристов и экономистов уже перепроизводство</a:t>
            </a:r>
            <a:endParaRPr lang="ru-RU" kern="0" dirty="0">
              <a:latin typeface="+mn-lt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975648" y="3068960"/>
            <a:ext cx="3168352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kern="0" dirty="0" smtClean="0"/>
              <a:t>Стать рабочим и всю жизнь проработать на старом заводе в родном городке?</a:t>
            </a:r>
          </a:p>
          <a:p>
            <a:pPr>
              <a:defRPr/>
            </a:pPr>
            <a:endParaRPr lang="ru-RU" kern="0" dirty="0"/>
          </a:p>
          <a:p>
            <a:pPr>
              <a:defRPr/>
            </a:pPr>
            <a:r>
              <a:rPr lang="ru-RU" kern="0" dirty="0" smtClean="0"/>
              <a:t>Стать инженером и работать на производстве? </a:t>
            </a:r>
          </a:p>
          <a:p>
            <a:pPr>
              <a:defRPr/>
            </a:pPr>
            <a:endParaRPr lang="ru-RU" kern="0" dirty="0" smtClean="0">
              <a:latin typeface="+mn-lt"/>
            </a:endParaRPr>
          </a:p>
          <a:p>
            <a:pPr>
              <a:defRPr/>
            </a:pPr>
            <a:r>
              <a:rPr lang="ru-RU" kern="0" dirty="0" smtClean="0"/>
              <a:t>Какова перспектива?</a:t>
            </a:r>
            <a:endParaRPr lang="ru-RU" kern="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8393"/>
            <a:ext cx="1872208" cy="2256591"/>
          </a:xfrm>
          <a:prstGeom prst="rect">
            <a:avLst/>
          </a:prstGeom>
        </p:spPr>
      </p:pic>
      <p:pic>
        <p:nvPicPr>
          <p:cNvPr id="13" name="Рисунок 12" descr="zvo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124744"/>
            <a:ext cx="2530971" cy="177891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3131840" y="3284984"/>
            <a:ext cx="1152128" cy="115212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499992" y="3068960"/>
            <a:ext cx="1224136" cy="136815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дзаголовок 2"/>
          <p:cNvSpPr txBox="1">
            <a:spLocks/>
          </p:cNvSpPr>
          <p:nvPr/>
        </p:nvSpPr>
        <p:spPr>
          <a:xfrm>
            <a:off x="3635896" y="1268760"/>
            <a:ext cx="3168352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kern="0" dirty="0" smtClean="0">
                <a:solidFill>
                  <a:srgbClr val="FF0000"/>
                </a:solidFill>
              </a:rPr>
              <a:t>Есть ли</a:t>
            </a:r>
          </a:p>
          <a:p>
            <a:pPr>
              <a:defRPr/>
            </a:pPr>
            <a:r>
              <a:rPr lang="ru-RU" sz="2400" kern="0" dirty="0" smtClean="0">
                <a:solidFill>
                  <a:srgbClr val="FF0000"/>
                </a:solidFill>
              </a:rPr>
              <a:t> другие </a:t>
            </a:r>
          </a:p>
          <a:p>
            <a:pPr>
              <a:defRPr/>
            </a:pPr>
            <a:r>
              <a:rPr lang="ru-RU" sz="2400" kern="0" dirty="0" smtClean="0">
                <a:solidFill>
                  <a:srgbClr val="FF0000"/>
                </a:solidFill>
              </a:rPr>
              <a:t>варианты?</a:t>
            </a:r>
          </a:p>
        </p:txBody>
      </p:sp>
    </p:spTree>
    <p:extLst>
      <p:ext uri="{BB962C8B-B14F-4D97-AF65-F5344CB8AC3E}">
        <p14:creationId xmlns:p14="http://schemas.microsoft.com/office/powerpoint/2010/main" val="39983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Путин В.В. Послание Федеральному собранию 2014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965041"/>
            <a:ext cx="51845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… </a:t>
            </a:r>
            <a:r>
              <a:rPr lang="ru-RU" sz="2000" b="1" dirty="0" smtClean="0"/>
              <a:t>предлагаю реализовать национальную технологическую инициативу</a:t>
            </a:r>
            <a:r>
              <a:rPr lang="ru-RU" sz="2000" dirty="0" smtClean="0"/>
              <a:t>. На основе долгосрочного прогнозирования необходимо понять, с какими задачами столкнётся Россия через 10–15 лет, какие передовые решения потребуются для того, чтобы обеспечить национальную безопасность, высокое качество жизни людей, развитие отраслей нового технологического уклада.</a:t>
            </a:r>
          </a:p>
          <a:p>
            <a:endParaRPr lang="ru-RU" sz="2000" dirty="0" smtClean="0"/>
          </a:p>
          <a:p>
            <a:r>
              <a:rPr lang="ru-RU" sz="2000" dirty="0" smtClean="0"/>
              <a:t>.. Требование качества в полной мере относится и к рабочим кадрам. К 2020 году как минимум в половине колледжей России подготовка по 50 наиболее востребованным и перспективным рабочим профессиям должна вестись в соответствии с лучшими мировыми стандартами и передовыми технологиями.</a:t>
            </a:r>
            <a:endParaRPr lang="ru-RU" sz="2000" dirty="0"/>
          </a:p>
        </p:txBody>
      </p:sp>
      <p:pic>
        <p:nvPicPr>
          <p:cNvPr id="8" name="Рисунок 7" descr="main11278277_3d31c32827481095ed078db4a0423ec1.jpg"/>
          <p:cNvPicPr>
            <a:picLocks noChangeAspect="1"/>
          </p:cNvPicPr>
          <p:nvPr/>
        </p:nvPicPr>
        <p:blipFill>
          <a:blip r:embed="rId2" cstate="print"/>
          <a:srcRect l="11111" r="25395"/>
          <a:stretch>
            <a:fillRect/>
          </a:stretch>
        </p:blipFill>
        <p:spPr>
          <a:xfrm>
            <a:off x="5868144" y="1124744"/>
            <a:ext cx="2880320" cy="3398887"/>
          </a:xfrm>
          <a:prstGeom prst="rect">
            <a:avLst/>
          </a:prstGeom>
        </p:spPr>
      </p:pic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299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Поручения Президента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965041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Пункт 8:</a:t>
            </a:r>
            <a:r>
              <a:rPr lang="ru-RU" sz="2000" dirty="0" smtClean="0"/>
              <a:t> Разработать и утвердить комплекс мер, направленных на совершенствование системы среднего профессионального образования, установив в качестве одного из его целевых показателей осуществление подготовки кадров по 50 наиболее востребованным и перспективным профессиям и специальностям в соответствии с лучшими зарубежными стандартами и передовыми технологиями к 2020 году в половине профессиональных образовательных организаций.</a:t>
            </a:r>
          </a:p>
          <a:p>
            <a:r>
              <a:rPr lang="ru-RU" sz="2000" b="1" dirty="0" smtClean="0"/>
              <a:t>Срок – 31 марта 2015 г. Ответственный: Медведев Д.А.;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Пункт 9:</a:t>
            </a:r>
            <a:r>
              <a:rPr lang="ru-RU" sz="2000" dirty="0" smtClean="0"/>
              <a:t> Совместно с автономной некоммерческой организацией «Агентство стратегических инициатив по продвижению новых проектов» создать систему мониторинга качества подготовки кадров, установив, что одним из критериев качества такой подготовки являются результаты участия региональных и отраслевых команд в национальных чемпионатах профессионального мастерства, в том числе в национальном чемпионате «</a:t>
            </a:r>
            <a:r>
              <a:rPr lang="ru-RU" sz="2000" dirty="0" err="1" smtClean="0"/>
              <a:t>Ворлдскиллс</a:t>
            </a:r>
            <a:r>
              <a:rPr lang="ru-RU" sz="2000" dirty="0" smtClean="0"/>
              <a:t> Россия».</a:t>
            </a:r>
          </a:p>
          <a:p>
            <a:r>
              <a:rPr lang="ru-RU" sz="2000" b="1" dirty="0" smtClean="0"/>
              <a:t>Срок – 1 мая 2015 г.; Ответственные: Медведев Д.А., Никитин А.С.;</a:t>
            </a:r>
            <a:endParaRPr lang="ru-RU" sz="2000" b="1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6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299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Проблемы СПО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965041"/>
            <a:ext cx="8208912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Система </a:t>
            </a:r>
            <a:r>
              <a:rPr lang="ru-RU" sz="2400" dirty="0"/>
              <a:t>подготовки кадров не соответствует развивающемуся рынку труда. Нет внятно выраженных потребностей.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/>
              <a:t>Не  существует объективной независимой формы оценивания качества подготовки.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Устаревшие </a:t>
            </a:r>
            <a:r>
              <a:rPr lang="ru-RU" sz="2400" dirty="0"/>
              <a:t>программы, оборудование, технологии и методики преподавания.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Необходимость практико-ориентированного обучения.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Повышение престижности быть </a:t>
            </a:r>
            <a:r>
              <a:rPr lang="ru-RU" sz="2400" dirty="0"/>
              <a:t>профи</a:t>
            </a:r>
            <a:r>
              <a:rPr lang="ru-RU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>
                <a:solidFill>
                  <a:srgbClr val="FF0000"/>
                </a:solidFill>
              </a:rPr>
              <a:t>Необходимость системного развития.</a:t>
            </a:r>
          </a:p>
          <a:p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095836" y="4869160"/>
            <a:ext cx="2844316" cy="792088"/>
          </a:xfrm>
          <a:prstGeom prst="downArrow">
            <a:avLst>
              <a:gd name="adj1" fmla="val 29623"/>
              <a:gd name="adj2" fmla="val 345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7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006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 3"/>
          <p:cNvSpPr/>
          <p:nvPr/>
        </p:nvSpPr>
        <p:spPr>
          <a:xfrm rot="887877">
            <a:off x="1154516" y="3489728"/>
            <a:ext cx="4613118" cy="146752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 3"/>
          <p:cNvSpPr/>
          <p:nvPr/>
        </p:nvSpPr>
        <p:spPr>
          <a:xfrm rot="4894912">
            <a:off x="-473037" y="4480065"/>
            <a:ext cx="2809012" cy="146752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 3"/>
          <p:cNvSpPr/>
          <p:nvPr/>
        </p:nvSpPr>
        <p:spPr>
          <a:xfrm rot="4894912">
            <a:off x="3233355" y="4462301"/>
            <a:ext cx="2809012" cy="175563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 3"/>
          <p:cNvSpPr/>
          <p:nvPr/>
        </p:nvSpPr>
        <p:spPr>
          <a:xfrm rot="3716152">
            <a:off x="50231" y="3753540"/>
            <a:ext cx="4572032" cy="28575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3542228" y="4301646"/>
            <a:ext cx="914400" cy="414334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3851920" y="4860040"/>
            <a:ext cx="913830" cy="414334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3779912" y="3717032"/>
            <a:ext cx="914400" cy="414334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3717032"/>
            <a:ext cx="1584176" cy="9712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7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Ситуация с рабочими кадрами в одном регионе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190740" cy="7228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163436" cy="720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Подзаголовок 2"/>
          <p:cNvSpPr txBox="1">
            <a:spLocks/>
          </p:cNvSpPr>
          <p:nvPr/>
        </p:nvSpPr>
        <p:spPr>
          <a:xfrm>
            <a:off x="0" y="4941168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Среднее образование</a:t>
            </a:r>
            <a:endParaRPr lang="ru-RU" sz="1400" kern="0" dirty="0">
              <a:latin typeface="+mn-lt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3275856" y="5301208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Система СПО, ВТУЗ</a:t>
            </a:r>
            <a:endParaRPr lang="ru-RU" sz="1400" kern="0" dirty="0">
              <a:latin typeface="+mn-lt"/>
            </a:endParaRPr>
          </a:p>
        </p:txBody>
      </p:sp>
      <p:sp>
        <p:nvSpPr>
          <p:cNvPr id="41" name="Прямоугольник с одним вырезанным скругленным углом 40"/>
          <p:cNvSpPr/>
          <p:nvPr/>
        </p:nvSpPr>
        <p:spPr>
          <a:xfrm>
            <a:off x="229860" y="4373654"/>
            <a:ext cx="914400" cy="414334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с одним вырезанным скругленным углом 42"/>
          <p:cNvSpPr/>
          <p:nvPr/>
        </p:nvSpPr>
        <p:spPr>
          <a:xfrm>
            <a:off x="467544" y="3789040"/>
            <a:ext cx="914400" cy="414334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524600" y="3869432"/>
            <a:ext cx="1584176" cy="9712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77000" y="4021832"/>
            <a:ext cx="1584176" cy="9712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6588224" y="5085184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предприятия</a:t>
            </a:r>
            <a:endParaRPr lang="ru-RU" sz="1400" kern="0" dirty="0">
              <a:latin typeface="+mn-lt"/>
            </a:endParaRP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 rot="5400000">
            <a:off x="6408204" y="2096852"/>
            <a:ext cx="2304256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заказ министерства обороны – необходимость расширения производства </a:t>
            </a:r>
            <a:endParaRPr lang="ru-RU" sz="1400" kern="0" dirty="0">
              <a:latin typeface="+mn-lt"/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6048164" y="1880828"/>
            <a:ext cx="2520280" cy="864096"/>
          </a:xfrm>
          <a:prstGeom prst="rightArrow">
            <a:avLst>
              <a:gd name="adj1" fmla="val 100000"/>
              <a:gd name="adj2" fmla="val 386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>
          <a:xfrm>
            <a:off x="3203848" y="6165304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отток населения</a:t>
            </a:r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5004048" y="6165304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призыв  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в армию</a:t>
            </a:r>
            <a:endParaRPr lang="ru-RU" sz="14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1163294" y="5411932"/>
            <a:ext cx="1512168" cy="36004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поступление в ВУЗы </a:t>
            </a:r>
            <a:r>
              <a:rPr lang="en-US" sz="1400" b="1" kern="0" dirty="0" smtClean="0">
                <a:solidFill>
                  <a:srgbClr val="FF0000"/>
                </a:solidFill>
              </a:rPr>
              <a:t>– </a:t>
            </a:r>
            <a:r>
              <a:rPr lang="ru-RU" sz="1400" b="1" kern="0" dirty="0" smtClean="0">
                <a:solidFill>
                  <a:srgbClr val="FF0000"/>
                </a:solidFill>
              </a:rPr>
              <a:t>социальная норма</a:t>
            </a:r>
            <a:endParaRPr lang="ru-RU" sz="14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3203848" y="1700808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отсутствие методик и способов оценки запроса на новые кадры</a:t>
            </a:r>
          </a:p>
        </p:txBody>
      </p:sp>
      <p:sp>
        <p:nvSpPr>
          <p:cNvPr id="60" name="Подзаголовок 2"/>
          <p:cNvSpPr txBox="1">
            <a:spLocks/>
          </p:cNvSpPr>
          <p:nvPr/>
        </p:nvSpPr>
        <p:spPr>
          <a:xfrm>
            <a:off x="1259632" y="2204864"/>
            <a:ext cx="1800200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kern="0" dirty="0" smtClean="0"/>
              <a:t>региональная администрация</a:t>
            </a:r>
            <a:endParaRPr lang="ru-RU" sz="1400" kern="0" dirty="0">
              <a:latin typeface="+mn-lt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208850" cy="7383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163436" cy="720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Овал 62"/>
          <p:cNvSpPr/>
          <p:nvPr/>
        </p:nvSpPr>
        <p:spPr>
          <a:xfrm>
            <a:off x="3059832" y="1556792"/>
            <a:ext cx="201622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860032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131840" y="5949280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103595" y="5161994"/>
            <a:ext cx="172819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8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00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Запрос общества к СПО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965041"/>
            <a:ext cx="820891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Вернуть начальное профессиональное образование в систему профессионального образования России.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Ликвидировать дисбаланс между спросом на «рабочие» профессии и предлагаемые для обучения специальностями в СПО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Сохранить прием в СПО после 9 класса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Ориентировать СПО на перспективу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Переподготовка кадров и обеспечение кадрами малых предприятий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Вернуть в школу профориентацию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Давать отсрочку в армию выпускникам СПО на 6 месяцев.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600" b="1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122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13975</TotalTime>
  <Words>1250</Words>
  <Application>Microsoft Office PowerPoint</Application>
  <PresentationFormat>Экран (4:3)</PresentationFormat>
  <Paragraphs>183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Тема Office</vt:lpstr>
      <vt:lpstr>Презентация PowerPoint</vt:lpstr>
      <vt:lpstr>Текущая экономическая ситуация</vt:lpstr>
      <vt:lpstr>Необходима стремительная перестройка экономики</vt:lpstr>
      <vt:lpstr>С точки зрения простых людей</vt:lpstr>
      <vt:lpstr>Презентация PowerPoint</vt:lpstr>
      <vt:lpstr>Презентация PowerPoint</vt:lpstr>
      <vt:lpstr>Презентация PowerPoint</vt:lpstr>
      <vt:lpstr>Ситуация с рабочими кадрами в одном регионе</vt:lpstr>
      <vt:lpstr>Презентация PowerPoint</vt:lpstr>
      <vt:lpstr>Презентация PowerPoint</vt:lpstr>
      <vt:lpstr>Кадры под задачи технологической инициативы</vt:lpstr>
      <vt:lpstr>Форум ОНФ «Качественное образование во имя страны»</vt:lpstr>
      <vt:lpstr>Форум «Месторождение талантов», г. Ярославль, 2013 г.</vt:lpstr>
      <vt:lpstr>Вызов технологического развития</vt:lpstr>
      <vt:lpstr>модель организации единой системы городского и пригородного транспорта на примере г. Новосибирска</vt:lpstr>
      <vt:lpstr>Где взять кадры для технологической инициативы?</vt:lpstr>
      <vt:lpstr>Спасибо за внимание!  Руководитель рабочей группы ОНФ  «Образование и культура как основы национальной идентичности»  Любовь Николаевна Духанина   е-mail ONFobrazovanie@gmail.com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Группа:  Малые и средние потребители, энергосбытовые компании и сервис-провайдеры</dc:title>
  <dc:creator>Рустам</dc:creator>
  <cp:lastModifiedBy>Liubov Shapchits</cp:lastModifiedBy>
  <cp:revision>1091</cp:revision>
  <cp:lastPrinted>2015-04-23T06:51:22Z</cp:lastPrinted>
  <dcterms:created xsi:type="dcterms:W3CDTF">2012-10-29T08:09:46Z</dcterms:created>
  <dcterms:modified xsi:type="dcterms:W3CDTF">2015-04-23T07:02:07Z</dcterms:modified>
</cp:coreProperties>
</file>