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0" r:id="rId3"/>
    <p:sldId id="335" r:id="rId4"/>
    <p:sldId id="303" r:id="rId5"/>
    <p:sldId id="298" r:id="rId6"/>
    <p:sldId id="318" r:id="rId7"/>
    <p:sldId id="329" r:id="rId8"/>
    <p:sldId id="336" r:id="rId9"/>
    <p:sldId id="337" r:id="rId10"/>
    <p:sldId id="338" r:id="rId11"/>
    <p:sldId id="331" r:id="rId12"/>
    <p:sldId id="332" r:id="rId13"/>
    <p:sldId id="334" r:id="rId14"/>
    <p:sldId id="265" r:id="rId1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932"/>
    <a:srgbClr val="008D68"/>
    <a:srgbClr val="F08706"/>
    <a:srgbClr val="00A3AD"/>
    <a:srgbClr val="79CDD0"/>
    <a:srgbClr val="BBC1C3"/>
    <a:srgbClr val="01857D"/>
    <a:srgbClr val="008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2439" autoAdjust="0"/>
  </p:normalViewPr>
  <p:slideViewPr>
    <p:cSldViewPr snapToGrid="0"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614910603802746E-3"/>
          <c:y val="0.12347816377889703"/>
          <c:w val="0.92788596741596374"/>
          <c:h val="0.876521760549792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42"/>
          <c:dPt>
            <c:idx val="0"/>
            <c:bubble3D val="0"/>
            <c:explosion val="6"/>
            <c:spPr>
              <a:solidFill>
                <a:srgbClr val="0070C0">
                  <a:lumMod val="20000"/>
                  <a:lumOff val="80000"/>
                </a:srgb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rgbClr val="004835">
                  <a:lumMod val="75000"/>
                  <a:lumOff val="25000"/>
                </a:srgb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7"/>
            <c:spPr>
              <a:solidFill>
                <a:srgbClr val="E7E7E7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8564033561889759"/>
                  <c:y val="-0.108175488013518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473743898287219"/>
                  <c:y val="-0.107328498731286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190768554452968E-2"/>
                  <c:y val="7.47594069241895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средства федерального бюджета</c:v>
                </c:pt>
                <c:pt idx="1">
                  <c:v>средства регионального бюджета</c:v>
                </c:pt>
                <c:pt idx="2">
                  <c:v>прочее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031">
          <a:noFill/>
        </a:ln>
      </c:spPr>
    </c:plotArea>
    <c:legend>
      <c:legendPos val="r"/>
      <c:layout>
        <c:manualLayout>
          <c:xMode val="edge"/>
          <c:yMode val="edge"/>
          <c:x val="0.76290344413640554"/>
          <c:y val="0.10135244796777007"/>
          <c:w val="0.22645351643577738"/>
          <c:h val="0.7998872389835634"/>
        </c:manualLayout>
      </c:layout>
      <c:overlay val="0"/>
      <c:txPr>
        <a:bodyPr/>
        <a:lstStyle/>
        <a:p>
          <a:pPr>
            <a:defRPr sz="1400" b="1" spc="-100" baseline="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49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F3B1F1-643F-4649-8B03-AA9BDC208B4B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379A1D-CE0E-438D-B4EB-E6C17149F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2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60DC32-0605-47D1-A202-B6C3F392B8CC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C84F5F-E45A-4049-B705-F98808E95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79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Везде речь идет</a:t>
            </a:r>
            <a:r>
              <a:rPr lang="ru-RU" baseline="0" dirty="0" smtClean="0"/>
              <a:t> о магистрах очной формы 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84F5F-E45A-4049-B705-F98808E957C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4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84F5F-E45A-4049-B705-F98808E957C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7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Авиационная и ракетно-космическая техника,  Приборостроение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оптотехника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Электронная техника, радиотехника и связь,  Оружие и системы вооружения, до 90% по направлениям Геология, разведка и разработка полезных ископаемых,  Энергетика, энергетическое машиностроение и электротехника, Металлургия, машиностроение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материалообработка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Автоматика и управление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84F5F-E45A-4049-B705-F98808E957C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0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Всего за 2009-2014 гг.:</a:t>
            </a:r>
            <a:r>
              <a:rPr lang="ru-RU" baseline="0" dirty="0" smtClean="0"/>
              <a:t> </a:t>
            </a:r>
          </a:p>
          <a:p>
            <a:r>
              <a:rPr lang="ru-RU" dirty="0" smtClean="0"/>
              <a:t>2991 млн. руб.</a:t>
            </a:r>
          </a:p>
          <a:p>
            <a:r>
              <a:rPr lang="ru-RU" dirty="0" smtClean="0"/>
              <a:t>в том числе   средства федерального бюджета  1800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средства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	</a:t>
            </a:r>
            <a:r>
              <a:rPr lang="ru-RU" baseline="0" dirty="0" smtClean="0"/>
              <a:t>            </a:t>
            </a:r>
            <a:r>
              <a:rPr lang="ru-RU" dirty="0" smtClean="0"/>
              <a:t>  1191 </a:t>
            </a:r>
            <a:r>
              <a:rPr lang="ru-RU" dirty="0" err="1" smtClean="0"/>
              <a:t>млн.руб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84F5F-E45A-4049-B705-F98808E957C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0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84F5F-E45A-4049-B705-F98808E957C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6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Запрос</a:t>
            </a:r>
            <a:r>
              <a:rPr lang="ru-RU" baseline="0" dirty="0" smtClean="0"/>
              <a:t> на выпускников вуза у типичного региона –кадры базовой подготовки. Соответственно, важность наличия в регионе сильных базовых вузов, обеспечивающих высокое качество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84F5F-E45A-4049-B705-F98808E957C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4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 модели</a:t>
            </a:r>
            <a:r>
              <a:rPr lang="ru-RU" baseline="0" dirty="0" smtClean="0"/>
              <a:t> сказать устно.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84F5F-E45A-4049-B705-F98808E957C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9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63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/>
        </p:nvSpPr>
        <p:spPr>
          <a:xfrm>
            <a:off x="8191500" y="6299200"/>
            <a:ext cx="390525" cy="254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PT Sans" pitchFamily="34" charset="-52"/>
              </a:defRPr>
            </a:lvl1pPr>
          </a:lstStyle>
          <a:p>
            <a:pPr>
              <a:defRPr/>
            </a:pPr>
            <a:fld id="{902C4A27-1005-47C1-B082-D1C1E876D44C}" type="slidenum">
              <a:rPr lang="ru-RU" smtClean="0">
                <a:cs typeface="Arial" charset="0"/>
              </a:rPr>
              <a:pPr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  <p:pic>
        <p:nvPicPr>
          <p:cNvPr id="5" name="Рисунок 2" descr="bott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53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58180" cy="4968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8D68"/>
                </a:solidFill>
                <a:latin typeface="Calibri" pitchFamily="34" charset="0"/>
                <a:ea typeface="DejaVu Serif Condensed" pitchFamily="18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52485"/>
            <a:ext cx="7858180" cy="4000515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defRPr sz="1800">
                <a:latin typeface="Calibri" pitchFamily="34" charset="0"/>
                <a:cs typeface="Calibri" pitchFamily="34" charset="0"/>
              </a:defRPr>
            </a:lvl1pPr>
            <a:lvl2pPr marL="542925" indent="-180975">
              <a:buClr>
                <a:schemeClr val="accent5"/>
              </a:buClr>
              <a:buFont typeface="Arial" pitchFamily="34" charset="0"/>
              <a:buChar char="•"/>
              <a:defRPr sz="1800">
                <a:latin typeface="Calibri" pitchFamily="34" charset="0"/>
                <a:cs typeface="Calibri" pitchFamily="34" charset="0"/>
              </a:defRPr>
            </a:lvl2pPr>
            <a:lvl3pPr marL="895350" indent="-180975">
              <a:buClr>
                <a:schemeClr val="bg1">
                  <a:lumMod val="65000"/>
                </a:schemeClr>
              </a:buCl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PT Sans" pitchFamily="34" charset="-52"/>
              </a:defRPr>
            </a:lvl4pPr>
            <a:lvl5pPr>
              <a:defRPr sz="1600">
                <a:latin typeface="PT Sans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54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bott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53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496" y="962009"/>
            <a:ext cx="4500594" cy="214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6"/>
          </p:nvPr>
        </p:nvSpPr>
        <p:spPr>
          <a:xfrm>
            <a:off x="781050" y="1038225"/>
            <a:ext cx="2962276" cy="1733550"/>
          </a:xfrm>
          <a:prstGeom prst="rect">
            <a:avLst/>
          </a:prstGeom>
          <a:solidFill>
            <a:schemeClr val="bg1"/>
          </a:solidFill>
          <a:ln w="25400" cmpd="sng"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7"/>
          </p:nvPr>
        </p:nvSpPr>
        <p:spPr>
          <a:xfrm>
            <a:off x="690534" y="2857496"/>
            <a:ext cx="3071841" cy="357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58180" cy="4968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8D68"/>
                </a:solidFill>
                <a:latin typeface="Calibri" pitchFamily="34" charset="0"/>
                <a:ea typeface="DejaVu Serif Condensed" pitchFamily="18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8181975" y="6327775"/>
            <a:ext cx="390525" cy="254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Arial" charset="0"/>
              </a:defRPr>
            </a:lvl1pPr>
          </a:lstStyle>
          <a:p>
            <a:pPr>
              <a:defRPr/>
            </a:pPr>
            <a:fld id="{82F3962C-660C-47AE-81EE-E7D8919C9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6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bott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53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914384"/>
            <a:ext cx="7858180" cy="4572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chemeClr val="accent6"/>
                </a:solidFill>
                <a:latin typeface="Calibri" pitchFamily="34" charset="0"/>
                <a:ea typeface="DejaVu Serif Condensed" pitchFamily="18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58180" cy="4968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8D68"/>
                </a:solidFill>
                <a:latin typeface="Calibri" pitchFamily="34" charset="0"/>
                <a:ea typeface="DejaVu Serif Condensed" pitchFamily="18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181975" y="6327775"/>
            <a:ext cx="390525" cy="254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Arial" charset="0"/>
              </a:defRPr>
            </a:lvl1pPr>
          </a:lstStyle>
          <a:p>
            <a:pPr>
              <a:defRPr/>
            </a:pPr>
            <a:fld id="{417414BA-5E38-4E95-AA92-C8AD4BCD4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ёный фо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58180" cy="4968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Calibri" pitchFamily="34" charset="0"/>
                <a:ea typeface="DejaVu Serif Condensed" pitchFamily="18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93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мк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1010" y="903288"/>
            <a:ext cx="7745514" cy="763587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8D68"/>
                </a:solidFill>
                <a:latin typeface="Calibri" pitchFamily="34" charset="0"/>
                <a:ea typeface="DejaVu Serif Condensed" pitchFamily="18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75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bott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53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942959"/>
            <a:ext cx="3786214" cy="6397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3"/>
          </p:nvPr>
        </p:nvSpPr>
        <p:spPr>
          <a:xfrm>
            <a:off x="642910" y="1617637"/>
            <a:ext cx="3786214" cy="364333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defRPr sz="1800">
                <a:latin typeface="Calibri" pitchFamily="34" charset="0"/>
                <a:cs typeface="Calibri" pitchFamily="34" charset="0"/>
              </a:defRPr>
            </a:lvl1pPr>
            <a:lvl2pPr marL="542925" indent="-180975">
              <a:buClr>
                <a:schemeClr val="accent5"/>
              </a:buClr>
              <a:buFont typeface="Arial" pitchFamily="34" charset="0"/>
              <a:buChar char="•"/>
              <a:defRPr sz="1800">
                <a:latin typeface="Calibri" pitchFamily="34" charset="0"/>
                <a:cs typeface="Calibri" pitchFamily="34" charset="0"/>
              </a:defRPr>
            </a:lvl2pPr>
            <a:lvl3pPr marL="895350" indent="-180975">
              <a:buClr>
                <a:schemeClr val="bg1">
                  <a:lumMod val="65000"/>
                </a:schemeClr>
              </a:buCl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PT Sans" pitchFamily="34" charset="-52"/>
              </a:defRPr>
            </a:lvl4pPr>
            <a:lvl5pPr>
              <a:defRPr sz="1600">
                <a:latin typeface="PT Sans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4"/>
          </p:nvPr>
        </p:nvSpPr>
        <p:spPr>
          <a:xfrm>
            <a:off x="4714876" y="942959"/>
            <a:ext cx="3783040" cy="6397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7"/>
          </p:nvPr>
        </p:nvSpPr>
        <p:spPr>
          <a:xfrm>
            <a:off x="4719610" y="1617637"/>
            <a:ext cx="3786214" cy="364333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defRPr sz="1800">
                <a:latin typeface="Calibri" pitchFamily="34" charset="0"/>
                <a:cs typeface="Calibri" pitchFamily="34" charset="0"/>
              </a:defRPr>
            </a:lvl1pPr>
            <a:lvl2pPr marL="542925" indent="-180975">
              <a:buClr>
                <a:schemeClr val="accent5"/>
              </a:buClr>
              <a:buFont typeface="Arial" pitchFamily="34" charset="0"/>
              <a:buChar char="•"/>
              <a:defRPr sz="1800">
                <a:latin typeface="Calibri" pitchFamily="34" charset="0"/>
                <a:cs typeface="Calibri" pitchFamily="34" charset="0"/>
              </a:defRPr>
            </a:lvl2pPr>
            <a:lvl3pPr marL="895350" indent="-180975">
              <a:buClr>
                <a:schemeClr val="bg1">
                  <a:lumMod val="65000"/>
                </a:schemeClr>
              </a:buCl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PT Sans" pitchFamily="34" charset="-52"/>
              </a:defRPr>
            </a:lvl4pPr>
            <a:lvl5pPr>
              <a:defRPr sz="1600">
                <a:latin typeface="PT Sans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58180" cy="4968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8D68"/>
                </a:solidFill>
                <a:latin typeface="Calibri" pitchFamily="34" charset="0"/>
                <a:ea typeface="DejaVu Serif Condensed" pitchFamily="18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8181975" y="6327775"/>
            <a:ext cx="390525" cy="254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PT Sans" pitchFamily="34" charset="-52"/>
                <a:cs typeface="Arial" charset="0"/>
              </a:defRPr>
            </a:lvl1pPr>
          </a:lstStyle>
          <a:p>
            <a:pPr>
              <a:defRPr/>
            </a:pPr>
            <a:fld id="{23ED2430-E458-41FF-AB5D-B1C8DAA4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одящ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6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end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784350"/>
            <a:ext cx="18256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33825" y="274638"/>
            <a:ext cx="4533900" cy="496887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tx2"/>
                </a:solidFill>
                <a:latin typeface="Calibri" pitchFamily="34" charset="0"/>
                <a:ea typeface="DejaVu Serif Condensed" pitchFamily="18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63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996950" y="3527425"/>
            <a:ext cx="77263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ru-RU" altLang="ru-RU" sz="2800" dirty="0" smtClean="0">
                <a:solidFill>
                  <a:schemeClr val="bg1"/>
                </a:solidFill>
                <a:latin typeface="Calibri" pitchFamily="34" charset="0"/>
              </a:rPr>
              <a:t>«Ландшафт региональных образовательных систем»</a:t>
            </a:r>
            <a:endParaRPr lang="ru-RU" alt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3438525" y="6105525"/>
            <a:ext cx="2228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1400" dirty="0" smtClean="0">
                <a:solidFill>
                  <a:schemeClr val="bg1"/>
                </a:solidFill>
                <a:latin typeface="Calibri" pitchFamily="34" charset="0"/>
              </a:rPr>
              <a:t>Ярославль, </a:t>
            </a:r>
            <a:r>
              <a:rPr lang="ru-RU" altLang="ru-RU" sz="1400" dirty="0">
                <a:solidFill>
                  <a:schemeClr val="bg1"/>
                </a:solidFill>
                <a:latin typeface="Calibri" pitchFamily="34" charset="0"/>
              </a:rPr>
              <a:t>2015</a:t>
            </a:r>
          </a:p>
        </p:txBody>
      </p:sp>
      <p:sp>
        <p:nvSpPr>
          <p:cNvPr id="6148" name="Заголовок 1"/>
          <p:cNvSpPr txBox="1">
            <a:spLocks/>
          </p:cNvSpPr>
          <p:nvPr/>
        </p:nvSpPr>
        <p:spPr bwMode="auto">
          <a:xfrm>
            <a:off x="630238" y="1917700"/>
            <a:ext cx="79978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Международный форум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«Евразийский образовательный диалог»</a:t>
            </a:r>
            <a:endParaRPr lang="ru-RU" alt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343" y="173038"/>
            <a:ext cx="8403771" cy="857476"/>
          </a:xfrm>
        </p:spPr>
        <p:txBody>
          <a:bodyPr/>
          <a:lstStyle/>
          <a:p>
            <a:r>
              <a:rPr lang="ru-RU" dirty="0" smtClean="0"/>
              <a:t>НИУ как флагман региональной образовательной системы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6510" y="1132112"/>
            <a:ext cx="8675261" cy="433977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Кейс классического университета:</a:t>
            </a:r>
          </a:p>
          <a:p>
            <a:r>
              <a:rPr lang="en-US" sz="2000" dirty="0" smtClean="0"/>
              <a:t>65% </a:t>
            </a:r>
            <a:r>
              <a:rPr lang="ru-RU" sz="2000" dirty="0" smtClean="0"/>
              <a:t>студентов региона обучаются в вузе</a:t>
            </a:r>
            <a:endParaRPr lang="ru-RU" sz="2000" dirty="0"/>
          </a:p>
          <a:p>
            <a:r>
              <a:rPr lang="ru-RU" sz="2000" dirty="0" smtClean="0"/>
              <a:t>33% НИОКР </a:t>
            </a:r>
            <a:r>
              <a:rPr lang="ru-RU" sz="2000" dirty="0"/>
              <a:t>вуза в 2014 г. </a:t>
            </a:r>
            <a:r>
              <a:rPr lang="ru-RU" sz="2000" dirty="0" smtClean="0"/>
              <a:t>(930 млн. </a:t>
            </a:r>
            <a:r>
              <a:rPr lang="ru-RU" sz="2000" dirty="0"/>
              <a:t>руб.) </a:t>
            </a:r>
            <a:r>
              <a:rPr lang="ru-RU" sz="2000" dirty="0" smtClean="0"/>
              <a:t>выполняется  </a:t>
            </a:r>
            <a:r>
              <a:rPr lang="ru-RU" sz="2000" dirty="0"/>
              <a:t>по заказам организаций региона</a:t>
            </a:r>
          </a:p>
          <a:p>
            <a:r>
              <a:rPr lang="ru-RU" sz="2000" dirty="0"/>
              <a:t>Свыше </a:t>
            </a:r>
            <a:r>
              <a:rPr lang="ru-RU" sz="2000" dirty="0" smtClean="0"/>
              <a:t>50 </a:t>
            </a:r>
            <a:r>
              <a:rPr lang="ru-RU" sz="2000" dirty="0"/>
              <a:t>долгосрочных договоров и соглашений о сотрудничестве с предприятиями региона</a:t>
            </a:r>
          </a:p>
          <a:p>
            <a:r>
              <a:rPr lang="ru-RU" altLang="ru-RU" sz="2000" dirty="0"/>
              <a:t>Создана развитая инновационная инфраструктура на базе вуза</a:t>
            </a:r>
          </a:p>
          <a:p>
            <a:r>
              <a:rPr lang="ru-RU" altLang="ru-RU" sz="2000" dirty="0"/>
              <a:t>Является разработчиком программы социально-экономического развития и инвестиционной стратегии региона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53475" y="6327775"/>
            <a:ext cx="390525" cy="25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7414BA-5E38-4E95-AA92-C8AD4BCD48F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вузов базовой подготовки в региональных образовательных системах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0400" y="1181099"/>
            <a:ext cx="7903029" cy="391341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Типичный российский регион:</a:t>
            </a:r>
          </a:p>
          <a:p>
            <a:pPr lvl="1"/>
            <a:r>
              <a:rPr lang="ru-RU" sz="2000" dirty="0"/>
              <a:t>Население – более миллиона </a:t>
            </a:r>
            <a:r>
              <a:rPr lang="ru-RU" sz="2000" dirty="0" smtClean="0"/>
              <a:t>(среднее значение по регионам)</a:t>
            </a:r>
            <a:endParaRPr lang="en-US" sz="2000" dirty="0" smtClean="0"/>
          </a:p>
          <a:p>
            <a:pPr lvl="1"/>
            <a:r>
              <a:rPr lang="ru-RU" sz="2000" dirty="0" smtClean="0"/>
              <a:t>Небольшая естественная убыль населения и миграционный отток</a:t>
            </a:r>
            <a:endParaRPr lang="ru-RU" sz="2000" dirty="0"/>
          </a:p>
          <a:p>
            <a:pPr lvl="1"/>
            <a:r>
              <a:rPr lang="ru-RU" sz="2000" dirty="0" smtClean="0"/>
              <a:t>ВРП на душу населения – около 300 тыс. руб. (входит в первые 30 регионов по данному показателю)</a:t>
            </a:r>
          </a:p>
          <a:p>
            <a:pPr lvl="1"/>
            <a:r>
              <a:rPr lang="ru-RU" sz="2000" dirty="0" smtClean="0"/>
              <a:t>Есть крупный город и </a:t>
            </a:r>
            <a:r>
              <a:rPr lang="ru-RU" sz="2000" dirty="0" err="1" smtClean="0"/>
              <a:t>стагнирующие</a:t>
            </a:r>
            <a:r>
              <a:rPr lang="ru-RU" sz="2000" dirty="0" smtClean="0"/>
              <a:t> сельские районы</a:t>
            </a:r>
          </a:p>
          <a:p>
            <a:pPr lvl="1"/>
            <a:r>
              <a:rPr lang="ru-RU" sz="2000" dirty="0" smtClean="0"/>
              <a:t>Отрасли с наибольшей потребностью в трудовых ресурсах: оптовая и розничная торговля, образование, транспорт и связь, строительство</a:t>
            </a:r>
          </a:p>
          <a:p>
            <a:pPr lvl="1"/>
            <a:r>
              <a:rPr lang="ru-RU" sz="2000" dirty="0" smtClean="0"/>
              <a:t>Динамика создания высокопроизводительных рабочих мест – близка к нулю</a:t>
            </a:r>
            <a:endParaRPr lang="ru-RU" b="1" dirty="0" smtClean="0">
              <a:solidFill>
                <a:schemeClr val="accent4"/>
              </a:solidFill>
            </a:endParaRPr>
          </a:p>
          <a:p>
            <a:pPr marL="0" lvl="1" indent="0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Итог: основной запрос на кадры базовой подготовки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Филиальная сеть как гибкий инструмент обеспечения доступности высшего образования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066800"/>
            <a:ext cx="7789890" cy="3886200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Анализ филиальной сети отдельных субъектов Российской Федерации: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Сильные филиалы ведущих вузов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Качественные филиалы со спецификой деятельности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Крупные устойчивые филиалы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Филиалы, обеспечивающие территориальную доступность высшего образования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43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Филиальная сеть как гибкий инструмент обеспечения доступности высшего образования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066800"/>
            <a:ext cx="7789890" cy="3886200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chemeClr val="accent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Оптимизация филиальной сети: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/>
              <a:t>у</a:t>
            </a:r>
            <a:r>
              <a:rPr lang="ru-RU" sz="2000" dirty="0" smtClean="0"/>
              <a:t>меньшение количества филиалов на 66</a:t>
            </a:r>
            <a:r>
              <a:rPr lang="ru-RU" sz="2000" dirty="0"/>
              <a:t>%</a:t>
            </a:r>
            <a:r>
              <a:rPr lang="ru-RU" sz="2000" dirty="0" smtClean="0"/>
              <a:t>;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 smtClean="0"/>
              <a:t>сокращение обучения на 45% по приведенному контингенту студентов.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Сохранение за филиальной сетью функций </a:t>
            </a:r>
            <a:r>
              <a:rPr lang="ru-RU" sz="2000" dirty="0" smtClean="0"/>
              <a:t>обеспечения территориальной доступности и содержательной вариативности высшего 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08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3924300" y="274638"/>
            <a:ext cx="4533900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ea typeface="DejaVu Serif Condensed"/>
                <a:cs typeface="DejaVu Serif Condensed"/>
              </a:rPr>
              <a:t>Спасибо за внимание!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3986213" y="5129213"/>
            <a:ext cx="43910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123022, г. Москва, ул. 1905 года, д. 7,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стр. 1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Телефон: 8 (495) 274-03-90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E-mail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baryshnikova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@ntf.ru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93"/>
            <a:ext cx="7858180" cy="496887"/>
          </a:xfrm>
        </p:spPr>
        <p:txBody>
          <a:bodyPr/>
          <a:lstStyle/>
          <a:p>
            <a:r>
              <a:rPr lang="ru-RU" dirty="0" smtClean="0"/>
              <a:t>Комплексная поддержка высшего образования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91474"/>
            <a:ext cx="9021762" cy="505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2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Комплементарные меры поддержки высшего образования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2" y="854537"/>
            <a:ext cx="7620648" cy="469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4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42938" y="274638"/>
            <a:ext cx="7858125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ea typeface="DejaVu Serif Condensed"/>
              </a:rPr>
              <a:t>Российские университеты в международных рейтингах университетов мира </a:t>
            </a:r>
            <a:r>
              <a:rPr lang="en-US" altLang="ru-RU" dirty="0" smtClean="0">
                <a:ea typeface="DejaVu Serif Condensed"/>
              </a:rPr>
              <a:t>QS </a:t>
            </a:r>
            <a:r>
              <a:rPr lang="ru-RU" altLang="ru-RU" smtClean="0">
                <a:ea typeface="DejaVu Serif Condensed"/>
              </a:rPr>
              <a:t>(</a:t>
            </a:r>
            <a:r>
              <a:rPr lang="en-US" altLang="ru-RU" smtClean="0">
                <a:ea typeface="DejaVu Serif Condensed"/>
              </a:rPr>
              <a:t>THE, ARWU)</a:t>
            </a:r>
            <a:endParaRPr lang="ru-RU" altLang="ru-RU" dirty="0" smtClean="0">
              <a:ea typeface="DejaVu Serif Condensed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159750" y="6302375"/>
            <a:ext cx="390525" cy="254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100" dirty="0">
              <a:solidFill>
                <a:schemeClr val="bg1">
                  <a:lumMod val="50000"/>
                </a:schemeClr>
              </a:solidFill>
              <a:latin typeface="PT Sans" pitchFamily="34" charset="-52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138238"/>
            <a:ext cx="8337550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 bwMode="auto">
          <a:xfrm>
            <a:off x="642938" y="274638"/>
            <a:ext cx="7858125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ea typeface="DejaVu Serif Condensed"/>
              </a:rPr>
              <a:t>Образовательная деятельность: магистратура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4" y="851469"/>
            <a:ext cx="5593824" cy="215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20" y="3241774"/>
            <a:ext cx="5040000" cy="224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 bwMode="auto">
          <a:xfrm>
            <a:off x="642938" y="274638"/>
            <a:ext cx="7858125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 smtClean="0">
                <a:ea typeface="DejaVu Serif Condensed"/>
              </a:rPr>
              <a:t>Научно-исследовательская деятельность: доходы от НИОКР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773"/>
            <a:ext cx="6084000" cy="197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50" y="3101134"/>
            <a:ext cx="5400000" cy="246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4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5113" y="831850"/>
            <a:ext cx="4033837" cy="341313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200" dirty="0"/>
              <a:t>Доходы вуза из всех источников в расчете на одного </a:t>
            </a:r>
            <a:r>
              <a:rPr lang="ru-RU" sz="1200" dirty="0" smtClean="0"/>
              <a:t>НПР</a:t>
            </a:r>
            <a:endParaRPr lang="ru-RU" sz="1200" dirty="0"/>
          </a:p>
        </p:txBody>
      </p:sp>
      <p:sp>
        <p:nvSpPr>
          <p:cNvPr id="12291" name="Заголовок 4"/>
          <p:cNvSpPr>
            <a:spLocks noGrp="1"/>
          </p:cNvSpPr>
          <p:nvPr>
            <p:ph type="title"/>
          </p:nvPr>
        </p:nvSpPr>
        <p:spPr bwMode="auto">
          <a:xfrm>
            <a:off x="325438" y="274638"/>
            <a:ext cx="8448675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300" dirty="0" smtClean="0">
                <a:ea typeface="DejaVu Serif Condensed"/>
              </a:rPr>
              <a:t>Результаты мониторинга эффективности деятельности ВПО 2014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6325"/>
            <a:ext cx="3781425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3" name="Группа 14"/>
          <p:cNvGrpSpPr>
            <a:grpSpLocks/>
          </p:cNvGrpSpPr>
          <p:nvPr/>
        </p:nvGrpSpPr>
        <p:grpSpPr bwMode="auto">
          <a:xfrm>
            <a:off x="7242175" y="1209675"/>
            <a:ext cx="1531938" cy="639763"/>
            <a:chOff x="5834062" y="5866125"/>
            <a:chExt cx="1550489" cy="790022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5834062" y="5926896"/>
              <a:ext cx="530219" cy="182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5834062" y="6432667"/>
              <a:ext cx="530219" cy="1823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834062" y="6169980"/>
              <a:ext cx="530219" cy="1823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25336" y="5866125"/>
              <a:ext cx="787295" cy="3038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00" b="1" dirty="0">
                  <a:latin typeface="+mn-lt"/>
                  <a:cs typeface="Arial" charset="0"/>
                </a:rPr>
                <a:t>5/100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07663" y="6109209"/>
              <a:ext cx="976888" cy="3077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00" b="1" dirty="0">
                  <a:latin typeface="+mn-lt"/>
                  <a:cs typeface="Arial" charset="0"/>
                </a:rPr>
                <a:t>НУ/НИУ/ФУ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18909" y="6352292"/>
              <a:ext cx="875665" cy="3038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00" b="1" dirty="0">
                  <a:latin typeface="+mn-lt"/>
                  <a:cs typeface="Arial" charset="0"/>
                </a:rPr>
                <a:t>Остальные</a:t>
              </a:r>
            </a:p>
          </p:txBody>
        </p:sp>
      </p:grp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755900"/>
            <a:ext cx="373538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943225"/>
            <a:ext cx="3700462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87600"/>
            <a:ext cx="42481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869950"/>
            <a:ext cx="378777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836613"/>
            <a:ext cx="245110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533650"/>
            <a:ext cx="12477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300538"/>
            <a:ext cx="3586162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160838"/>
            <a:ext cx="4029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4106863"/>
            <a:ext cx="36909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4135438"/>
            <a:ext cx="3097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5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343" y="173038"/>
            <a:ext cx="8403771" cy="857476"/>
          </a:xfrm>
        </p:spPr>
        <p:txBody>
          <a:bodyPr/>
          <a:lstStyle/>
          <a:p>
            <a:r>
              <a:rPr lang="ru-RU" dirty="0" smtClean="0"/>
              <a:t>НИУ как флагман региональной образовательной системы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6510" y="1132112"/>
            <a:ext cx="8675261" cy="433977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Кейс технического университета:</a:t>
            </a:r>
          </a:p>
          <a:p>
            <a:r>
              <a:rPr lang="ru-RU" sz="2000" dirty="0"/>
              <a:t>Закрывает 100% потребности в кадрах по приоритетным для региона направлениям (в </a:t>
            </a:r>
            <a:r>
              <a:rPr lang="ru-RU" sz="2000" dirty="0" err="1"/>
              <a:t>т.ч</a:t>
            </a:r>
            <a:r>
              <a:rPr lang="ru-RU" sz="2000" dirty="0"/>
              <a:t>. авиационная и ракетно-космическая техника,  Приборостроение и </a:t>
            </a:r>
            <a:r>
              <a:rPr lang="ru-RU" sz="2000" dirty="0" err="1"/>
              <a:t>оптотехника</a:t>
            </a:r>
            <a:r>
              <a:rPr lang="ru-RU" sz="2000" dirty="0"/>
              <a:t>, электронная техника, радиотехника и связь и др.)</a:t>
            </a:r>
          </a:p>
          <a:p>
            <a:r>
              <a:rPr lang="ru-RU" sz="2000" dirty="0"/>
              <a:t>50% НИОКР вуза в 2014 г. (900 млн. руб.) </a:t>
            </a:r>
            <a:r>
              <a:rPr lang="ru-RU" sz="2000" dirty="0" smtClean="0"/>
              <a:t>выполняется  </a:t>
            </a:r>
            <a:r>
              <a:rPr lang="ru-RU" sz="2000" dirty="0"/>
              <a:t>по заказам организаций региона</a:t>
            </a:r>
          </a:p>
          <a:p>
            <a:r>
              <a:rPr lang="ru-RU" sz="2000" dirty="0"/>
              <a:t>Свыше 100 долгосрочных договоров и соглашений о сотрудничестве с предприятиями региона</a:t>
            </a:r>
          </a:p>
          <a:p>
            <a:r>
              <a:rPr lang="ru-RU" sz="2000" dirty="0" smtClean="0"/>
              <a:t>Свыше 3 тыс. специалистов </a:t>
            </a:r>
            <a:r>
              <a:rPr lang="ru-RU" sz="2000" dirty="0"/>
              <a:t>в 2014 г. прошли профессиональную переподготовку и повышение квалификации по заказам предприятий и организаций </a:t>
            </a:r>
            <a:r>
              <a:rPr lang="ru-RU" sz="2000" dirty="0" smtClean="0"/>
              <a:t>региона в подразделениях </a:t>
            </a:r>
            <a:r>
              <a:rPr lang="ru-RU" sz="2000" dirty="0"/>
              <a:t>ДПО </a:t>
            </a:r>
            <a:r>
              <a:rPr lang="ru-RU" sz="2000" dirty="0" smtClean="0"/>
              <a:t>вуза</a:t>
            </a:r>
            <a:endParaRPr lang="ru-RU" sz="2000" dirty="0"/>
          </a:p>
          <a:p>
            <a:r>
              <a:rPr lang="ru-RU" sz="2000" dirty="0" smtClean="0"/>
              <a:t>Создан </a:t>
            </a:r>
            <a:r>
              <a:rPr lang="ru-RU" sz="2000" dirty="0"/>
              <a:t>мощный сегмент инновационной инфраструктуры на базе вуза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53475" y="6327775"/>
            <a:ext cx="390525" cy="25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7414BA-5E38-4E95-AA92-C8AD4BCD48F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НИУ как флагман региональной образовательной системы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2910" y="1262740"/>
            <a:ext cx="7858180" cy="56606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Кейс технического университета: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53475" y="6327775"/>
            <a:ext cx="390525" cy="25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7414BA-5E38-4E95-AA92-C8AD4BCD48F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458024"/>
              </p:ext>
            </p:extLst>
          </p:nvPr>
        </p:nvGraphicFramePr>
        <p:xfrm>
          <a:off x="983115" y="1789112"/>
          <a:ext cx="7623856" cy="365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93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ума_Аржанова">
  <a:themeElements>
    <a:clrScheme name="НФПК">
      <a:dk1>
        <a:srgbClr val="0C0C0C"/>
      </a:dk1>
      <a:lt1>
        <a:sysClr val="window" lastClr="FFFFFF"/>
      </a:lt1>
      <a:dk2>
        <a:srgbClr val="008D68"/>
      </a:dk2>
      <a:lt2>
        <a:srgbClr val="E7E7E7"/>
      </a:lt2>
      <a:accent1>
        <a:srgbClr val="BFBFBF"/>
      </a:accent1>
      <a:accent2>
        <a:srgbClr val="FEA932"/>
      </a:accent2>
      <a:accent3>
        <a:srgbClr val="004835"/>
      </a:accent3>
      <a:accent4>
        <a:srgbClr val="008D68"/>
      </a:accent4>
      <a:accent5>
        <a:srgbClr val="0070C0"/>
      </a:accent5>
      <a:accent6>
        <a:srgbClr val="4AB4B4"/>
      </a:accent6>
      <a:hlink>
        <a:srgbClr val="00A4EE"/>
      </a:hlink>
      <a:folHlink>
        <a:srgbClr val="FEA932"/>
      </a:folHlink>
    </a:clrScheme>
    <a:fontScheme name="РУСКОМПОЗИТ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rgbClr val="365E92"/>
            </a:gs>
            <a:gs pos="50000">
              <a:srgbClr val="008DD1"/>
            </a:gs>
            <a:gs pos="100000">
              <a:srgbClr val="365E92"/>
            </a:gs>
          </a:gsLst>
          <a:lin ang="0" scaled="1"/>
        </a:gra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Дума_Аржанова</Template>
  <TotalTime>2043</TotalTime>
  <Words>578</Words>
  <Application>Microsoft Office PowerPoint</Application>
  <PresentationFormat>Экран (4:3)</PresentationFormat>
  <Paragraphs>77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Дума_Аржанова</vt:lpstr>
      <vt:lpstr>Презентация PowerPoint</vt:lpstr>
      <vt:lpstr>Комплексная поддержка высшего образования</vt:lpstr>
      <vt:lpstr>Комплементарные меры поддержки высшего образования</vt:lpstr>
      <vt:lpstr>Российские университеты в международных рейтингах университетов мира QS (THE, ARWU)</vt:lpstr>
      <vt:lpstr>Образовательная деятельность: магистратура</vt:lpstr>
      <vt:lpstr>Научно-исследовательская деятельность: доходы от НИОКР</vt:lpstr>
      <vt:lpstr>Результаты мониторинга эффективности деятельности ВПО 2014</vt:lpstr>
      <vt:lpstr>НИУ как флагман региональной образовательной системы</vt:lpstr>
      <vt:lpstr>НИУ как флагман региональной образовательной системы</vt:lpstr>
      <vt:lpstr>НИУ как флагман региональной образовательной системы</vt:lpstr>
      <vt:lpstr>Роль вузов базовой подготовки в региональных образовательных системах</vt:lpstr>
      <vt:lpstr>Филиальная сеть как гибкий инструмент обеспечения доступности высшего образования</vt:lpstr>
      <vt:lpstr>Филиальная сеть как гибкий инструмент обеспечения доступности высшего образования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derman</dc:creator>
  <cp:lastModifiedBy>GYPNORION</cp:lastModifiedBy>
  <cp:revision>35</cp:revision>
  <cp:lastPrinted>2015-04-22T13:11:35Z</cp:lastPrinted>
  <dcterms:created xsi:type="dcterms:W3CDTF">2015-04-08T13:43:47Z</dcterms:created>
  <dcterms:modified xsi:type="dcterms:W3CDTF">2015-04-24T04:46:16Z</dcterms:modified>
</cp:coreProperties>
</file>