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714" r:id="rId2"/>
    <p:sldMasterId id="2147483727" r:id="rId3"/>
    <p:sldMasterId id="2147483739" r:id="rId4"/>
  </p:sldMasterIdLst>
  <p:notesMasterIdLst>
    <p:notesMasterId r:id="rId30"/>
  </p:notesMasterIdLst>
  <p:handoutMasterIdLst>
    <p:handoutMasterId r:id="rId31"/>
  </p:handoutMasterIdLst>
  <p:sldIdLst>
    <p:sldId id="273" r:id="rId5"/>
    <p:sldId id="569" r:id="rId6"/>
    <p:sldId id="576" r:id="rId7"/>
    <p:sldId id="579" r:id="rId8"/>
    <p:sldId id="690" r:id="rId9"/>
    <p:sldId id="688" r:id="rId10"/>
    <p:sldId id="670" r:id="rId11"/>
    <p:sldId id="665" r:id="rId12"/>
    <p:sldId id="685" r:id="rId13"/>
    <p:sldId id="667" r:id="rId14"/>
    <p:sldId id="671" r:id="rId15"/>
    <p:sldId id="704" r:id="rId16"/>
    <p:sldId id="668" r:id="rId17"/>
    <p:sldId id="693" r:id="rId18"/>
    <p:sldId id="678" r:id="rId19"/>
    <p:sldId id="679" r:id="rId20"/>
    <p:sldId id="675" r:id="rId21"/>
    <p:sldId id="680" r:id="rId22"/>
    <p:sldId id="692" r:id="rId23"/>
    <p:sldId id="681" r:id="rId24"/>
    <p:sldId id="683" r:id="rId25"/>
    <p:sldId id="682" r:id="rId26"/>
    <p:sldId id="702" r:id="rId27"/>
    <p:sldId id="705" r:id="rId28"/>
    <p:sldId id="609" r:id="rId29"/>
  </p:sldIdLst>
  <p:sldSz cx="9144000" cy="6858000" type="screen4x3"/>
  <p:notesSz cx="6794500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2B8"/>
    <a:srgbClr val="5DB18E"/>
    <a:srgbClr val="5F9DAC"/>
    <a:srgbClr val="8064A2"/>
    <a:srgbClr val="5A5EB1"/>
    <a:srgbClr val="4BACC6"/>
    <a:srgbClr val="4C9E7B"/>
    <a:srgbClr val="C4CEE6"/>
    <a:srgbClr val="6E5FA9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5" autoAdjust="0"/>
    <p:restoredTop sz="98205" autoAdjust="0"/>
  </p:normalViewPr>
  <p:slideViewPr>
    <p:cSldViewPr>
      <p:cViewPr>
        <p:scale>
          <a:sx n="50" d="100"/>
          <a:sy n="50" d="100"/>
        </p:scale>
        <p:origin x="-1182" y="-12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4020" y="-102"/>
      </p:cViewPr>
      <p:guideLst>
        <p:guide orient="horz" pos="314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283" cy="499110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7" y="0"/>
            <a:ext cx="2944283" cy="499110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C5532D58-C598-4DC2-BF3A-B4998210920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81358"/>
            <a:ext cx="2944283" cy="499110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7" y="9481358"/>
            <a:ext cx="2944283" cy="499110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E1DD35D8-431B-4421-A0C9-3DD5B1F13D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967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283" cy="499110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7" y="0"/>
            <a:ext cx="2944283" cy="499110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E61EC8BC-5ACA-4B3D-9436-FFA3F447DD3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41547"/>
            <a:ext cx="5435600" cy="4491990"/>
          </a:xfrm>
          <a:prstGeom prst="rect">
            <a:avLst/>
          </a:prstGeom>
        </p:spPr>
        <p:txBody>
          <a:bodyPr vert="horz" lIns="93113" tIns="46557" rIns="93113" bIns="4655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81358"/>
            <a:ext cx="2944283" cy="499110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7" y="9481358"/>
            <a:ext cx="2944283" cy="499110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9593147A-F1C0-474F-93C3-BC5B0167B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0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56546" indent="-290979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63917" indent="-232783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29484" indent="-232783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95050" indent="-232783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60617" indent="-23278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026184" indent="-23278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91751" indent="-23278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957317" indent="-23278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452960DB-86E9-4395-9202-02DE63C92AF9}" type="slidenum">
              <a:rPr lang="ru-RU" sz="1200"/>
              <a:pPr eaLnBrk="1" hangingPunct="1"/>
              <a:t>1</a:t>
            </a:fld>
            <a:endParaRPr lang="ru-RU" sz="12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91100" cy="37433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49300"/>
            <a:ext cx="49911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1BB9B-BF26-4236-A0A2-36C2202A4F9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92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49300"/>
            <a:ext cx="4991100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методика позволяет определить составляющие потребности: 1 – «на выбытие», связанную с уходом работников по естественным и возрастным причинам (пенсия, смерть, инвалидность); 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2 – «на рост», связанную с ростом/упадком производства с соответствующим открытием/закрытием рабочих мест), 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3 – «на развитие», связанную с реализацией государственных программ и стратегий развития;</a:t>
            </a: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33291-0E42-44AE-ADE4-36AEF9A58F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результаты прогнозирования детализируются в следующих разрезах: вид экономической деятельности (подразделы классификатора ОКВЭД), уровни профессионального образования,</a:t>
            </a:r>
            <a:r>
              <a:rPr lang="ru-RU" baseline="0" dirty="0" smtClean="0"/>
              <a:t> укрупненные группы специальностей, профессии, специальности 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3147A-F1C0-474F-93C3-BC5B0167BE5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345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3147A-F1C0-474F-93C3-BC5B0167BE5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03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49300"/>
            <a:ext cx="49911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F31-46A5-4918-AA23-DDF32FD1660C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33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Особое</a:t>
            </a:r>
            <a:r>
              <a:rPr lang="ru-RU" baseline="0" dirty="0" smtClean="0"/>
              <a:t> внимание хотелось бы уделить опросам целевых категорий рынка труда. Все данные полученные в результате </a:t>
            </a:r>
            <a:r>
              <a:rPr lang="ru-RU" baseline="0" dirty="0" err="1" smtClean="0"/>
              <a:t>опросв</a:t>
            </a:r>
            <a:r>
              <a:rPr lang="ru-RU" baseline="0" dirty="0" smtClean="0"/>
              <a:t> используются для проведения детализированных расчетов, с другой стороны для качественных оценок кадрового потенциала (выявления востребованных профессий, компетенций, оценки качества образования)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3147A-F1C0-474F-93C3-BC5B0167BE5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603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49300"/>
            <a:ext cx="49911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Основные категории респондентов: работодатели, выпускники(молодые специалисты в возрасте до 30 лет), а также эксперты(в том числе специалисты кадровых агентств). Метод</a:t>
            </a:r>
            <a:r>
              <a:rPr lang="ru-RU" baseline="0" dirty="0" smtClean="0"/>
              <a:t> опроса-анкетирование. </a:t>
            </a:r>
            <a:r>
              <a:rPr lang="ru-RU" dirty="0" smtClean="0"/>
              <a:t>Для проведения опросов разработаны методики и инструментарий. Разработаны методики инструментарий на основе руководств по проведению опросов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Евр</a:t>
            </a:r>
            <a:r>
              <a:rPr lang="ru-RU" baseline="0" dirty="0" smtClean="0"/>
              <a:t> фонда образования и </a:t>
            </a:r>
            <a:r>
              <a:rPr lang="ru-RU" baseline="0" dirty="0" err="1" smtClean="0"/>
              <a:t>межд</a:t>
            </a:r>
            <a:r>
              <a:rPr lang="ru-RU" baseline="0" dirty="0" smtClean="0"/>
              <a:t> организации труда.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F31-46A5-4918-AA23-DDF32FD1660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633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3147A-F1C0-474F-93C3-BC5B0167BE5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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3147A-F1C0-474F-93C3-BC5B0167BE5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07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3147A-F1C0-474F-93C3-BC5B0167BE5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13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3147A-F1C0-474F-93C3-BC5B0167BE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99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3147A-F1C0-474F-93C3-BC5B0167BE5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076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3147A-F1C0-474F-93C3-BC5B0167BE5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91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49300"/>
            <a:ext cx="4991100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E56AAE-C3AE-499C-9454-0AAEAA5F57B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3147A-F1C0-474F-93C3-BC5B0167BE5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92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3147A-F1C0-474F-93C3-BC5B0167BE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52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sz="1200" dirty="0">
              <a:solidFill>
                <a:srgbClr val="76141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3147A-F1C0-474F-93C3-BC5B0167BE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40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3147A-F1C0-474F-93C3-BC5B0167BE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289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49300"/>
            <a:ext cx="49911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1BB9B-BF26-4236-A0A2-36C2202A4F9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43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49300"/>
            <a:ext cx="49911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1BB9B-BF26-4236-A0A2-36C2202A4F9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74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49300"/>
            <a:ext cx="49911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1BB9B-BF26-4236-A0A2-36C2202A4F9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4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6141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0AEC-CFF6-4318-AB30-C6B5295BEB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B24F-098A-4BAF-96B3-B252636B85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E16C-D584-4240-A010-1B5CDAA93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B24F-098A-4BAF-96B3-B252636B85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59BA-8EB4-458D-B4B2-F87A84A266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B24F-098A-4BAF-96B3-B252636B85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1B55-F530-4378-A67B-C3940FA632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73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1BA6-2300-4C30-910A-52B429DA02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1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BC67-9341-498C-96E5-0B9EC451FF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39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812-0C68-435D-81CE-E2EEF4C1E4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58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BC83-FC14-4E35-AE2A-205B018C9D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68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B3C6-B8B3-40F6-9696-CE5EDFAF6D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98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0708-353C-43A2-998F-2EF87D97A7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43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9F1F-FA36-4C12-8192-9B5BCDAD23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0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1526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6141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4C46-857E-4E2A-894B-181D39397C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32" y="6492876"/>
            <a:ext cx="2133600" cy="365125"/>
          </a:xfrm>
        </p:spPr>
        <p:txBody>
          <a:bodyPr/>
          <a:lstStyle>
            <a:lvl1pPr>
              <a:defRPr sz="1400" b="1">
                <a:solidFill>
                  <a:srgbClr val="76141D"/>
                </a:solidFill>
                <a:latin typeface="Arial Black" pitchFamily="34" charset="0"/>
              </a:defRPr>
            </a:lvl1pPr>
          </a:lstStyle>
          <a:p>
            <a:fld id="{41DEB24F-098A-4BAF-96B3-B252636B85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1BA4-196B-408A-BE9C-DEDCEB8C2D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41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4BE6-4112-429D-961D-523CCD48D0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64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7EBD-7EB5-4F2A-A6FA-111651668C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27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127" y="577851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5908" y="62484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32FF3-04F0-4D40-BB16-CA3193F554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6133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6141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75CDE-D223-4BA9-B1F9-74052A50831F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B2905-C3F6-4D8B-B491-33D9385E9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10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1526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6141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F8EAD-5F7D-4C1E-B33B-478A42596559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>
            <a:lvl1pPr>
              <a:defRPr sz="1400" b="1" smtClean="0">
                <a:solidFill>
                  <a:srgbClr val="76141D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B8AC2E06-5B5A-474C-8386-70A7F097D4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260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>
                <a:solidFill>
                  <a:srgbClr val="76141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E5E86-16C4-4357-AFF6-4F783E3A0573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>
            <a:lvl1pPr>
              <a:defRPr sz="1400" b="1" smtClean="0">
                <a:solidFill>
                  <a:srgbClr val="76141D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7A1046EC-5B51-4765-B5C8-795C5F7ED3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778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1526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6141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E32E-FF76-45EA-BA09-3D991489697C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>
            <a:lvl1pPr>
              <a:defRPr sz="1400" b="1" smtClean="0">
                <a:solidFill>
                  <a:srgbClr val="76141D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AF6C68D7-D2D1-4819-8007-D610F3FE19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487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1526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6141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5ED50-E8DE-4E7A-8755-0F9AAF06EA30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>
            <a:lvl1pPr>
              <a:defRPr sz="1400" b="1" smtClean="0">
                <a:solidFill>
                  <a:srgbClr val="76141D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6C1A4FB4-18BF-48F4-AD31-C90B729840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187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1526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6141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2D70-0C67-4F2F-9DDA-2CEF5743FA6A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>
            <a:lvl1pPr>
              <a:defRPr sz="1400" b="1" smtClean="0">
                <a:solidFill>
                  <a:srgbClr val="76141D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F04FC2BA-0526-4956-B03E-8F6D1CC086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37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>
                <a:solidFill>
                  <a:srgbClr val="76141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31C4-71F0-4E9A-A220-C6D900EB67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>
            <a:lvl1pPr>
              <a:defRPr sz="1400" b="1">
                <a:solidFill>
                  <a:srgbClr val="76141D"/>
                </a:solidFill>
                <a:latin typeface="Arial Black" pitchFamily="34" charset="0"/>
              </a:defRPr>
            </a:lvl1pPr>
          </a:lstStyle>
          <a:p>
            <a:fld id="{41DEB24F-098A-4BAF-96B3-B252636B85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5103D-76DB-4A0C-B09E-1151FC956436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>
            <a:lvl1pPr>
              <a:defRPr sz="1400" b="1" smtClean="0">
                <a:solidFill>
                  <a:srgbClr val="76141D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7C0ECBE8-26F0-40DF-819F-0C21C4F3DB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585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1"/>
            <a:ext cx="7615262" cy="863620"/>
          </a:xfrm>
        </p:spPr>
        <p:txBody>
          <a:bodyPr anchor="b"/>
          <a:lstStyle>
            <a:lvl1pPr algn="l">
              <a:defRPr sz="2000" b="1">
                <a:solidFill>
                  <a:srgbClr val="76141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500175"/>
            <a:ext cx="5211792" cy="4625989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500175"/>
            <a:ext cx="3008313" cy="462598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CCFE5-ED3E-4F0D-A793-908581700734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>
            <a:lvl1pPr>
              <a:defRPr sz="1400" b="1" smtClean="0">
                <a:solidFill>
                  <a:srgbClr val="76141D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881817A5-8E40-4554-B1E4-C12F21B667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813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76141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3133-FCC6-4CE6-BB95-52FEACEA6D2D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>
            <a:lvl1pPr>
              <a:defRPr sz="1400" b="1" smtClean="0">
                <a:solidFill>
                  <a:srgbClr val="76141D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840EB20D-8738-468F-922F-0832AF1933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249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F54D-3D4F-436D-84B6-902EDAFF1505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B192C-E231-487C-98EB-7D1DED44D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26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99B6E-5379-44D5-97C6-02DFDBD74FA5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97C6A-E87C-4CB2-9F52-9285540E0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38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3E2E-ADBE-4553-B098-4FE936C31B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306E-3FEF-4A80-9B06-4B57A4CF57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76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3E2E-ADBE-4553-B098-4FE936C31B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306E-3FEF-4A80-9B06-4B57A4CF57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70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3E2E-ADBE-4553-B098-4FE936C31B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306E-3FEF-4A80-9B06-4B57A4CF57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45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3E2E-ADBE-4553-B098-4FE936C31B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306E-3FEF-4A80-9B06-4B57A4CF57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95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3E2E-ADBE-4553-B098-4FE936C31B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306E-3FEF-4A80-9B06-4B57A4CF57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7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1526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6141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2C30-8D96-4366-BC9F-89D9C8CCF5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>
            <a:lvl1pPr>
              <a:defRPr sz="1400" b="1">
                <a:solidFill>
                  <a:srgbClr val="76141D"/>
                </a:solidFill>
                <a:latin typeface="Arial Black" pitchFamily="34" charset="0"/>
              </a:defRPr>
            </a:lvl1pPr>
          </a:lstStyle>
          <a:p>
            <a:fld id="{41DEB24F-098A-4BAF-96B3-B252636B85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3E2E-ADBE-4553-B098-4FE936C31B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306E-3FEF-4A80-9B06-4B57A4CF57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56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3E2E-ADBE-4553-B098-4FE936C31B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306E-3FEF-4A80-9B06-4B57A4CF57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95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3E2E-ADBE-4553-B098-4FE936C31B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306E-3FEF-4A80-9B06-4B57A4CF57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335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3E2E-ADBE-4553-B098-4FE936C31B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306E-3FEF-4A80-9B06-4B57A4CF57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450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3E2E-ADBE-4553-B098-4FE936C31B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306E-3FEF-4A80-9B06-4B57A4CF57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093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3E2E-ADBE-4553-B098-4FE936C31B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306E-3FEF-4A80-9B06-4B57A4CF57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1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1526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6141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DA5E-AD89-459A-9DE3-18E4F2CE3C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>
            <a:lvl1pPr>
              <a:defRPr sz="1400" b="1">
                <a:solidFill>
                  <a:srgbClr val="76141D"/>
                </a:solidFill>
                <a:latin typeface="Arial Black" pitchFamily="34" charset="0"/>
              </a:defRPr>
            </a:lvl1pPr>
          </a:lstStyle>
          <a:p>
            <a:fld id="{41DEB24F-098A-4BAF-96B3-B252636B85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1526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6141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B738-2B6B-4CE8-82D9-B97724253C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>
            <a:lvl1pPr>
              <a:defRPr sz="1400" b="1">
                <a:solidFill>
                  <a:srgbClr val="76141D"/>
                </a:solidFill>
                <a:latin typeface="Arial Black" pitchFamily="34" charset="0"/>
              </a:defRPr>
            </a:lvl1pPr>
          </a:lstStyle>
          <a:p>
            <a:fld id="{41DEB24F-098A-4BAF-96B3-B252636B85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844-1523-46DE-B179-1B0941D4A6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>
            <a:lvl1pPr>
              <a:defRPr sz="1400" b="1">
                <a:solidFill>
                  <a:srgbClr val="76141D"/>
                </a:solidFill>
                <a:latin typeface="Arial Black" pitchFamily="34" charset="0"/>
              </a:defRPr>
            </a:lvl1pPr>
          </a:lstStyle>
          <a:p>
            <a:fld id="{41DEB24F-098A-4BAF-96B3-B252636B85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1"/>
            <a:ext cx="7615262" cy="863620"/>
          </a:xfrm>
        </p:spPr>
        <p:txBody>
          <a:bodyPr anchor="b"/>
          <a:lstStyle>
            <a:lvl1pPr algn="l">
              <a:defRPr sz="2000" b="1">
                <a:solidFill>
                  <a:srgbClr val="76141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500175"/>
            <a:ext cx="5211792" cy="4625989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500175"/>
            <a:ext cx="3008313" cy="462598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70BB-6665-4594-81FB-90E931D77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>
            <a:lvl1pPr>
              <a:defRPr sz="1400" b="1">
                <a:solidFill>
                  <a:srgbClr val="76141D"/>
                </a:solidFill>
                <a:latin typeface="Arial Black" pitchFamily="34" charset="0"/>
              </a:defRPr>
            </a:lvl1pPr>
          </a:lstStyle>
          <a:p>
            <a:fld id="{41DEB24F-098A-4BAF-96B3-B252636B85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76141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29CF-B8BC-4771-9151-182DAFB4E9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>
            <a:lvl1pPr>
              <a:defRPr sz="1400" b="1">
                <a:solidFill>
                  <a:srgbClr val="76141D"/>
                </a:solidFill>
                <a:latin typeface="Arial Black" pitchFamily="34" charset="0"/>
              </a:defRPr>
            </a:lvl1pPr>
          </a:lstStyle>
          <a:p>
            <a:fld id="{41DEB24F-098A-4BAF-96B3-B252636B85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6323D-6381-45FA-B80D-CB41D1E72C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B24F-098A-4BAF-96B3-B252636B85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9D5C6-D50F-4B93-AF9B-DC610EA58C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6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B9827D8-F8BE-452C-8DBF-154846C0BDCB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8BFE277-8BDF-404A-819B-D4BD32F4A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5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43E2E-ADBE-4553-B098-4FE936C31B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3306E-3FEF-4A80-9B06-4B57A4CF57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9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sk.labourmarket.r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4;&#1073;&#1084;.&#1088;&#1092;/" TargetMode="External"/><Relationship Id="rId2" Type="http://schemas.openxmlformats.org/officeDocument/2006/relationships/hyperlink" Target="http://openbudgetrf.ru/" TargetMode="External"/><Relationship Id="rId1" Type="http://schemas.openxmlformats.org/officeDocument/2006/relationships/slideLayout" Target="../slideLayouts/slideLayout36.xml"/><Relationship Id="rId6" Type="http://schemas.openxmlformats.org/officeDocument/2006/relationships/hyperlink" Target="mailto:vgurt@psu.karelia.ru" TargetMode="External"/><Relationship Id="rId5" Type="http://schemas.openxmlformats.org/officeDocument/2006/relationships/hyperlink" Target="http://&#1089;&#1080;&#1084;&#1090;.&#1088;&#1092;/" TargetMode="External"/><Relationship Id="rId4" Type="http://schemas.openxmlformats.org/officeDocument/2006/relationships/hyperlink" Target="http://www.labourmarket.r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abourmarket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95288" y="3429000"/>
            <a:ext cx="8135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1800" dirty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</a:pPr>
            <a:endParaRPr lang="ru-RU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5582" y="1484785"/>
            <a:ext cx="8859751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ru-RU" sz="2800" dirty="0" smtClean="0">
                <a:solidFill>
                  <a:srgbClr val="76141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Разработка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прогнозной  потребности региональной экономики в кадрах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профессиональным  образованием: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методология и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10-тилетняя практика реализации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60351"/>
            <a:ext cx="834058" cy="8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8" y="4365104"/>
            <a:ext cx="6087951" cy="115252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altLang="ru-RU" sz="1600" dirty="0" smtClean="0"/>
              <a:t>И.С. Степусь </a:t>
            </a:r>
          </a:p>
          <a:p>
            <a:pPr algn="r">
              <a:defRPr/>
            </a:pPr>
            <a:r>
              <a:rPr lang="ru-RU" altLang="ru-RU" sz="1600" dirty="0"/>
              <a:t>в</a:t>
            </a:r>
            <a:r>
              <a:rPr lang="ru-RU" altLang="ru-RU" sz="1600" dirty="0" smtClean="0"/>
              <a:t>едущий специалист</a:t>
            </a:r>
          </a:p>
          <a:p>
            <a:pPr algn="r">
              <a:defRPr/>
            </a:pPr>
            <a:r>
              <a:rPr lang="ru-RU" altLang="ru-RU" sz="1600" dirty="0" smtClean="0"/>
              <a:t>Центра бюджетного мониторинга </a:t>
            </a:r>
          </a:p>
          <a:p>
            <a:pPr algn="r">
              <a:defRPr/>
            </a:pPr>
            <a:r>
              <a:rPr lang="ru-RU" altLang="ru-RU" sz="1600" dirty="0" smtClean="0"/>
              <a:t>Петрозаводского государственного университета</a:t>
            </a:r>
          </a:p>
          <a:p>
            <a:pPr algn="r" eaLnBrk="1" hangingPunct="1">
              <a:lnSpc>
                <a:spcPct val="90000"/>
              </a:lnSpc>
              <a:defRPr/>
            </a:pPr>
            <a:endParaRPr lang="ru-RU" altLang="ru-RU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94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 стрелкой 21"/>
          <p:cNvCxnSpPr/>
          <p:nvPr/>
        </p:nvCxnSpPr>
        <p:spPr>
          <a:xfrm flipV="1">
            <a:off x="2821904" y="4670771"/>
            <a:ext cx="144016" cy="19686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2217231" y="4666366"/>
            <a:ext cx="136341" cy="21981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171147" y="5289521"/>
            <a:ext cx="162658" cy="17967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783744" y="5289521"/>
            <a:ext cx="182176" cy="207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861681" y="4936845"/>
            <a:ext cx="3291401" cy="4218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52028" y="260648"/>
                <a:ext cx="8047310" cy="1143000"/>
              </a:xfrm>
            </p:spPr>
            <p:txBody>
              <a:bodyPr>
                <a:normAutofit/>
              </a:bodyPr>
              <a:lstStyle/>
              <a:p>
                <a:r>
                  <a:rPr lang="ru-RU" sz="2800" dirty="0" smtClean="0"/>
                  <a:t>Расчет структуры потребности (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𝑒</m:t>
                        </m:r>
                        <m:r>
                          <a:rPr lang="ru-RU" sz="2800" i="1">
                            <a:latin typeface="Cambria Math"/>
                          </a:rPr>
                          <m:t>,</m:t>
                        </m:r>
                        <m:r>
                          <a:rPr lang="ru-RU" sz="28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sz="2800" dirty="0" smtClean="0"/>
                  <a:t>)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2028" y="260648"/>
                <a:ext cx="8047310" cy="1143000"/>
              </a:xfr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C2E06-5B5A-474C-8386-70A7F097D4E9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57405" y="2057240"/>
                <a:ext cx="6806350" cy="805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i="1">
                          <a:solidFill>
                            <a:prstClr val="black"/>
                          </a:solidFill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ru-RU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ru-RU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ru-RU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ru-RU" sz="4400" i="1">
                          <a:solidFill>
                            <a:prstClr val="black"/>
                          </a:solidFill>
                          <a:latin typeface="Cambria Math"/>
                        </a:rPr>
                        <m:t>=∆</m:t>
                      </m:r>
                      <m:sSub>
                        <m:sSubPr>
                          <m:ctrlPr>
                            <a:rPr lang="ru-RU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ru-RU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ru-RU" sz="4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ru-RU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ru-RU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ru-RU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bSup>
                      <m:r>
                        <a:rPr lang="ru-RU" sz="4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𝑁𝑒</m:t>
                          </m:r>
                          <m:r>
                            <a:rPr lang="ru-RU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sz="44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405" y="2057240"/>
                <a:ext cx="6806350" cy="80567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51520" y="33147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70C0"/>
                </a:solidFill>
                <a:latin typeface="Arial" charset="0"/>
              </a:rPr>
              <a:t>«на </a:t>
            </a:r>
            <a:r>
              <a:rPr lang="ru-RU" dirty="0" smtClean="0">
                <a:solidFill>
                  <a:srgbClr val="0070C0"/>
                </a:solidFill>
                <a:latin typeface="Arial" charset="0"/>
              </a:rPr>
              <a:t>рост» -  рост/упадок производства; открытие/закрытие </a:t>
            </a:r>
            <a:r>
              <a:rPr lang="ru-RU" dirty="0">
                <a:solidFill>
                  <a:srgbClr val="0070C0"/>
                </a:solidFill>
                <a:latin typeface="Arial" charset="0"/>
              </a:rPr>
              <a:t>рабочих мест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4480" y="1124745"/>
            <a:ext cx="352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70C0"/>
                </a:solidFill>
                <a:latin typeface="Arial" charset="0"/>
              </a:rPr>
              <a:t>«на </a:t>
            </a:r>
            <a:r>
              <a:rPr lang="ru-RU" dirty="0" smtClean="0">
                <a:solidFill>
                  <a:srgbClr val="0070C0"/>
                </a:solidFill>
                <a:latin typeface="Arial" charset="0"/>
              </a:rPr>
              <a:t>развитие» - реализация госпрограмм </a:t>
            </a:r>
            <a:r>
              <a:rPr lang="ru-RU" dirty="0">
                <a:solidFill>
                  <a:srgbClr val="0070C0"/>
                </a:solidFill>
                <a:latin typeface="Arial" charset="0"/>
              </a:rPr>
              <a:t>и стратегий </a:t>
            </a:r>
            <a:r>
              <a:rPr lang="ru-RU" dirty="0" smtClean="0">
                <a:solidFill>
                  <a:srgbClr val="0070C0"/>
                </a:solidFill>
                <a:latin typeface="Arial" charset="0"/>
              </a:rPr>
              <a:t>развития, инвестиционных </a:t>
            </a:r>
            <a:r>
              <a:rPr lang="ru-RU" dirty="0">
                <a:solidFill>
                  <a:srgbClr val="0070C0"/>
                </a:solidFill>
                <a:latin typeface="Arial" charset="0"/>
              </a:rPr>
              <a:t>проектов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93223" y="3800478"/>
            <a:ext cx="378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70C0"/>
                </a:solidFill>
                <a:latin typeface="Arial" charset="0"/>
              </a:rPr>
              <a:t>«на </a:t>
            </a:r>
            <a:r>
              <a:rPr lang="ru-RU" dirty="0" smtClean="0">
                <a:solidFill>
                  <a:srgbClr val="0070C0"/>
                </a:solidFill>
                <a:latin typeface="Arial" charset="0"/>
              </a:rPr>
              <a:t>замену» - уход </a:t>
            </a:r>
            <a:r>
              <a:rPr lang="ru-RU" dirty="0">
                <a:solidFill>
                  <a:srgbClr val="0070C0"/>
                </a:solidFill>
                <a:latin typeface="Arial" charset="0"/>
              </a:rPr>
              <a:t>работников по естественным </a:t>
            </a:r>
            <a:r>
              <a:rPr lang="ru-RU" dirty="0" smtClean="0">
                <a:solidFill>
                  <a:srgbClr val="0070C0"/>
                </a:solidFill>
                <a:latin typeface="Arial" charset="0"/>
              </a:rPr>
              <a:t>и </a:t>
            </a:r>
            <a:r>
              <a:rPr lang="ru-RU" dirty="0">
                <a:solidFill>
                  <a:srgbClr val="0070C0"/>
                </a:solidFill>
                <a:latin typeface="Arial" charset="0"/>
              </a:rPr>
              <a:t>возрастным причинам (пенсия, </a:t>
            </a:r>
            <a:r>
              <a:rPr lang="ru-RU" dirty="0" smtClean="0">
                <a:solidFill>
                  <a:srgbClr val="0070C0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" charset="0"/>
              </a:rPr>
              <a:t>смерть</a:t>
            </a:r>
            <a:r>
              <a:rPr lang="ru-RU" dirty="0">
                <a:solidFill>
                  <a:srgbClr val="0070C0"/>
                </a:solidFill>
                <a:latin typeface="Arial" charset="0"/>
              </a:rPr>
              <a:t>, инвалидность)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893598" y="4239481"/>
                <a:ext cx="2882328" cy="481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solidFill>
                            <a:prstClr val="black"/>
                          </a:solidFill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ru-RU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ru-RU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ru-RU" sz="24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ru-RU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ru-RU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98" y="4239481"/>
                <a:ext cx="2882328" cy="48147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65606" y="5431976"/>
                <a:ext cx="3583930" cy="481478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bSup>
                      <m:r>
                        <a:rPr lang="ru-RU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𝑆𝑒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𝐶𝑒</m:t>
                              </m:r>
                            </m:sub>
                          </m:sSub>
                        </m:e>
                      </m:d>
                      <m:r>
                        <a:rPr lang="ru-RU" sz="2400" i="1">
                          <a:solidFill>
                            <a:prstClr val="black"/>
                          </a:solidFill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06" y="5431976"/>
                <a:ext cx="3583930" cy="481478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олилиния 19"/>
          <p:cNvSpPr/>
          <p:nvPr/>
        </p:nvSpPr>
        <p:spPr>
          <a:xfrm flipH="1">
            <a:off x="5464590" y="2862911"/>
            <a:ext cx="1663890" cy="815555"/>
          </a:xfrm>
          <a:custGeom>
            <a:avLst/>
            <a:gdLst>
              <a:gd name="connsiteX0" fmla="*/ 3111689 w 3327457"/>
              <a:gd name="connsiteY0" fmla="*/ 0 h 723332"/>
              <a:gd name="connsiteX1" fmla="*/ 3070746 w 3327457"/>
              <a:gd name="connsiteY1" fmla="*/ 341194 h 723332"/>
              <a:gd name="connsiteX2" fmla="*/ 545910 w 3327457"/>
              <a:gd name="connsiteY2" fmla="*/ 313899 h 723332"/>
              <a:gd name="connsiteX3" fmla="*/ 0 w 3327457"/>
              <a:gd name="connsiteY3" fmla="*/ 723332 h 723332"/>
              <a:gd name="connsiteX0" fmla="*/ 3111689 w 3162275"/>
              <a:gd name="connsiteY0" fmla="*/ 0 h 723332"/>
              <a:gd name="connsiteX1" fmla="*/ 2483892 w 3162275"/>
              <a:gd name="connsiteY1" fmla="*/ 327546 h 723332"/>
              <a:gd name="connsiteX2" fmla="*/ 545910 w 3162275"/>
              <a:gd name="connsiteY2" fmla="*/ 313899 h 723332"/>
              <a:gd name="connsiteX3" fmla="*/ 0 w 3162275"/>
              <a:gd name="connsiteY3" fmla="*/ 723332 h 723332"/>
              <a:gd name="connsiteX0" fmla="*/ 3111689 w 3114442"/>
              <a:gd name="connsiteY0" fmla="*/ 0 h 723332"/>
              <a:gd name="connsiteX1" fmla="*/ 3016155 w 3114442"/>
              <a:gd name="connsiteY1" fmla="*/ 272956 h 723332"/>
              <a:gd name="connsiteX2" fmla="*/ 2483892 w 3114442"/>
              <a:gd name="connsiteY2" fmla="*/ 327546 h 723332"/>
              <a:gd name="connsiteX3" fmla="*/ 545910 w 3114442"/>
              <a:gd name="connsiteY3" fmla="*/ 313899 h 723332"/>
              <a:gd name="connsiteX4" fmla="*/ 0 w 3114442"/>
              <a:gd name="connsiteY4" fmla="*/ 723332 h 723332"/>
              <a:gd name="connsiteX0" fmla="*/ 3111689 w 3112465"/>
              <a:gd name="connsiteY0" fmla="*/ 0 h 723332"/>
              <a:gd name="connsiteX1" fmla="*/ 3016155 w 3112465"/>
              <a:gd name="connsiteY1" fmla="*/ 272956 h 723332"/>
              <a:gd name="connsiteX2" fmla="*/ 2483892 w 3112465"/>
              <a:gd name="connsiteY2" fmla="*/ 327546 h 723332"/>
              <a:gd name="connsiteX3" fmla="*/ 545910 w 3112465"/>
              <a:gd name="connsiteY3" fmla="*/ 313899 h 723332"/>
              <a:gd name="connsiteX4" fmla="*/ 0 w 3112465"/>
              <a:gd name="connsiteY4" fmla="*/ 723332 h 72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465" h="723332">
                <a:moveTo>
                  <a:pt x="3111689" y="0"/>
                </a:moveTo>
                <a:cubicBezTo>
                  <a:pt x="3118513" y="11373"/>
                  <a:pt x="3079845" y="163774"/>
                  <a:pt x="3016155" y="272956"/>
                </a:cubicBezTo>
                <a:cubicBezTo>
                  <a:pt x="2911522" y="327547"/>
                  <a:pt x="2895599" y="320722"/>
                  <a:pt x="2483892" y="327546"/>
                </a:cubicBezTo>
                <a:cubicBezTo>
                  <a:pt x="2072185" y="334370"/>
                  <a:pt x="959892" y="247935"/>
                  <a:pt x="545910" y="313899"/>
                </a:cubicBezTo>
                <a:cubicBezTo>
                  <a:pt x="131928" y="379863"/>
                  <a:pt x="81886" y="655093"/>
                  <a:pt x="0" y="72333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7196936" y="1988841"/>
            <a:ext cx="1289584" cy="471235"/>
          </a:xfrm>
          <a:custGeom>
            <a:avLst/>
            <a:gdLst>
              <a:gd name="connsiteX0" fmla="*/ 11143 w 475166"/>
              <a:gd name="connsiteY0" fmla="*/ 491319 h 491319"/>
              <a:gd name="connsiteX1" fmla="*/ 52086 w 475166"/>
              <a:gd name="connsiteY1" fmla="*/ 259307 h 491319"/>
              <a:gd name="connsiteX2" fmla="*/ 420575 w 475166"/>
              <a:gd name="connsiteY2" fmla="*/ 204716 h 491319"/>
              <a:gd name="connsiteX3" fmla="*/ 475166 w 475166"/>
              <a:gd name="connsiteY3" fmla="*/ 0 h 491319"/>
              <a:gd name="connsiteX0" fmla="*/ 2616 w 466639"/>
              <a:gd name="connsiteY0" fmla="*/ 491319 h 491319"/>
              <a:gd name="connsiteX1" fmla="*/ 98150 w 466639"/>
              <a:gd name="connsiteY1" fmla="*/ 232011 h 491319"/>
              <a:gd name="connsiteX2" fmla="*/ 412048 w 466639"/>
              <a:gd name="connsiteY2" fmla="*/ 204716 h 491319"/>
              <a:gd name="connsiteX3" fmla="*/ 466639 w 466639"/>
              <a:gd name="connsiteY3" fmla="*/ 0 h 49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639" h="491319">
                <a:moveTo>
                  <a:pt x="2616" y="491319"/>
                </a:moveTo>
                <a:cubicBezTo>
                  <a:pt x="-11032" y="399196"/>
                  <a:pt x="29911" y="279778"/>
                  <a:pt x="98150" y="232011"/>
                </a:cubicBezTo>
                <a:cubicBezTo>
                  <a:pt x="166389" y="184244"/>
                  <a:pt x="350633" y="243384"/>
                  <a:pt x="412048" y="204716"/>
                </a:cubicBezTo>
                <a:cubicBezTo>
                  <a:pt x="473463" y="166048"/>
                  <a:pt x="434794" y="25021"/>
                  <a:pt x="466639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7405" y="4910017"/>
            <a:ext cx="3056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Arial" charset="0"/>
              </a:rPr>
              <a:t>Учет опросов работодателей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Arial" charset="0"/>
              </a:rPr>
              <a:t>Уникальные коэффициенты для ВЭД</a:t>
            </a:r>
            <a:endParaRPr lang="ru-RU" sz="12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 flipH="1">
            <a:off x="2600810" y="2872215"/>
            <a:ext cx="1123862" cy="442493"/>
          </a:xfrm>
          <a:custGeom>
            <a:avLst/>
            <a:gdLst>
              <a:gd name="connsiteX0" fmla="*/ 0 w 1162229"/>
              <a:gd name="connsiteY0" fmla="*/ 0 h 1165053"/>
              <a:gd name="connsiteX1" fmla="*/ 238206 w 1162229"/>
              <a:gd name="connsiteY1" fmla="*/ 583986 h 1165053"/>
              <a:gd name="connsiteX2" fmla="*/ 883664 w 1162229"/>
              <a:gd name="connsiteY2" fmla="*/ 537882 h 1165053"/>
              <a:gd name="connsiteX3" fmla="*/ 1129553 w 1162229"/>
              <a:gd name="connsiteY3" fmla="*/ 1083448 h 1165053"/>
              <a:gd name="connsiteX4" fmla="*/ 1152606 w 1162229"/>
              <a:gd name="connsiteY4" fmla="*/ 1152605 h 116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229" h="1165053">
                <a:moveTo>
                  <a:pt x="0" y="0"/>
                </a:moveTo>
                <a:cubicBezTo>
                  <a:pt x="45464" y="247169"/>
                  <a:pt x="90929" y="494339"/>
                  <a:pt x="238206" y="583986"/>
                </a:cubicBezTo>
                <a:cubicBezTo>
                  <a:pt x="385483" y="673633"/>
                  <a:pt x="735106" y="454638"/>
                  <a:pt x="883664" y="537882"/>
                </a:cubicBezTo>
                <a:cubicBezTo>
                  <a:pt x="1032222" y="621126"/>
                  <a:pt x="1084729" y="980994"/>
                  <a:pt x="1129553" y="1083448"/>
                </a:cubicBezTo>
                <a:cubicBezTo>
                  <a:pt x="1174377" y="1185902"/>
                  <a:pt x="1163491" y="1169253"/>
                  <a:pt x="1152606" y="115260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A6B863-A08B-4AB2-9015-6D88973A54F5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530225" y="404665"/>
            <a:ext cx="7570788" cy="936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/>
              <a:t>Составляющие потребности в кадрах</a:t>
            </a:r>
          </a:p>
        </p:txBody>
      </p:sp>
      <p:pic>
        <p:nvPicPr>
          <p:cNvPr id="36867" name="Picture 2" descr="\\server-cbm\WORK\Проекты\2013 Заявки\PROGNOSiS\Республика Саха(Якутия)\Презентация\Прокопович\1_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457" y="1196753"/>
            <a:ext cx="720725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48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530225" y="548159"/>
            <a:ext cx="7570788" cy="936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800" dirty="0"/>
              <a:t>Пример </a:t>
            </a:r>
            <a:r>
              <a:rPr lang="ru-RU" sz="2800" dirty="0" smtClean="0"/>
              <a:t>детализации  расчетов для </a:t>
            </a:r>
            <a:r>
              <a:rPr lang="ru-RU" sz="2800" dirty="0"/>
              <a:t>системы </a:t>
            </a:r>
            <a:r>
              <a:rPr lang="ru-RU" sz="2800" dirty="0" smtClean="0"/>
              <a:t>образования</a:t>
            </a:r>
            <a:endParaRPr lang="ru-RU" sz="2800" dirty="0"/>
          </a:p>
        </p:txBody>
      </p:sp>
      <p:sp>
        <p:nvSpPr>
          <p:cNvPr id="389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D82316-273F-4EB7-8BA4-379423288BC4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628800"/>
            <a:ext cx="8064896" cy="43204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+mj-lt"/>
              </a:rPr>
              <a:t>Уровни детализации</a:t>
            </a:r>
            <a:endParaRPr lang="ru-RU" sz="2400" dirty="0">
              <a:latin typeface="+mj-lt"/>
            </a:endParaRPr>
          </a:p>
        </p:txBody>
      </p:sp>
      <p:cxnSp>
        <p:nvCxnSpPr>
          <p:cNvPr id="38921" name="Прямая соединительная линия 38920"/>
          <p:cNvCxnSpPr/>
          <p:nvPr/>
        </p:nvCxnSpPr>
        <p:spPr>
          <a:xfrm>
            <a:off x="5310081" y="2984957"/>
            <a:ext cx="0" cy="10201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099547" y="2555007"/>
            <a:ext cx="1582241" cy="3240360"/>
          </a:xfrm>
          <a:prstGeom prst="roundRect">
            <a:avLst/>
          </a:prstGeom>
          <a:solidFill>
            <a:srgbClr val="C4C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53797" y="2555007"/>
            <a:ext cx="1728192" cy="3240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625038" y="2555007"/>
            <a:ext cx="1728192" cy="32403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498212" y="2555007"/>
            <a:ext cx="1854435" cy="32403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63543" y="3593976"/>
            <a:ext cx="1654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Расчетная потребность </a:t>
            </a: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lvl="0"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кадрах по ВЭД</a:t>
            </a:r>
          </a:p>
          <a:p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99547" y="2555007"/>
            <a:ext cx="1582242" cy="432048"/>
          </a:xfrm>
          <a:prstGeom prst="roundRect">
            <a:avLst/>
          </a:prstGeom>
          <a:solidFill>
            <a:srgbClr val="6E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+mj-lt"/>
              </a:rPr>
              <a:t> ВЭД</a:t>
            </a:r>
            <a:endParaRPr lang="ru-RU" sz="1400" dirty="0">
              <a:latin typeface="+mj-lt"/>
            </a:endParaRPr>
          </a:p>
        </p:txBody>
      </p:sp>
      <p:sp>
        <p:nvSpPr>
          <p:cNvPr id="38927" name="Скругленный прямоугольник 38926"/>
          <p:cNvSpPr/>
          <p:nvPr/>
        </p:nvSpPr>
        <p:spPr>
          <a:xfrm>
            <a:off x="2483769" y="5665733"/>
            <a:ext cx="2115234" cy="710183"/>
          </a:xfrm>
          <a:prstGeom prst="roundRect">
            <a:avLst/>
          </a:prstGeom>
          <a:solidFill>
            <a:srgbClr val="557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+mj-lt"/>
              </a:rPr>
              <a:t>Учет структуры потребности по уровням образования</a:t>
            </a:r>
            <a:endParaRPr lang="ru-RU" sz="1400" dirty="0">
              <a:latin typeface="+mj-lt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625038" y="5661248"/>
            <a:ext cx="3727610" cy="714668"/>
          </a:xfrm>
          <a:prstGeom prst="round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+mj-lt"/>
              </a:rPr>
              <a:t>На основе матриц профессионально-квалификационного соответствия </a:t>
            </a:r>
            <a:r>
              <a:rPr lang="ru-RU" sz="1600" dirty="0" smtClean="0">
                <a:latin typeface="+mj-lt"/>
              </a:rPr>
              <a:t>(ПКС)</a:t>
            </a:r>
            <a:endParaRPr lang="ru-RU" sz="1600" dirty="0">
              <a:latin typeface="+mj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74643" y="2132856"/>
            <a:ext cx="432048" cy="432048"/>
          </a:xfrm>
          <a:prstGeom prst="ellipse">
            <a:avLst/>
          </a:prstGeom>
          <a:solidFill>
            <a:srgbClr val="6E5F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</a:rPr>
              <a:t>1</a:t>
            </a:r>
            <a:endParaRPr lang="ru-RU" b="1" dirty="0">
              <a:latin typeface="+mj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58745" y="2561370"/>
            <a:ext cx="1723243" cy="432048"/>
          </a:xfrm>
          <a:prstGeom prst="round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+mj-lt"/>
              </a:rPr>
              <a:t> Уровень    образования</a:t>
            </a:r>
            <a:endParaRPr lang="ru-RU" sz="1400" dirty="0">
              <a:latin typeface="+mj-lt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401869" y="2132856"/>
            <a:ext cx="432048" cy="432048"/>
          </a:xfrm>
          <a:prstGeom prst="ellipse">
            <a:avLst/>
          </a:prstGeom>
          <a:solidFill>
            <a:srgbClr val="4BAC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</a:rPr>
              <a:t>2</a:t>
            </a:r>
            <a:endParaRPr lang="ru-RU" b="1" dirty="0"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25038" y="2552909"/>
            <a:ext cx="1728192" cy="432048"/>
          </a:xfrm>
          <a:prstGeom prst="roundRect">
            <a:avLst/>
          </a:prstGeom>
          <a:solidFill>
            <a:srgbClr val="557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+mj-lt"/>
              </a:rPr>
              <a:t>УГСН</a:t>
            </a:r>
            <a:endParaRPr lang="ru-RU" sz="1400" dirty="0"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55108" y="2140589"/>
            <a:ext cx="468052" cy="468052"/>
          </a:xfrm>
          <a:prstGeom prst="ellipse">
            <a:avLst/>
          </a:prstGeom>
          <a:solidFill>
            <a:srgbClr val="5572B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</a:rPr>
              <a:t>3</a:t>
            </a:r>
            <a:endParaRPr lang="ru-RU" b="1" dirty="0">
              <a:latin typeface="+mj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98213" y="2552909"/>
            <a:ext cx="1854435" cy="432048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+mj-lt"/>
              </a:rPr>
              <a:t>   Специальность/    </a:t>
            </a:r>
          </a:p>
          <a:p>
            <a:pPr algn="ctr"/>
            <a:r>
              <a:rPr lang="ru-RU" sz="1400" dirty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   НП/ профессии</a:t>
            </a:r>
            <a:endParaRPr lang="ru-RU" sz="1400" dirty="0">
              <a:latin typeface="+mj-l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91404" y="2132856"/>
            <a:ext cx="468052" cy="468052"/>
          </a:xfrm>
          <a:prstGeom prst="ellipse">
            <a:avLst/>
          </a:prstGeom>
          <a:solidFill>
            <a:srgbClr val="9BBB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</a:rPr>
              <a:t>4</a:t>
            </a:r>
            <a:endParaRPr lang="ru-RU" b="1" dirty="0"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5816" y="3276600"/>
            <a:ext cx="136815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5A5E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ВО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805058" y="3068960"/>
            <a:ext cx="1368152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5A5E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1      Математика и       </a:t>
            </a:r>
          </a:p>
          <a:p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        механика</a:t>
            </a:r>
          </a:p>
          <a:p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2       Комп. и инф.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</a:t>
            </a:r>
          </a:p>
          <a:p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       науки</a:t>
            </a: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             …….</a:t>
            </a: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55       ……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741354" y="3276600"/>
            <a:ext cx="136815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5A5E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Направления подготовки и специальности ВО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936290" y="4136919"/>
            <a:ext cx="1368152" cy="1307855"/>
          </a:xfrm>
          <a:prstGeom prst="roundRect">
            <a:avLst/>
          </a:prstGeom>
          <a:solidFill>
            <a:schemeClr val="bg1"/>
          </a:solidFill>
          <a:ln>
            <a:solidFill>
              <a:srgbClr val="4C9E7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СПО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05058" y="4115447"/>
            <a:ext cx="1368152" cy="569501"/>
          </a:xfrm>
          <a:prstGeom prst="roundRect">
            <a:avLst/>
          </a:prstGeom>
          <a:solidFill>
            <a:schemeClr val="bg1"/>
          </a:solidFill>
          <a:ln>
            <a:solidFill>
              <a:srgbClr val="4C9E7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….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805058" y="4948193"/>
            <a:ext cx="1368152" cy="569501"/>
          </a:xfrm>
          <a:prstGeom prst="roundRect">
            <a:avLst/>
          </a:prstGeom>
          <a:solidFill>
            <a:schemeClr val="bg1"/>
          </a:solidFill>
          <a:ln>
            <a:solidFill>
              <a:srgbClr val="4BACC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….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741354" y="4948193"/>
            <a:ext cx="1368152" cy="569501"/>
          </a:xfrm>
          <a:prstGeom prst="roundRect">
            <a:avLst/>
          </a:prstGeom>
          <a:solidFill>
            <a:schemeClr val="bg1"/>
          </a:solidFill>
          <a:ln>
            <a:solidFill>
              <a:srgbClr val="4BACC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Профессии СПО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741353" y="4136920"/>
            <a:ext cx="1368152" cy="569501"/>
          </a:xfrm>
          <a:prstGeom prst="roundRect">
            <a:avLst/>
          </a:prstGeom>
          <a:solidFill>
            <a:schemeClr val="bg1"/>
          </a:solidFill>
          <a:ln>
            <a:solidFill>
              <a:srgbClr val="4C9E7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Специальности СПО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427984" y="3356992"/>
            <a:ext cx="288032" cy="42366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4446159" y="4188365"/>
            <a:ext cx="288032" cy="42366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4461017" y="5021111"/>
            <a:ext cx="288032" cy="42366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6353230" y="3356992"/>
            <a:ext cx="288032" cy="42366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6371405" y="4188365"/>
            <a:ext cx="288032" cy="42366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6386263" y="5021111"/>
            <a:ext cx="288032" cy="42366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148064" y="3068960"/>
            <a:ext cx="0" cy="936104"/>
          </a:xfrm>
          <a:prstGeom prst="line">
            <a:avLst/>
          </a:prstGeom>
          <a:ln>
            <a:solidFill>
              <a:srgbClr val="5572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8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404664"/>
            <a:ext cx="7615262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детализации расчетов </a:t>
            </a:r>
            <a:br>
              <a:rPr lang="ru-RU" dirty="0" smtClean="0"/>
            </a:br>
            <a:r>
              <a:rPr lang="ru-RU" dirty="0" smtClean="0"/>
              <a:t>для рынка труда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C2E06-5B5A-474C-8386-70A7F097D4E9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58979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7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3152881" y="2452468"/>
            <a:ext cx="2925263" cy="19105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17831" y="2443500"/>
            <a:ext cx="2925263" cy="1919507"/>
          </a:xfrm>
          <a:prstGeom prst="rect">
            <a:avLst/>
          </a:prstGeom>
          <a:solidFill>
            <a:srgbClr val="C3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3" y="2461509"/>
            <a:ext cx="2925263" cy="19014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3076" y="2292072"/>
            <a:ext cx="2324793" cy="487216"/>
          </a:xfrm>
          <a:prstGeom prst="roundRect">
            <a:avLst/>
          </a:prstGeom>
          <a:solidFill>
            <a:srgbClr val="57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17254" y="2357340"/>
            <a:ext cx="2275781" cy="487216"/>
          </a:xfrm>
          <a:prstGeom prst="roundRect">
            <a:avLst/>
          </a:prstGeom>
          <a:solidFill>
            <a:srgbClr val="588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6007" y="2346783"/>
            <a:ext cx="2192275" cy="487216"/>
          </a:xfrm>
          <a:prstGeom prst="roundRect">
            <a:avLst/>
          </a:prstGeom>
          <a:solidFill>
            <a:srgbClr val="8D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008" y="232971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Статистические 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данные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1743" y="2272815"/>
            <a:ext cx="2104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Прогнозные</a:t>
            </a:r>
            <a:endParaRPr lang="ru-RU" sz="1400" b="1" dirty="0">
              <a:solidFill>
                <a:prstClr val="white"/>
              </a:solidFill>
            </a:endParaRPr>
          </a:p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 данные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2793" y="2327619"/>
            <a:ext cx="210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Уточняющие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данные</a:t>
            </a:r>
            <a:endParaRPr lang="ru-RU" sz="1400" b="1" dirty="0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3124706" y="2478682"/>
            <a:ext cx="3174" cy="1884327"/>
          </a:xfrm>
          <a:prstGeom prst="line">
            <a:avLst/>
          </a:prstGeom>
          <a:ln w="38100">
            <a:solidFill>
              <a:srgbClr val="8D75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094717" y="2478681"/>
            <a:ext cx="2" cy="1884327"/>
          </a:xfrm>
          <a:prstGeom prst="line">
            <a:avLst/>
          </a:prstGeom>
          <a:ln w="38100">
            <a:solidFill>
              <a:srgbClr val="57BDA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43024" y="3210879"/>
            <a:ext cx="1951601" cy="266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8D75BB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Экономика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7170" y="2863481"/>
            <a:ext cx="2345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8064A2">
                    <a:lumMod val="75000"/>
                  </a:srgbClr>
                </a:solidFill>
              </a:rPr>
              <a:t>3</a:t>
            </a:r>
            <a:r>
              <a:rPr lang="ru-RU" sz="1600" b="1" dirty="0" smtClean="0">
                <a:solidFill>
                  <a:srgbClr val="8064A2">
                    <a:lumMod val="75000"/>
                  </a:srgbClr>
                </a:solidFill>
              </a:rPr>
              <a:t> блока </a:t>
            </a:r>
            <a:r>
              <a:rPr lang="ru-RU" sz="2000" dirty="0" smtClean="0">
                <a:solidFill>
                  <a:srgbClr val="8064A2">
                    <a:lumMod val="75000"/>
                  </a:srgbClr>
                </a:solidFill>
              </a:rPr>
              <a:t>:</a:t>
            </a:r>
            <a:endParaRPr lang="ru-RU" sz="2000" dirty="0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3024" y="3486751"/>
            <a:ext cx="1951601" cy="266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8D75BB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Рынок труда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3024" y="3762623"/>
            <a:ext cx="2444800" cy="266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8D75BB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Система образования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00824" y="2850838"/>
            <a:ext cx="1951601" cy="266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4BACC6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Форма 2-П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286882" y="3304811"/>
            <a:ext cx="2726603" cy="266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4BACC6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Стратегические документы (программы) развития региона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316493" y="3880875"/>
            <a:ext cx="2726603" cy="266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4BACC6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Перечень инвестиционных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проектов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517252" y="3088787"/>
            <a:ext cx="2402652" cy="266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Опрос работодателей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17252" y="3376819"/>
            <a:ext cx="2402652" cy="266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Опрос молодежи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517252" y="3664850"/>
            <a:ext cx="2402652" cy="266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Опрос экспертов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30" name="Picture 6" descr="http://s1.iconbird.com/ico/2013/11/504/w128h1281385326444bookle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32" y="1745253"/>
            <a:ext cx="556027" cy="5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Овал 33"/>
          <p:cNvSpPr/>
          <p:nvPr/>
        </p:nvSpPr>
        <p:spPr>
          <a:xfrm>
            <a:off x="7294134" y="1731426"/>
            <a:ext cx="545446" cy="545447"/>
          </a:xfrm>
          <a:prstGeom prst="ellipse">
            <a:avLst/>
          </a:prstGeom>
          <a:solidFill>
            <a:schemeClr val="bg1"/>
          </a:solidFill>
          <a:ln>
            <a:solidFill>
              <a:srgbClr val="6FC7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31" name="Picture 7" descr="D:\ширяева\моя\ЛОГОТИПЫ\прогнозиз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26" y="1766379"/>
            <a:ext cx="491001" cy="4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conizer.net/files/simple_social_bookmarking/orig/msn_peopl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87" y="1772075"/>
            <a:ext cx="561888" cy="56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Заголовок 1"/>
          <p:cNvSpPr>
            <a:spLocks noGrp="1"/>
          </p:cNvSpPr>
          <p:nvPr>
            <p:ph type="title"/>
          </p:nvPr>
        </p:nvSpPr>
        <p:spPr>
          <a:xfrm>
            <a:off x="672047" y="-4997"/>
            <a:ext cx="7615262" cy="1143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Входные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данные для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прогнозирования потребности экономики в кадрах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294257" y="4411319"/>
            <a:ext cx="8705535" cy="576064"/>
          </a:xfrm>
          <a:prstGeom prst="rightArrow">
            <a:avLst>
              <a:gd name="adj1" fmla="val 50000"/>
              <a:gd name="adj2" fmla="val 58985"/>
            </a:avLst>
          </a:prstGeom>
          <a:gradFill flip="none" rotWithShape="1">
            <a:gsLst>
              <a:gs pos="100000">
                <a:schemeClr val="accent5"/>
              </a:gs>
              <a:gs pos="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6835" y="4530074"/>
            <a:ext cx="3882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white"/>
                </a:solidFill>
              </a:rPr>
              <a:t>Факт и ретроспектива (5-10 лет)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44509" y="44992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</a:rPr>
              <a:t>Перспектива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9512" y="4942253"/>
            <a:ext cx="8820280" cy="646986"/>
          </a:xfrm>
          <a:prstGeom prst="roundRect">
            <a:avLst/>
          </a:prstGeom>
          <a:noFill/>
          <a:ln w="38100">
            <a:solidFill>
              <a:srgbClr val="D79B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Детализация показателей: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регионы России, муниципальные образования,  ВЭД, уровни образования,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специальности/направления подготовки/профессиям, возрастные группы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94257" y="6081571"/>
            <a:ext cx="2333527" cy="652987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975"/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Территориальные органы Росстата</a:t>
            </a:r>
            <a:endParaRPr lang="ru-RU" sz="16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840276" y="6117593"/>
            <a:ext cx="4290922" cy="623777"/>
          </a:xfrm>
          <a:prstGeom prst="rect">
            <a:avLst/>
          </a:prstGeom>
          <a:solidFill>
            <a:srgbClr val="5767B4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1F497D"/>
              </a:buClr>
            </a:pP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Региональные органы труда и власти в сфере экономики, труда и занятости, </a:t>
            </a:r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образования</a:t>
            </a:r>
            <a:endParaRPr lang="ru-RU" sz="16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405905" y="6125886"/>
            <a:ext cx="1326222" cy="564359"/>
          </a:xfrm>
          <a:prstGeom prst="rect">
            <a:avLst/>
          </a:prstGeom>
          <a:solidFill>
            <a:srgbClr val="5185BD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8288" indent="-180975" algn="ctr"/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Бизнес</a:t>
            </a:r>
            <a:endParaRPr lang="ru-RU" sz="16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71600" y="1124744"/>
            <a:ext cx="670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064A2">
                    <a:lumMod val="75000"/>
                  </a:srgbClr>
                </a:solidFill>
              </a:rPr>
              <a:t>Три группы показателей</a:t>
            </a:r>
            <a:endParaRPr lang="ru-RU" sz="3600" i="1" dirty="0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2888" y="574485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8064A2">
                    <a:lumMod val="75000"/>
                  </a:srgbClr>
                </a:solidFill>
              </a:rPr>
              <a:t>и</a:t>
            </a:r>
            <a:r>
              <a:rPr lang="ru-RU" b="1" i="1" dirty="0" smtClean="0">
                <a:solidFill>
                  <a:srgbClr val="8064A2">
                    <a:lumMod val="75000"/>
                  </a:srgbClr>
                </a:solidFill>
              </a:rPr>
              <a:t>сточники данных</a:t>
            </a:r>
            <a:endParaRPr lang="ru-RU" b="1" i="1" dirty="0">
              <a:solidFill>
                <a:srgbClr val="8064A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615262" cy="129614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Опросы – важный инструментарий для:</a:t>
            </a:r>
            <a:b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B24F-098A-4BAF-96B3-B252636B8505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042729"/>
            <a:ext cx="858056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Clr>
                <a:srgbClr val="5572B8"/>
              </a:buClr>
              <a:buFont typeface="+mj-lt"/>
              <a:buAutoNum type="arabicParenR"/>
            </a:pPr>
            <a:r>
              <a:rPr lang="ru-RU" sz="2400" dirty="0" smtClean="0">
                <a:latin typeface="+mj-lt"/>
              </a:rPr>
              <a:t>детализации </a:t>
            </a:r>
            <a:r>
              <a:rPr lang="ru-RU" sz="2400" dirty="0">
                <a:latin typeface="+mj-lt"/>
              </a:rPr>
              <a:t>количественной и качественной </a:t>
            </a:r>
            <a:r>
              <a:rPr lang="ru-RU" sz="2400" dirty="0" smtClean="0">
                <a:latin typeface="+mj-lt"/>
              </a:rPr>
              <a:t>потребности </a:t>
            </a:r>
            <a:r>
              <a:rPr lang="ru-RU" sz="2400" dirty="0">
                <a:latin typeface="+mj-lt"/>
              </a:rPr>
              <a:t>в </a:t>
            </a:r>
            <a:r>
              <a:rPr lang="ru-RU" sz="2400" dirty="0" smtClean="0">
                <a:latin typeface="+mj-lt"/>
              </a:rPr>
              <a:t>кадрах; </a:t>
            </a:r>
          </a:p>
          <a:p>
            <a:pPr marL="457200" indent="-457200" algn="just">
              <a:spcAft>
                <a:spcPts val="600"/>
              </a:spcAft>
              <a:buClr>
                <a:srgbClr val="5572B8"/>
              </a:buClr>
              <a:buFont typeface="+mj-lt"/>
              <a:buAutoNum type="arabicParenR"/>
            </a:pPr>
            <a:r>
              <a:rPr lang="ru-RU" sz="2400" dirty="0" smtClean="0">
                <a:latin typeface="+mj-lt"/>
              </a:rPr>
              <a:t>прогноза </a:t>
            </a:r>
            <a:r>
              <a:rPr lang="ru-RU" sz="2400" dirty="0">
                <a:latin typeface="+mj-lt"/>
              </a:rPr>
              <a:t>структурных </a:t>
            </a:r>
            <a:r>
              <a:rPr lang="ru-RU" sz="2400" dirty="0" smtClean="0">
                <a:latin typeface="+mj-lt"/>
              </a:rPr>
              <a:t>изменений в профессионально-квалификационной структуре; </a:t>
            </a:r>
          </a:p>
          <a:p>
            <a:pPr marL="457200" indent="-457200" algn="just">
              <a:spcAft>
                <a:spcPts val="600"/>
              </a:spcAft>
              <a:buClr>
                <a:srgbClr val="5572B8"/>
              </a:buClr>
              <a:buFont typeface="+mj-lt"/>
              <a:buAutoNum type="arabicParenR"/>
            </a:pPr>
            <a:r>
              <a:rPr lang="ru-RU" sz="2400" dirty="0" smtClean="0">
                <a:latin typeface="+mj-lt"/>
                <a:cs typeface="Arial" panose="020B0604020202020204" pitchFamily="34" charset="0"/>
              </a:rPr>
              <a:t>настроек </a:t>
            </a:r>
            <a:r>
              <a:rPr lang="ru-RU" sz="2400" dirty="0">
                <a:latin typeface="+mj-lt"/>
                <a:cs typeface="Arial" panose="020B0604020202020204" pitchFamily="34" charset="0"/>
              </a:rPr>
              <a:t>математических моделей прогнозирования и повышения точности результатов </a:t>
            </a:r>
            <a:r>
              <a:rPr lang="ru-RU" sz="2400" dirty="0" smtClean="0">
                <a:latin typeface="+mj-lt"/>
                <a:cs typeface="Arial" panose="020B0604020202020204" pitchFamily="34" charset="0"/>
              </a:rPr>
              <a:t>прогнозирования; </a:t>
            </a:r>
            <a:endParaRPr lang="ru-RU" sz="2400" dirty="0" smtClean="0">
              <a:latin typeface="+mj-lt"/>
            </a:endParaRPr>
          </a:p>
          <a:p>
            <a:pPr marL="457200" indent="-457200" algn="just">
              <a:spcAft>
                <a:spcPts val="600"/>
              </a:spcAft>
              <a:buClr>
                <a:srgbClr val="5572B8"/>
              </a:buClr>
              <a:buFont typeface="+mj-lt"/>
              <a:buAutoNum type="arabicParenR"/>
            </a:pPr>
            <a:r>
              <a:rPr lang="ru-RU" sz="2400" dirty="0" smtClean="0">
                <a:latin typeface="+mj-lt"/>
              </a:rPr>
              <a:t>уточнения параметров моделирования по ВЭД и регионам</a:t>
            </a:r>
          </a:p>
        </p:txBody>
      </p:sp>
    </p:spTree>
    <p:extLst>
      <p:ext uri="{BB962C8B-B14F-4D97-AF65-F5344CB8AC3E}">
        <p14:creationId xmlns:p14="http://schemas.microsoft.com/office/powerpoint/2010/main" val="29022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3152881" y="2022517"/>
            <a:ext cx="2925263" cy="32786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117831" y="2013549"/>
            <a:ext cx="2925263" cy="32876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9513" y="2031557"/>
            <a:ext cx="2925263" cy="32696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3076" y="1933672"/>
            <a:ext cx="2324793" cy="487216"/>
          </a:xfrm>
          <a:prstGeom prst="roundRect">
            <a:avLst/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17254" y="1927391"/>
            <a:ext cx="2275781" cy="487216"/>
          </a:xfrm>
          <a:prstGeom prst="roundRect">
            <a:avLst/>
          </a:prstGeom>
          <a:solidFill>
            <a:srgbClr val="588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6007" y="1916832"/>
            <a:ext cx="2192275" cy="487216"/>
          </a:xfrm>
          <a:prstGeom prst="roundRect">
            <a:avLst/>
          </a:prstGeom>
          <a:solidFill>
            <a:srgbClr val="8D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18008" y="198884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Работодатели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1743" y="2009868"/>
            <a:ext cx="2104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Эксперты+КА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2793" y="1991163"/>
            <a:ext cx="2102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3124706" y="2048730"/>
            <a:ext cx="3174" cy="3252479"/>
          </a:xfrm>
          <a:prstGeom prst="line">
            <a:avLst/>
          </a:prstGeom>
          <a:ln w="38100">
            <a:solidFill>
              <a:srgbClr val="8D75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078143" y="2048730"/>
            <a:ext cx="16576" cy="3252479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07504" y="2951771"/>
            <a:ext cx="2967403" cy="266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8D75BB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 в кадрах </a:t>
            </a:r>
          </a:p>
          <a:p>
            <a:pPr algn="just">
              <a:buClr>
                <a:srgbClr val="8D75BB"/>
              </a:buClr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на краткосрочном горизонте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011" y="2488540"/>
            <a:ext cx="29788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Кадровая политика предприятия</a:t>
            </a:r>
            <a:r>
              <a:rPr lang="ru-RU" sz="13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3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7503" y="3367953"/>
            <a:ext cx="3168353" cy="5870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8D75BB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Профессионально-квалификационная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7503" y="3954981"/>
            <a:ext cx="2846800" cy="450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8D75BB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Востребованные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7503" y="4513547"/>
            <a:ext cx="2785618" cy="266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8D75BB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 работников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179110" y="2702067"/>
            <a:ext cx="2713370" cy="266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структурных сдвигов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ПКС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34088" y="2936495"/>
            <a:ext cx="2762846" cy="266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трудоустройства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Заголовок 1"/>
          <p:cNvSpPr>
            <a:spLocks noGrp="1"/>
          </p:cNvSpPr>
          <p:nvPr>
            <p:ph type="title"/>
          </p:nvPr>
        </p:nvSpPr>
        <p:spPr>
          <a:xfrm>
            <a:off x="683568" y="341784"/>
            <a:ext cx="7615262" cy="1143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rgbClr val="9C3A58"/>
                </a:solidFill>
              </a:rPr>
              <a:t>Проведение опросов: </a:t>
            </a:r>
            <a:r>
              <a:rPr lang="ru-RU" sz="2400" b="1" dirty="0" smtClean="0">
                <a:solidFill>
                  <a:srgbClr val="9C3A58"/>
                </a:solidFill>
              </a:rPr>
              <a:t/>
            </a:r>
            <a:br>
              <a:rPr lang="ru-RU" sz="2400" b="1" dirty="0" smtClean="0">
                <a:solidFill>
                  <a:srgbClr val="9C3A58"/>
                </a:solidFill>
              </a:rPr>
            </a:br>
            <a:r>
              <a:rPr lang="ru-RU" sz="2400" b="1" dirty="0" smtClean="0">
                <a:solidFill>
                  <a:srgbClr val="9C3A58"/>
                </a:solidFill>
              </a:rPr>
              <a:t>категории </a:t>
            </a:r>
            <a:r>
              <a:rPr lang="ru-RU" sz="2400" b="1" dirty="0">
                <a:solidFill>
                  <a:srgbClr val="9C3A58"/>
                </a:solidFill>
              </a:rPr>
              <a:t>респондентов и основная тематика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12353FE6-1245-4998-AF06-69CE28E2ADDD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94" y="1366687"/>
            <a:ext cx="50405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107503" y="4891085"/>
            <a:ext cx="2785618" cy="266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8D75BB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17" y="1407157"/>
            <a:ext cx="532015" cy="53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3249314" y="2488540"/>
            <a:ext cx="29788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карьера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3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34088" y="3306769"/>
            <a:ext cx="2762846" cy="266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Трудоустройство по специальности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234088" y="3677042"/>
            <a:ext cx="2762846" cy="266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Миграционные установки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234088" y="4047314"/>
            <a:ext cx="2762846" cy="266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образования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234088" y="4407746"/>
            <a:ext cx="2762846" cy="266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179110" y="3202603"/>
            <a:ext cx="2785378" cy="266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Тенденции развития рынка труда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2483768" y="5365678"/>
            <a:ext cx="4810367" cy="10375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2866280" y="5365677"/>
            <a:ext cx="3698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37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опыт</a:t>
            </a:r>
            <a:endParaRPr lang="ru-RU" sz="2000" b="1" dirty="0">
              <a:solidFill>
                <a:srgbClr val="237A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3"/>
          <a:stretch/>
        </p:blipFill>
        <p:spPr bwMode="auto">
          <a:xfrm>
            <a:off x="2954303" y="5786610"/>
            <a:ext cx="1702016" cy="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81" b="20685"/>
          <a:stretch/>
        </p:blipFill>
        <p:spPr bwMode="auto">
          <a:xfrm>
            <a:off x="4715757" y="5822572"/>
            <a:ext cx="2203457" cy="36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1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24" y="1407155"/>
            <a:ext cx="551692" cy="4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Скругленный прямоугольник 37"/>
          <p:cNvSpPr/>
          <p:nvPr/>
        </p:nvSpPr>
        <p:spPr>
          <a:xfrm>
            <a:off x="6179110" y="3641667"/>
            <a:ext cx="2785378" cy="266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Напряженность на рынке труда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146362" y="4365105"/>
            <a:ext cx="2896732" cy="266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Социально-экономическая нагрузка использования труда мигрантов</a:t>
            </a:r>
          </a:p>
          <a:p>
            <a:pPr marL="285750" indent="-28575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7768"/>
            <a:ext cx="7615262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Опрос работодателей: пример для г. Москвы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C2E06-5B5A-474C-8386-70A7F097D4E9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11461" y="1084673"/>
            <a:ext cx="4491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Инструментарий - АНКЕТА</a:t>
            </a:r>
            <a:endParaRPr lang="ru-RU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6058" y="1636813"/>
            <a:ext cx="3922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Web</a:t>
            </a: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-сайт </a:t>
            </a:r>
            <a:endParaRPr lang="en-US" b="1" dirty="0" smtClean="0">
              <a:solidFill>
                <a:srgbClr val="C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charset="0"/>
                <a:hlinkClick r:id="rId3"/>
              </a:rPr>
              <a:t>http://</a:t>
            </a:r>
            <a:r>
              <a:rPr lang="en-US" sz="1400" b="1" dirty="0" smtClean="0">
                <a:solidFill>
                  <a:prstClr val="black"/>
                </a:solidFill>
                <a:latin typeface="Arial" charset="0"/>
                <a:hlinkClick r:id="rId3"/>
              </a:rPr>
              <a:t>msk.labourmarket.ru</a:t>
            </a:r>
            <a:endParaRPr lang="en-US" sz="1400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9" name="Рисунок 28"/>
          <p:cNvPicPr/>
          <p:nvPr/>
        </p:nvPicPr>
        <p:blipFill rotWithShape="1">
          <a:blip r:embed="rId4" cstate="print"/>
          <a:srcRect l="4967" t="7977" r="5449" b="5127"/>
          <a:stretch/>
        </p:blipFill>
        <p:spPr bwMode="auto">
          <a:xfrm>
            <a:off x="5715664" y="2221588"/>
            <a:ext cx="2675558" cy="1630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50160" y="1380840"/>
            <a:ext cx="4074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237A72"/>
                </a:solidFill>
                <a:latin typeface="Arial" charset="0"/>
              </a:rPr>
              <a:t>Почтовый опрос + </a:t>
            </a:r>
            <a:r>
              <a:rPr lang="en-US" sz="1400" b="1" i="1" dirty="0" smtClean="0">
                <a:solidFill>
                  <a:srgbClr val="237A72"/>
                </a:solidFill>
                <a:latin typeface="Arial" charset="0"/>
              </a:rPr>
              <a:t>online</a:t>
            </a:r>
            <a:r>
              <a:rPr lang="ru-RU" sz="1400" b="1" i="1" dirty="0" smtClean="0">
                <a:solidFill>
                  <a:srgbClr val="237A72"/>
                </a:solidFill>
                <a:latin typeface="Arial" charset="0"/>
              </a:rPr>
              <a:t>-анкетирование</a:t>
            </a:r>
            <a:endParaRPr lang="ru-RU" sz="1400" b="1" i="1" dirty="0">
              <a:solidFill>
                <a:srgbClr val="237A72"/>
              </a:solidFill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3762" y="4785748"/>
            <a:ext cx="4730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charset="0"/>
              </a:rPr>
              <a:t>ОСНОВНЫЕ ПРОБЛЕМЫ ПРОВЕДЕНИЯ ОПРОСА</a:t>
            </a:r>
            <a:endParaRPr lang="ru-RU" sz="14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34" name="Picture 2" descr="https://www.mita.gov.mt/en/Technology/PublishingImages/1_gmict_awarenes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0" y="4706843"/>
            <a:ext cx="465584" cy="4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23950" y="5172428"/>
            <a:ext cx="5126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Незаинтересованность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работодателей в 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участии </a:t>
            </a:r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опросе (особенно </a:t>
            </a:r>
            <a:r>
              <a:rPr lang="ru-RU" sz="15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коммерч.сектор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Длительность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рассмотрения письма-обращения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жатые сроки 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проведения опроса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605685" y="3285356"/>
            <a:ext cx="4110332" cy="566513"/>
          </a:xfrm>
          <a:prstGeom prst="snip1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Arial"/>
              </a:rPr>
              <a:t>«Формула» </a:t>
            </a:r>
            <a:r>
              <a:rPr lang="ru-RU" dirty="0">
                <a:solidFill>
                  <a:srgbClr val="C00000"/>
                </a:solidFill>
                <a:latin typeface="Arial"/>
              </a:rPr>
              <a:t>возврата: </a:t>
            </a:r>
            <a:endParaRPr lang="ru-RU" dirty="0" smtClean="0">
              <a:solidFill>
                <a:srgbClr val="C00000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письмо-звонок-письмо-звонок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-звонок...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589535" y="1268760"/>
            <a:ext cx="4126482" cy="648072"/>
          </a:xfrm>
          <a:prstGeom prst="snip1Rect">
            <a:avLst/>
          </a:prstGeom>
          <a:solidFill>
            <a:schemeClr val="accent4">
              <a:lumMod val="20000"/>
              <a:lumOff val="80000"/>
              <a:alpha val="64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/>
              </a:rPr>
              <a:t>Масштаб рассылки - </a:t>
            </a:r>
            <a:r>
              <a:rPr lang="en-US" sz="2000" b="1" dirty="0" smtClean="0">
                <a:solidFill>
                  <a:srgbClr val="B40033"/>
                </a:solidFill>
                <a:latin typeface="Arial"/>
              </a:rPr>
              <a:t>&gt; 3200</a:t>
            </a:r>
            <a:r>
              <a:rPr lang="ru-RU" sz="2000" b="1" dirty="0" smtClean="0">
                <a:solidFill>
                  <a:srgbClr val="B40033"/>
                </a:solidFill>
                <a:latin typeface="Arial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/>
              </a:rPr>
              <a:t>работодателей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Прямоугольник с одним вырезанным углом 19"/>
          <p:cNvSpPr/>
          <p:nvPr/>
        </p:nvSpPr>
        <p:spPr>
          <a:xfrm>
            <a:off x="589535" y="1985797"/>
            <a:ext cx="4094181" cy="579107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/>
              </a:rPr>
              <a:t>Телефонное сопровождение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B40033"/>
                </a:solidFill>
                <a:latin typeface="Arial"/>
                <a:sym typeface="Symbol"/>
              </a:rPr>
              <a:t> </a:t>
            </a:r>
            <a:r>
              <a:rPr lang="ru-RU" sz="2000" b="1" dirty="0">
                <a:solidFill>
                  <a:srgbClr val="B40033"/>
                </a:solidFill>
                <a:latin typeface="Arial"/>
                <a:sym typeface="Symbol"/>
              </a:rPr>
              <a:t>120 </a:t>
            </a:r>
            <a:r>
              <a:rPr lang="ru-RU" dirty="0" smtClean="0">
                <a:solidFill>
                  <a:prstClr val="black"/>
                </a:solidFill>
                <a:latin typeface="Arial"/>
                <a:sym typeface="Symbol"/>
              </a:rPr>
              <a:t>звонков в день 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>
            <a:off x="589534" y="2633869"/>
            <a:ext cx="4094182" cy="579107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/>
              </a:rPr>
              <a:t>Возврат анкет – </a:t>
            </a:r>
            <a:r>
              <a:rPr lang="ru-RU" sz="2000" b="1" dirty="0">
                <a:solidFill>
                  <a:srgbClr val="B40033"/>
                </a:solidFill>
                <a:latin typeface="Arial"/>
              </a:rPr>
              <a:t>15%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294524" y="992706"/>
            <a:ext cx="0" cy="3635167"/>
          </a:xfrm>
          <a:prstGeom prst="line">
            <a:avLst/>
          </a:prstGeom>
          <a:ln>
            <a:solidFill>
              <a:srgbClr val="9E9E9E">
                <a:alpha val="49000"/>
              </a:srgbClr>
            </a:solidFill>
            <a:prstDash val="lg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278146" y="3969188"/>
            <a:ext cx="3865060" cy="5933"/>
          </a:xfrm>
          <a:prstGeom prst="line">
            <a:avLst/>
          </a:prstGeom>
          <a:ln>
            <a:solidFill>
              <a:srgbClr val="9E9E9E">
                <a:alpha val="49000"/>
              </a:srgbClr>
            </a:solidFill>
            <a:prstDash val="lg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0" y="4627872"/>
            <a:ext cx="5294524" cy="11867"/>
          </a:xfrm>
          <a:prstGeom prst="line">
            <a:avLst/>
          </a:prstGeom>
          <a:ln>
            <a:solidFill>
              <a:srgbClr val="9E9E9E">
                <a:alpha val="49000"/>
              </a:srgbClr>
            </a:solidFill>
            <a:prstDash val="lg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с одним вырезанным углом 34"/>
          <p:cNvSpPr/>
          <p:nvPr/>
        </p:nvSpPr>
        <p:spPr>
          <a:xfrm>
            <a:off x="614712" y="4005064"/>
            <a:ext cx="4101305" cy="412947"/>
          </a:xfrm>
          <a:prstGeom prst="snip1Rect">
            <a:avLst/>
          </a:prstGeom>
          <a:solidFill>
            <a:srgbClr val="ECECEC">
              <a:alpha val="10000"/>
            </a:srgbClr>
          </a:solidFill>
          <a:ln>
            <a:solidFill>
              <a:srgbClr val="9E9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/>
              </a:rPr>
              <a:t>Длительность – </a:t>
            </a:r>
            <a:r>
              <a:rPr lang="ru-RU" b="1" dirty="0">
                <a:solidFill>
                  <a:srgbClr val="C00000"/>
                </a:solidFill>
                <a:latin typeface="Arial"/>
              </a:rPr>
              <a:t>1,5 месяца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294524" y="4665438"/>
            <a:ext cx="0" cy="1817583"/>
          </a:xfrm>
          <a:prstGeom prst="line">
            <a:avLst/>
          </a:prstGeom>
          <a:ln>
            <a:solidFill>
              <a:srgbClr val="9E9E9E">
                <a:alpha val="49000"/>
              </a:srgbClr>
            </a:solidFill>
            <a:prstDash val="lg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42489" y="4066139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37A72"/>
                </a:solidFill>
                <a:latin typeface="Arial" charset="0"/>
              </a:rPr>
              <a:t>Содействие </a:t>
            </a:r>
            <a:r>
              <a:rPr lang="ru-RU" b="1" dirty="0" err="1" smtClean="0">
                <a:solidFill>
                  <a:srgbClr val="237A72"/>
                </a:solidFill>
                <a:latin typeface="Arial" charset="0"/>
              </a:rPr>
              <a:t>ДТиЗН</a:t>
            </a:r>
            <a:r>
              <a:rPr lang="ru-RU" b="1" dirty="0" smtClean="0">
                <a:solidFill>
                  <a:srgbClr val="237A72"/>
                </a:solidFill>
                <a:latin typeface="Arial" charset="0"/>
              </a:rPr>
              <a:t/>
            </a:r>
            <a:br>
              <a:rPr lang="ru-RU" b="1" dirty="0" smtClean="0">
                <a:solidFill>
                  <a:srgbClr val="237A72"/>
                </a:solidFill>
                <a:latin typeface="Arial" charset="0"/>
              </a:rPr>
            </a:br>
            <a:r>
              <a:rPr lang="ru-RU" b="1" dirty="0" smtClean="0">
                <a:solidFill>
                  <a:srgbClr val="237A72"/>
                </a:solidFill>
                <a:latin typeface="Arial" charset="0"/>
              </a:rPr>
              <a:t> г. Москвы</a:t>
            </a:r>
            <a:endParaRPr lang="ru-RU" b="1" dirty="0">
              <a:solidFill>
                <a:srgbClr val="237A72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4794105"/>
            <a:ext cx="3678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Официальное письмо </a:t>
            </a:r>
            <a:r>
              <a:rPr lang="ru-RU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ДТиЗН</a:t>
            </a: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Баннер-ссылка на сайте </a:t>
            </a:r>
            <a:r>
              <a:rPr lang="ru-RU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ДТиЗН</a:t>
            </a: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Обращение к Центрам занятости населения АО г. Москвы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</p:txBody>
      </p:sp>
      <p:pic>
        <p:nvPicPr>
          <p:cNvPr id="3074" name="Picture 2" descr="D:\ширяева\моя\ЛОГОТИПЫ\20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133" y="4106556"/>
            <a:ext cx="687549" cy="6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7350" y="4890645"/>
            <a:ext cx="1328568" cy="41056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4267" y="2817803"/>
            <a:ext cx="1258830" cy="41056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B24F-098A-4BAF-96B3-B252636B8505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615262" cy="1143000"/>
          </a:xfrm>
        </p:spPr>
        <p:txBody>
          <a:bodyPr>
            <a:noAutofit/>
          </a:bodyPr>
          <a:lstStyle/>
          <a:p>
            <a:r>
              <a:rPr lang="ru-RU" dirty="0"/>
              <a:t>Основные проблемы проведения опросов</a:t>
            </a:r>
            <a:r>
              <a:rPr lang="en-US" dirty="0"/>
              <a:t> </a:t>
            </a:r>
            <a:r>
              <a:rPr lang="ru-RU" dirty="0" smtClean="0"/>
              <a:t>и </a:t>
            </a:r>
            <a:r>
              <a:rPr lang="ru-RU" dirty="0"/>
              <a:t>способы их преодоления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111108"/>
              </p:ext>
            </p:extLst>
          </p:nvPr>
        </p:nvGraphicFramePr>
        <p:xfrm>
          <a:off x="1587249" y="1772817"/>
          <a:ext cx="7224465" cy="46939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08155"/>
                <a:gridCol w="2408155"/>
                <a:gridCol w="2408155"/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Работодатели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Молодежь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Эксперты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314960">
                <a:tc gridSpan="3"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незаинтересованность и слабая мотивация респондентов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5440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длительность рассмотрения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письма-обращения</a:t>
                      </a:r>
                    </a:p>
                    <a:p>
                      <a:pPr algn="ctr"/>
                      <a:endParaRPr lang="ru-RU" sz="15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сжатые сроки проведения опроса</a:t>
                      </a:r>
                    </a:p>
                    <a:p>
                      <a:pPr algn="ctr"/>
                      <a:endParaRPr lang="ru-RU" sz="16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слабая связь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выпускниками</a:t>
                      </a:r>
                      <a:endParaRPr lang="ru-RU" sz="15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прошлых лет</a:t>
                      </a:r>
                      <a:endParaRPr lang="ru-RU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5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сложности привлечения высококомпетентных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экспертов</a:t>
                      </a:r>
                      <a:endParaRPr lang="ru-RU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86000">
                <a:tc gridSpan="3"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Привлечение административного ресурса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ü"/>
                      </a:pP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Регулярное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телефонное сопровождение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ü"/>
                      </a:pPr>
                      <a:endParaRPr lang="ru-RU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Оптимизация формата инструментария по количеству, структуре вопросов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онлайн-анкеты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ctr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endParaRPr lang="ru-RU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необходимо формирование культуры участия в опросах,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разъяснение взаимных выгод и перспектив</a:t>
                      </a:r>
                      <a:endParaRPr lang="ru-RU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267" y="2853807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0" y="4942041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Преодоление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рест 2"/>
          <p:cNvSpPr/>
          <p:nvPr/>
        </p:nvSpPr>
        <p:spPr>
          <a:xfrm>
            <a:off x="4895013" y="5517233"/>
            <a:ext cx="324036" cy="341692"/>
          </a:xfrm>
          <a:prstGeom prst="plus">
            <a:avLst>
              <a:gd name="adj" fmla="val 321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Точность прогнозирования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C2E06-5B5A-474C-8386-70A7F097D4E9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1475377"/>
            <a:ext cx="252028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Начальная сходимость базовых прогнозов</a:t>
            </a:r>
          </a:p>
          <a:p>
            <a:pPr lv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black"/>
                </a:solidFill>
                <a:latin typeface="Calibri"/>
              </a:rPr>
              <a:t>СООП: </a:t>
            </a: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5..</a:t>
            </a:r>
            <a:r>
              <a:rPr lang="ru-RU" kern="0" dirty="0">
                <a:solidFill>
                  <a:prstClr val="black"/>
                </a:solidFill>
                <a:latin typeface="Calibri"/>
              </a:rPr>
              <a:t>10</a:t>
            </a: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%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1331360"/>
            <a:ext cx="2498006" cy="1160723"/>
          </a:xfrm>
          <a:prstGeom prst="roundRect">
            <a:avLst/>
          </a:prstGeom>
          <a:solidFill>
            <a:srgbClr val="990033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 smtClean="0">
                <a:solidFill>
                  <a:prstClr val="white"/>
                </a:solidFill>
                <a:latin typeface="Calibri"/>
              </a:rPr>
              <a:t>Верификация</a:t>
            </a:r>
            <a:r>
              <a:rPr lang="en-US" sz="2200" kern="0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en-US" sz="2200" kern="0" dirty="0" smtClean="0">
                <a:solidFill>
                  <a:prstClr val="white"/>
                </a:solidFill>
                <a:latin typeface="Calibri"/>
              </a:rPr>
            </a:br>
            <a:r>
              <a:rPr lang="ru-RU" sz="1600" kern="0" dirty="0" smtClean="0">
                <a:solidFill>
                  <a:prstClr val="white"/>
                </a:solidFill>
                <a:latin typeface="Calibri"/>
              </a:rPr>
              <a:t>макроэкономической методики</a:t>
            </a:r>
            <a:endParaRPr lang="ru-RU" sz="16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3216946"/>
            <a:ext cx="223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Использование результатов опросов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08204" y="3168957"/>
            <a:ext cx="234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0" dirty="0">
                <a:solidFill>
                  <a:prstClr val="black"/>
                </a:solidFill>
                <a:latin typeface="Calibri"/>
              </a:rPr>
              <a:t>Повышение точности расчета параметров </a:t>
            </a: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модели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578450" y="3052000"/>
            <a:ext cx="2098028" cy="1152128"/>
          </a:xfrm>
          <a:prstGeom prst="ellipse">
            <a:avLst/>
          </a:prstGeom>
          <a:solidFill>
            <a:srgbClr val="5767B4">
              <a:alpha val="11000"/>
            </a:srgbClr>
          </a:solidFill>
          <a:ln>
            <a:solidFill>
              <a:srgbClr val="5767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2371" y="2867299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Исследование сходимости прогнозов среднегодовой численности занятых: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средняя ошибка 2..10% </a:t>
            </a:r>
            <a:endParaRPr lang="ru-RU" kern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563888" y="1331359"/>
            <a:ext cx="2098028" cy="1152128"/>
          </a:xfrm>
          <a:prstGeom prst="ellipse">
            <a:avLst/>
          </a:prstGeom>
          <a:solidFill>
            <a:srgbClr val="8064A2">
              <a:alpha val="11000"/>
            </a:srgbClr>
          </a:solidFill>
          <a:ln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754133" y="1547384"/>
            <a:ext cx="189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Использование МЭ методики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763199" y="1827325"/>
            <a:ext cx="576064" cy="288032"/>
          </a:xfrm>
          <a:prstGeom prst="rightArrow">
            <a:avLst/>
          </a:prstGeom>
          <a:solidFill>
            <a:srgbClr val="5185BD"/>
          </a:solidFill>
          <a:ln>
            <a:solidFill>
              <a:srgbClr val="518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763199" y="3508148"/>
            <a:ext cx="576064" cy="288032"/>
          </a:xfrm>
          <a:prstGeom prst="rightArrow">
            <a:avLst/>
          </a:prstGeom>
          <a:solidFill>
            <a:srgbClr val="5185BD"/>
          </a:solidFill>
          <a:ln>
            <a:solidFill>
              <a:srgbClr val="518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63888" y="4787743"/>
            <a:ext cx="2098028" cy="1152128"/>
          </a:xfrm>
          <a:prstGeom prst="ellipse">
            <a:avLst/>
          </a:prstGeom>
          <a:solidFill>
            <a:srgbClr val="4BACC6">
              <a:alpha val="11000"/>
            </a:srgbClr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491881" y="4944533"/>
            <a:ext cx="2114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Использование </a:t>
            </a:r>
            <a:r>
              <a:rPr lang="ru-RU" dirty="0" smtClean="0">
                <a:solidFill>
                  <a:srgbClr val="C00000"/>
                </a:solidFill>
              </a:rPr>
              <a:t>комбинированной</a:t>
            </a:r>
            <a:r>
              <a:rPr lang="ru-RU" dirty="0" smtClean="0"/>
              <a:t>  методики</a:t>
            </a:r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5763199" y="5262183"/>
            <a:ext cx="576064" cy="288032"/>
          </a:xfrm>
          <a:prstGeom prst="rightArrow">
            <a:avLst/>
          </a:prstGeom>
          <a:solidFill>
            <a:srgbClr val="5185BD"/>
          </a:solidFill>
          <a:ln>
            <a:solidFill>
              <a:srgbClr val="518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72200" y="4859753"/>
            <a:ext cx="252028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Итоговая сходимость улучшенных прогнозов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black"/>
                </a:solidFill>
                <a:latin typeface="Calibri"/>
              </a:rPr>
              <a:t>СООП: </a:t>
            </a:r>
            <a:r>
              <a:rPr lang="ru-RU" kern="0" dirty="0">
                <a:solidFill>
                  <a:srgbClr val="C00000"/>
                </a:solidFill>
                <a:latin typeface="Calibri"/>
              </a:rPr>
              <a:t>2</a:t>
            </a:r>
            <a:r>
              <a:rPr lang="ru-RU" kern="0" dirty="0" smtClean="0">
                <a:solidFill>
                  <a:srgbClr val="C00000"/>
                </a:solidFill>
                <a:latin typeface="Calibri"/>
              </a:rPr>
              <a:t>..</a:t>
            </a:r>
            <a:r>
              <a:rPr lang="ru-RU" kern="0" dirty="0">
                <a:solidFill>
                  <a:srgbClr val="C00000"/>
                </a:solidFill>
                <a:latin typeface="Calibri"/>
              </a:rPr>
              <a:t>5</a:t>
            </a:r>
            <a:r>
              <a:rPr lang="ru-RU" kern="0" dirty="0" smtClean="0">
                <a:solidFill>
                  <a:srgbClr val="C00000"/>
                </a:solidFill>
                <a:latin typeface="Calibri"/>
              </a:rPr>
              <a:t>%</a:t>
            </a:r>
            <a:endParaRPr lang="ru-RU" kern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4464567" y="2583365"/>
            <a:ext cx="384665" cy="384665"/>
          </a:xfrm>
          <a:prstGeom prst="mathPlus">
            <a:avLst/>
          </a:prstGeom>
          <a:solidFill>
            <a:srgbClr val="5185BD"/>
          </a:solidFill>
          <a:ln>
            <a:solidFill>
              <a:srgbClr val="5185B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 12"/>
          <p:cNvSpPr/>
          <p:nvPr/>
        </p:nvSpPr>
        <p:spPr>
          <a:xfrm rot="5400000">
            <a:off x="4482280" y="4343382"/>
            <a:ext cx="354639" cy="390066"/>
          </a:xfrm>
          <a:prstGeom prst="mathEqual">
            <a:avLst/>
          </a:prstGeom>
          <a:solidFill>
            <a:srgbClr val="5185BD"/>
          </a:solidFill>
          <a:ln>
            <a:solidFill>
              <a:srgbClr val="5185B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5013" y="4140278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err="1" smtClean="0">
                <a:solidFill>
                  <a:srgbClr val="0070C0"/>
                </a:solidFill>
              </a:rPr>
              <a:t>Питухин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>
                <a:solidFill>
                  <a:srgbClr val="0070C0"/>
                </a:solidFill>
              </a:rPr>
              <a:t>Е., Мороз Д. Показатели рынка труда и </a:t>
            </a:r>
            <a:r>
              <a:rPr lang="ru-RU" sz="1400" i="1" dirty="0" smtClean="0">
                <a:solidFill>
                  <a:srgbClr val="0070C0"/>
                </a:solidFill>
              </a:rPr>
              <a:t>образовательных </a:t>
            </a:r>
            <a:r>
              <a:rPr lang="ru-RU" sz="1400" i="1" dirty="0">
                <a:solidFill>
                  <a:srgbClr val="0070C0"/>
                </a:solidFill>
              </a:rPr>
              <a:t>услуг: сходимость прогнозов // Служба занятости. – 2014. - №3. – С. 62-65.</a:t>
            </a:r>
          </a:p>
        </p:txBody>
      </p:sp>
    </p:spTree>
    <p:extLst>
      <p:ext uri="{BB962C8B-B14F-4D97-AF65-F5344CB8AC3E}">
        <p14:creationId xmlns:p14="http://schemas.microsoft.com/office/powerpoint/2010/main" val="38463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2204864"/>
            <a:ext cx="7992888" cy="648072"/>
          </a:xfrm>
          <a:prstGeom prst="roundRect">
            <a:avLst/>
          </a:prstGeom>
          <a:solidFill>
            <a:srgbClr val="5DB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15262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авновесие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спроса и предложения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рынке труда (РТ)</a:t>
            </a: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5A5EB1"/>
                </a:solidFill>
              </a:rPr>
              <a:t>Совершенное равновесие невозможно</a:t>
            </a:r>
            <a:endParaRPr lang="ru-RU" i="1" dirty="0">
              <a:solidFill>
                <a:srgbClr val="5A5EB1"/>
              </a:solidFill>
            </a:endParaRPr>
          </a:p>
          <a:p>
            <a:pPr marL="0" indent="0" algn="ctr">
              <a:buNone/>
            </a:pPr>
            <a:endParaRPr lang="ru-RU" i="1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Негативные последствия неравновесия на РТ для населения, бизнеса, государства: 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Clr>
                <a:srgbClr val="5DB18E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dirty="0" smtClean="0"/>
              <a:t>Сниженная заработная плата;</a:t>
            </a:r>
          </a:p>
          <a:p>
            <a:pPr>
              <a:buClr>
                <a:srgbClr val="5DB18E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dirty="0" smtClean="0"/>
              <a:t>Сниженная производительность труда;</a:t>
            </a:r>
          </a:p>
          <a:p>
            <a:pPr>
              <a:buClr>
                <a:srgbClr val="5DB18E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dirty="0" smtClean="0"/>
              <a:t>Низкая отдача от инвестирования в развитие компетенций;</a:t>
            </a:r>
          </a:p>
          <a:p>
            <a:pPr>
              <a:buClr>
                <a:srgbClr val="5DB18E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dirty="0" smtClean="0"/>
              <a:t>Дополнительные расходы на переподготовку; выплату пособий по безработице;</a:t>
            </a:r>
          </a:p>
          <a:p>
            <a:pPr>
              <a:buClr>
                <a:srgbClr val="5DB18E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dirty="0" smtClean="0"/>
              <a:t>Потеря </a:t>
            </a:r>
            <a:r>
              <a:rPr lang="ru-RU" dirty="0" err="1" smtClean="0"/>
              <a:t>конкурентосбособности</a:t>
            </a:r>
            <a:r>
              <a:rPr lang="ru-RU" dirty="0"/>
              <a:t> </a:t>
            </a:r>
            <a:r>
              <a:rPr lang="ru-RU" dirty="0" smtClean="0"/>
              <a:t>работником/компанией/регионом/государством.</a:t>
            </a:r>
          </a:p>
        </p:txBody>
      </p:sp>
    </p:spTree>
    <p:extLst>
      <p:ext uri="{BB962C8B-B14F-4D97-AF65-F5344CB8AC3E}">
        <p14:creationId xmlns:p14="http://schemas.microsoft.com/office/powerpoint/2010/main" val="34964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42433-FD08-4D59-BDD4-1754DBA25C18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9113" y="2420888"/>
            <a:ext cx="8715375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Программная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реализация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методики прогнозирования  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652391" y="188640"/>
            <a:ext cx="7615238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9C3A58"/>
                </a:solidFill>
              </a:rPr>
              <a:t>Реализация ПК </a:t>
            </a:r>
            <a:r>
              <a:rPr lang="ru-RU" sz="2400" dirty="0">
                <a:solidFill>
                  <a:srgbClr val="9C3A58"/>
                </a:solidFill>
              </a:rPr>
              <a:t>«</a:t>
            </a:r>
            <a:r>
              <a:rPr lang="en-US" sz="2400" dirty="0">
                <a:solidFill>
                  <a:srgbClr val="9C3A58"/>
                </a:solidFill>
              </a:rPr>
              <a:t>PROGNOSiS</a:t>
            </a:r>
            <a:r>
              <a:rPr lang="ru-RU" sz="2400" dirty="0">
                <a:solidFill>
                  <a:srgbClr val="9C3A58"/>
                </a:solidFill>
              </a:rPr>
              <a:t>»</a:t>
            </a:r>
          </a:p>
        </p:txBody>
      </p:sp>
      <p:pic>
        <p:nvPicPr>
          <p:cNvPr id="24" name="Picture 19" descr="C:\Users\teran.CBM\Desktop\1329229806_peop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3" y="1136899"/>
            <a:ext cx="1297846" cy="129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C:\Users\teran.CBM\Desktop\1329229701_Us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811" y="1218168"/>
            <a:ext cx="1466593" cy="14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910143" y="1199226"/>
            <a:ext cx="5783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Многопользовательское клиент-серверное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Windows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приложение с  базой данных  под управлением СУБД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MS SQL Server 2008 Express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" name="Picture 3" descr="C:\Users\teran.CBM\Desktop\1329288983_network-transmi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41" y="1790489"/>
            <a:ext cx="927914" cy="92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teran.CBM\Desktop\1329289196_HP-Monitor-Dock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3470" y="1813401"/>
            <a:ext cx="902116" cy="90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олилиния 29"/>
          <p:cNvSpPr/>
          <p:nvPr/>
        </p:nvSpPr>
        <p:spPr>
          <a:xfrm rot="11395463">
            <a:off x="1810336" y="2459900"/>
            <a:ext cx="2761665" cy="246549"/>
          </a:xfrm>
          <a:custGeom>
            <a:avLst/>
            <a:gdLst>
              <a:gd name="connsiteX0" fmla="*/ 244044 w 2698536"/>
              <a:gd name="connsiteY0" fmla="*/ 52098 h 1637058"/>
              <a:gd name="connsiteX1" fmla="*/ 2697684 w 2698536"/>
              <a:gd name="connsiteY1" fmla="*/ 82578 h 1637058"/>
              <a:gd name="connsiteX2" fmla="*/ 15444 w 2698536"/>
              <a:gd name="connsiteY2" fmla="*/ 829338 h 1637058"/>
              <a:gd name="connsiteX3" fmla="*/ 1798524 w 2698536"/>
              <a:gd name="connsiteY3" fmla="*/ 1637058 h 1637058"/>
              <a:gd name="connsiteX0" fmla="*/ 268170 w 5243110"/>
              <a:gd name="connsiteY0" fmla="*/ 52098 h 829342"/>
              <a:gd name="connsiteX1" fmla="*/ 2721810 w 5243110"/>
              <a:gd name="connsiteY1" fmla="*/ 82578 h 829342"/>
              <a:gd name="connsiteX2" fmla="*/ 39570 w 5243110"/>
              <a:gd name="connsiteY2" fmla="*/ 829338 h 829342"/>
              <a:gd name="connsiteX3" fmla="*/ 5243110 w 5243110"/>
              <a:gd name="connsiteY3" fmla="*/ 97818 h 829342"/>
              <a:gd name="connsiteX0" fmla="*/ -1 w 4974939"/>
              <a:gd name="connsiteY0" fmla="*/ 17206 h 62926"/>
              <a:gd name="connsiteX1" fmla="*/ 2453639 w 4974939"/>
              <a:gd name="connsiteY1" fmla="*/ 47686 h 62926"/>
              <a:gd name="connsiteX2" fmla="*/ 4974939 w 4974939"/>
              <a:gd name="connsiteY2" fmla="*/ 62926 h 62926"/>
              <a:gd name="connsiteX0" fmla="*/ 1 w 4974941"/>
              <a:gd name="connsiteY0" fmla="*/ 2468 h 673028"/>
              <a:gd name="connsiteX1" fmla="*/ 1605835 w 4974941"/>
              <a:gd name="connsiteY1" fmla="*/ 673028 h 673028"/>
              <a:gd name="connsiteX2" fmla="*/ 4974941 w 4974941"/>
              <a:gd name="connsiteY2" fmla="*/ 48188 h 673028"/>
              <a:gd name="connsiteX0" fmla="*/ -1 w 4974939"/>
              <a:gd name="connsiteY0" fmla="*/ 3155 h 704998"/>
              <a:gd name="connsiteX1" fmla="*/ 1605833 w 4974939"/>
              <a:gd name="connsiteY1" fmla="*/ 673715 h 704998"/>
              <a:gd name="connsiteX2" fmla="*/ 4974939 w 4974939"/>
              <a:gd name="connsiteY2" fmla="*/ 48875 h 704998"/>
              <a:gd name="connsiteX0" fmla="*/ 0 w 4448716"/>
              <a:gd name="connsiteY0" fmla="*/ 2238 h 765096"/>
              <a:gd name="connsiteX1" fmla="*/ 1079610 w 4448716"/>
              <a:gd name="connsiteY1" fmla="*/ 764238 h 765096"/>
              <a:gd name="connsiteX2" fmla="*/ 4448716 w 4448716"/>
              <a:gd name="connsiteY2" fmla="*/ 139398 h 765096"/>
              <a:gd name="connsiteX0" fmla="*/ 0 w 4448716"/>
              <a:gd name="connsiteY0" fmla="*/ 0 h 762858"/>
              <a:gd name="connsiteX1" fmla="*/ 1079610 w 4448716"/>
              <a:gd name="connsiteY1" fmla="*/ 762000 h 762858"/>
              <a:gd name="connsiteX2" fmla="*/ 4448716 w 4448716"/>
              <a:gd name="connsiteY2" fmla="*/ 137160 h 762858"/>
              <a:gd name="connsiteX0" fmla="*/ 0 w 4448716"/>
              <a:gd name="connsiteY0" fmla="*/ 0 h 762537"/>
              <a:gd name="connsiteX1" fmla="*/ 1079610 w 4448716"/>
              <a:gd name="connsiteY1" fmla="*/ 762000 h 762537"/>
              <a:gd name="connsiteX2" fmla="*/ 4448716 w 4448716"/>
              <a:gd name="connsiteY2" fmla="*/ 137160 h 76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8716" h="762537">
                <a:moveTo>
                  <a:pt x="0" y="0"/>
                </a:moveTo>
                <a:cubicBezTo>
                  <a:pt x="836584" y="209550"/>
                  <a:pt x="338157" y="739140"/>
                  <a:pt x="1079610" y="762000"/>
                </a:cubicBezTo>
                <a:cubicBezTo>
                  <a:pt x="1821063" y="784860"/>
                  <a:pt x="3091804" y="71120"/>
                  <a:pt x="4448716" y="137160"/>
                </a:cubicBezTo>
              </a:path>
            </a:pathLst>
          </a:cu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952286" y="2434746"/>
            <a:ext cx="2500035" cy="631596"/>
          </a:xfrm>
          <a:custGeom>
            <a:avLst/>
            <a:gdLst>
              <a:gd name="connsiteX0" fmla="*/ 244044 w 2698536"/>
              <a:gd name="connsiteY0" fmla="*/ 52098 h 1637058"/>
              <a:gd name="connsiteX1" fmla="*/ 2697684 w 2698536"/>
              <a:gd name="connsiteY1" fmla="*/ 82578 h 1637058"/>
              <a:gd name="connsiteX2" fmla="*/ 15444 w 2698536"/>
              <a:gd name="connsiteY2" fmla="*/ 829338 h 1637058"/>
              <a:gd name="connsiteX3" fmla="*/ 1798524 w 2698536"/>
              <a:gd name="connsiteY3" fmla="*/ 1637058 h 1637058"/>
              <a:gd name="connsiteX0" fmla="*/ 268170 w 5243110"/>
              <a:gd name="connsiteY0" fmla="*/ 52098 h 829342"/>
              <a:gd name="connsiteX1" fmla="*/ 2721810 w 5243110"/>
              <a:gd name="connsiteY1" fmla="*/ 82578 h 829342"/>
              <a:gd name="connsiteX2" fmla="*/ 39570 w 5243110"/>
              <a:gd name="connsiteY2" fmla="*/ 829338 h 829342"/>
              <a:gd name="connsiteX3" fmla="*/ 5243110 w 5243110"/>
              <a:gd name="connsiteY3" fmla="*/ 97818 h 829342"/>
              <a:gd name="connsiteX0" fmla="*/ -1 w 4974939"/>
              <a:gd name="connsiteY0" fmla="*/ 17206 h 62926"/>
              <a:gd name="connsiteX1" fmla="*/ 2453639 w 4974939"/>
              <a:gd name="connsiteY1" fmla="*/ 47686 h 62926"/>
              <a:gd name="connsiteX2" fmla="*/ 4974939 w 4974939"/>
              <a:gd name="connsiteY2" fmla="*/ 62926 h 62926"/>
              <a:gd name="connsiteX0" fmla="*/ 1 w 4974941"/>
              <a:gd name="connsiteY0" fmla="*/ 2468 h 673028"/>
              <a:gd name="connsiteX1" fmla="*/ 1605835 w 4974941"/>
              <a:gd name="connsiteY1" fmla="*/ 673028 h 673028"/>
              <a:gd name="connsiteX2" fmla="*/ 4974941 w 4974941"/>
              <a:gd name="connsiteY2" fmla="*/ 48188 h 673028"/>
              <a:gd name="connsiteX0" fmla="*/ -1 w 4974939"/>
              <a:gd name="connsiteY0" fmla="*/ 3155 h 704998"/>
              <a:gd name="connsiteX1" fmla="*/ 1605833 w 4974939"/>
              <a:gd name="connsiteY1" fmla="*/ 673715 h 704998"/>
              <a:gd name="connsiteX2" fmla="*/ 4974939 w 4974939"/>
              <a:gd name="connsiteY2" fmla="*/ 48875 h 704998"/>
              <a:gd name="connsiteX0" fmla="*/ 0 w 4448716"/>
              <a:gd name="connsiteY0" fmla="*/ 2238 h 765096"/>
              <a:gd name="connsiteX1" fmla="*/ 1079610 w 4448716"/>
              <a:gd name="connsiteY1" fmla="*/ 764238 h 765096"/>
              <a:gd name="connsiteX2" fmla="*/ 4448716 w 4448716"/>
              <a:gd name="connsiteY2" fmla="*/ 139398 h 765096"/>
              <a:gd name="connsiteX0" fmla="*/ 0 w 4448716"/>
              <a:gd name="connsiteY0" fmla="*/ 0 h 762858"/>
              <a:gd name="connsiteX1" fmla="*/ 1079610 w 4448716"/>
              <a:gd name="connsiteY1" fmla="*/ 762000 h 762858"/>
              <a:gd name="connsiteX2" fmla="*/ 4448716 w 4448716"/>
              <a:gd name="connsiteY2" fmla="*/ 137160 h 762858"/>
              <a:gd name="connsiteX0" fmla="*/ 0 w 4448716"/>
              <a:gd name="connsiteY0" fmla="*/ 0 h 762537"/>
              <a:gd name="connsiteX1" fmla="*/ 1079610 w 4448716"/>
              <a:gd name="connsiteY1" fmla="*/ 762000 h 762537"/>
              <a:gd name="connsiteX2" fmla="*/ 4448716 w 4448716"/>
              <a:gd name="connsiteY2" fmla="*/ 137160 h 762537"/>
              <a:gd name="connsiteX0" fmla="*/ 0 w 4619252"/>
              <a:gd name="connsiteY0" fmla="*/ 0 h 765787"/>
              <a:gd name="connsiteX1" fmla="*/ 1079610 w 4619252"/>
              <a:gd name="connsiteY1" fmla="*/ 762000 h 765787"/>
              <a:gd name="connsiteX2" fmla="*/ 4619252 w 4619252"/>
              <a:gd name="connsiteY2" fmla="*/ 327660 h 765787"/>
              <a:gd name="connsiteX0" fmla="*/ 140994 w 3688307"/>
              <a:gd name="connsiteY0" fmla="*/ 0 h 1197547"/>
              <a:gd name="connsiteX1" fmla="*/ 148665 w 3688307"/>
              <a:gd name="connsiteY1" fmla="*/ 1181100 h 1197547"/>
              <a:gd name="connsiteX2" fmla="*/ 3688307 w 3688307"/>
              <a:gd name="connsiteY2" fmla="*/ 746760 h 1197547"/>
              <a:gd name="connsiteX0" fmla="*/ 8883 w 3556196"/>
              <a:gd name="connsiteY0" fmla="*/ 0 h 813792"/>
              <a:gd name="connsiteX1" fmla="*/ 162728 w 3556196"/>
              <a:gd name="connsiteY1" fmla="*/ 774700 h 813792"/>
              <a:gd name="connsiteX2" fmla="*/ 3556196 w 3556196"/>
              <a:gd name="connsiteY2" fmla="*/ 746760 h 813792"/>
              <a:gd name="connsiteX0" fmla="*/ 18323 w 3565636"/>
              <a:gd name="connsiteY0" fmla="*/ 0 h 785626"/>
              <a:gd name="connsiteX1" fmla="*/ 172168 w 3565636"/>
              <a:gd name="connsiteY1" fmla="*/ 774700 h 785626"/>
              <a:gd name="connsiteX2" fmla="*/ 3565636 w 3565636"/>
              <a:gd name="connsiteY2" fmla="*/ 746760 h 785626"/>
              <a:gd name="connsiteX0" fmla="*/ 0 w 3547313"/>
              <a:gd name="connsiteY0" fmla="*/ 0 h 794306"/>
              <a:gd name="connsiteX1" fmla="*/ 153845 w 3547313"/>
              <a:gd name="connsiteY1" fmla="*/ 774700 h 794306"/>
              <a:gd name="connsiteX2" fmla="*/ 2269116 w 3547313"/>
              <a:gd name="connsiteY2" fmla="*/ 577315 h 794306"/>
              <a:gd name="connsiteX3" fmla="*/ 3547313 w 3547313"/>
              <a:gd name="connsiteY3" fmla="*/ 746760 h 794306"/>
              <a:gd name="connsiteX0" fmla="*/ 0 w 3571675"/>
              <a:gd name="connsiteY0" fmla="*/ 0 h 794306"/>
              <a:gd name="connsiteX1" fmla="*/ 153845 w 3571675"/>
              <a:gd name="connsiteY1" fmla="*/ 774700 h 794306"/>
              <a:gd name="connsiteX2" fmla="*/ 2269116 w 3571675"/>
              <a:gd name="connsiteY2" fmla="*/ 577315 h 794306"/>
              <a:gd name="connsiteX3" fmla="*/ 3571675 w 3571675"/>
              <a:gd name="connsiteY3" fmla="*/ 734060 h 794306"/>
              <a:gd name="connsiteX0" fmla="*/ 0 w 4399992"/>
              <a:gd name="connsiteY0" fmla="*/ 0 h 874595"/>
              <a:gd name="connsiteX1" fmla="*/ 982162 w 4399992"/>
              <a:gd name="connsiteY1" fmla="*/ 850900 h 874595"/>
              <a:gd name="connsiteX2" fmla="*/ 3097433 w 4399992"/>
              <a:gd name="connsiteY2" fmla="*/ 653515 h 874595"/>
              <a:gd name="connsiteX3" fmla="*/ 4399992 w 4399992"/>
              <a:gd name="connsiteY3" fmla="*/ 810260 h 874595"/>
              <a:gd name="connsiteX0" fmla="*/ 0 w 3425502"/>
              <a:gd name="connsiteY0" fmla="*/ 345502 h 1220097"/>
              <a:gd name="connsiteX1" fmla="*/ 982162 w 3425502"/>
              <a:gd name="connsiteY1" fmla="*/ 1196402 h 1220097"/>
              <a:gd name="connsiteX2" fmla="*/ 3097433 w 3425502"/>
              <a:gd name="connsiteY2" fmla="*/ 999017 h 1220097"/>
              <a:gd name="connsiteX3" fmla="*/ 3425502 w 3425502"/>
              <a:gd name="connsiteY3" fmla="*/ 62 h 1220097"/>
              <a:gd name="connsiteX0" fmla="*/ 0 w 3425502"/>
              <a:gd name="connsiteY0" fmla="*/ 362485 h 1217058"/>
              <a:gd name="connsiteX1" fmla="*/ 982162 w 3425502"/>
              <a:gd name="connsiteY1" fmla="*/ 1213385 h 1217058"/>
              <a:gd name="connsiteX2" fmla="*/ 2390927 w 3425502"/>
              <a:gd name="connsiteY2" fmla="*/ 0 h 1217058"/>
              <a:gd name="connsiteX3" fmla="*/ 3425502 w 3425502"/>
              <a:gd name="connsiteY3" fmla="*/ 17045 h 1217058"/>
              <a:gd name="connsiteX0" fmla="*/ 0 w 3425502"/>
              <a:gd name="connsiteY0" fmla="*/ 362485 h 765521"/>
              <a:gd name="connsiteX1" fmla="*/ 1469407 w 3425502"/>
              <a:gd name="connsiteY1" fmla="*/ 756185 h 765521"/>
              <a:gd name="connsiteX2" fmla="*/ 2390927 w 3425502"/>
              <a:gd name="connsiteY2" fmla="*/ 0 h 765521"/>
              <a:gd name="connsiteX3" fmla="*/ 3425502 w 3425502"/>
              <a:gd name="connsiteY3" fmla="*/ 17045 h 765521"/>
              <a:gd name="connsiteX0" fmla="*/ 0 w 3425502"/>
              <a:gd name="connsiteY0" fmla="*/ 345440 h 739483"/>
              <a:gd name="connsiteX1" fmla="*/ 1469407 w 3425502"/>
              <a:gd name="connsiteY1" fmla="*/ 739140 h 739483"/>
              <a:gd name="connsiteX2" fmla="*/ 3243606 w 3425502"/>
              <a:gd name="connsiteY2" fmla="*/ 287755 h 739483"/>
              <a:gd name="connsiteX3" fmla="*/ 3425502 w 3425502"/>
              <a:gd name="connsiteY3" fmla="*/ 0 h 739483"/>
              <a:gd name="connsiteX0" fmla="*/ 0 w 3425502"/>
              <a:gd name="connsiteY0" fmla="*/ 345440 h 663486"/>
              <a:gd name="connsiteX1" fmla="*/ 1103973 w 3425502"/>
              <a:gd name="connsiteY1" fmla="*/ 662940 h 663486"/>
              <a:gd name="connsiteX2" fmla="*/ 3243606 w 3425502"/>
              <a:gd name="connsiteY2" fmla="*/ 287755 h 663486"/>
              <a:gd name="connsiteX3" fmla="*/ 3425502 w 3425502"/>
              <a:gd name="connsiteY3" fmla="*/ 0 h 663486"/>
              <a:gd name="connsiteX0" fmla="*/ 0 w 3425502"/>
              <a:gd name="connsiteY0" fmla="*/ 345440 h 663320"/>
              <a:gd name="connsiteX1" fmla="*/ 1103973 w 3425502"/>
              <a:gd name="connsiteY1" fmla="*/ 662940 h 663320"/>
              <a:gd name="connsiteX2" fmla="*/ 2805085 w 3425502"/>
              <a:gd name="connsiteY2" fmla="*/ 414755 h 663320"/>
              <a:gd name="connsiteX3" fmla="*/ 3425502 w 3425502"/>
              <a:gd name="connsiteY3" fmla="*/ 0 h 663320"/>
              <a:gd name="connsiteX0" fmla="*/ 0 w 3425502"/>
              <a:gd name="connsiteY0" fmla="*/ 345440 h 674501"/>
              <a:gd name="connsiteX1" fmla="*/ 1103973 w 3425502"/>
              <a:gd name="connsiteY1" fmla="*/ 662940 h 674501"/>
              <a:gd name="connsiteX2" fmla="*/ 3425502 w 3425502"/>
              <a:gd name="connsiteY2" fmla="*/ 0 h 674501"/>
              <a:gd name="connsiteX0" fmla="*/ 0 w 3425502"/>
              <a:gd name="connsiteY0" fmla="*/ 345440 h 698733"/>
              <a:gd name="connsiteX1" fmla="*/ 2151550 w 3425502"/>
              <a:gd name="connsiteY1" fmla="*/ 688340 h 698733"/>
              <a:gd name="connsiteX2" fmla="*/ 3425502 w 3425502"/>
              <a:gd name="connsiteY2" fmla="*/ 0 h 698733"/>
              <a:gd name="connsiteX0" fmla="*/ 0 w 3425502"/>
              <a:gd name="connsiteY0" fmla="*/ 526822 h 567140"/>
              <a:gd name="connsiteX1" fmla="*/ 1420682 w 3425502"/>
              <a:gd name="connsiteY1" fmla="*/ 6122 h 567140"/>
              <a:gd name="connsiteX2" fmla="*/ 3425502 w 3425502"/>
              <a:gd name="connsiteY2" fmla="*/ 181382 h 567140"/>
              <a:gd name="connsiteX0" fmla="*/ 0 w 3425502"/>
              <a:gd name="connsiteY0" fmla="*/ 525378 h 565696"/>
              <a:gd name="connsiteX1" fmla="*/ 1420682 w 3425502"/>
              <a:gd name="connsiteY1" fmla="*/ 4678 h 565696"/>
              <a:gd name="connsiteX2" fmla="*/ 3425502 w 3425502"/>
              <a:gd name="connsiteY2" fmla="*/ 179938 h 56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5502" h="565696">
                <a:moveTo>
                  <a:pt x="0" y="525378"/>
                </a:moveTo>
                <a:cubicBezTo>
                  <a:pt x="836584" y="734928"/>
                  <a:pt x="849765" y="62251"/>
                  <a:pt x="1420682" y="4678"/>
                </a:cubicBezTo>
                <a:cubicBezTo>
                  <a:pt x="1991599" y="-52895"/>
                  <a:pt x="2454605" y="445051"/>
                  <a:pt x="3425502" y="179938"/>
                </a:cubicBezTo>
              </a:path>
            </a:pathLst>
          </a:custGeom>
          <a:noFill/>
          <a:ln w="2857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1691682" y="2523529"/>
            <a:ext cx="2768011" cy="434163"/>
          </a:xfrm>
          <a:custGeom>
            <a:avLst/>
            <a:gdLst>
              <a:gd name="connsiteX0" fmla="*/ 244044 w 2698536"/>
              <a:gd name="connsiteY0" fmla="*/ 52098 h 1637058"/>
              <a:gd name="connsiteX1" fmla="*/ 2697684 w 2698536"/>
              <a:gd name="connsiteY1" fmla="*/ 82578 h 1637058"/>
              <a:gd name="connsiteX2" fmla="*/ 15444 w 2698536"/>
              <a:gd name="connsiteY2" fmla="*/ 829338 h 1637058"/>
              <a:gd name="connsiteX3" fmla="*/ 1798524 w 2698536"/>
              <a:gd name="connsiteY3" fmla="*/ 1637058 h 1637058"/>
              <a:gd name="connsiteX0" fmla="*/ 268170 w 5243110"/>
              <a:gd name="connsiteY0" fmla="*/ 52098 h 829342"/>
              <a:gd name="connsiteX1" fmla="*/ 2721810 w 5243110"/>
              <a:gd name="connsiteY1" fmla="*/ 82578 h 829342"/>
              <a:gd name="connsiteX2" fmla="*/ 39570 w 5243110"/>
              <a:gd name="connsiteY2" fmla="*/ 829338 h 829342"/>
              <a:gd name="connsiteX3" fmla="*/ 5243110 w 5243110"/>
              <a:gd name="connsiteY3" fmla="*/ 97818 h 829342"/>
              <a:gd name="connsiteX0" fmla="*/ -1 w 4974939"/>
              <a:gd name="connsiteY0" fmla="*/ 17206 h 62926"/>
              <a:gd name="connsiteX1" fmla="*/ 2453639 w 4974939"/>
              <a:gd name="connsiteY1" fmla="*/ 47686 h 62926"/>
              <a:gd name="connsiteX2" fmla="*/ 4974939 w 4974939"/>
              <a:gd name="connsiteY2" fmla="*/ 62926 h 62926"/>
              <a:gd name="connsiteX0" fmla="*/ 1 w 4974941"/>
              <a:gd name="connsiteY0" fmla="*/ 2468 h 673028"/>
              <a:gd name="connsiteX1" fmla="*/ 1605835 w 4974941"/>
              <a:gd name="connsiteY1" fmla="*/ 673028 h 673028"/>
              <a:gd name="connsiteX2" fmla="*/ 4974941 w 4974941"/>
              <a:gd name="connsiteY2" fmla="*/ 48188 h 673028"/>
              <a:gd name="connsiteX0" fmla="*/ -1 w 4974939"/>
              <a:gd name="connsiteY0" fmla="*/ 3155 h 704998"/>
              <a:gd name="connsiteX1" fmla="*/ 1605833 w 4974939"/>
              <a:gd name="connsiteY1" fmla="*/ 673715 h 704998"/>
              <a:gd name="connsiteX2" fmla="*/ 4974939 w 4974939"/>
              <a:gd name="connsiteY2" fmla="*/ 48875 h 704998"/>
              <a:gd name="connsiteX0" fmla="*/ 0 w 4448716"/>
              <a:gd name="connsiteY0" fmla="*/ 2238 h 765096"/>
              <a:gd name="connsiteX1" fmla="*/ 1079610 w 4448716"/>
              <a:gd name="connsiteY1" fmla="*/ 764238 h 765096"/>
              <a:gd name="connsiteX2" fmla="*/ 4448716 w 4448716"/>
              <a:gd name="connsiteY2" fmla="*/ 139398 h 765096"/>
              <a:gd name="connsiteX0" fmla="*/ 0 w 4448716"/>
              <a:gd name="connsiteY0" fmla="*/ 0 h 762858"/>
              <a:gd name="connsiteX1" fmla="*/ 1079610 w 4448716"/>
              <a:gd name="connsiteY1" fmla="*/ 762000 h 762858"/>
              <a:gd name="connsiteX2" fmla="*/ 4448716 w 4448716"/>
              <a:gd name="connsiteY2" fmla="*/ 137160 h 762858"/>
              <a:gd name="connsiteX0" fmla="*/ 0 w 4448716"/>
              <a:gd name="connsiteY0" fmla="*/ 0 h 762537"/>
              <a:gd name="connsiteX1" fmla="*/ 1079610 w 4448716"/>
              <a:gd name="connsiteY1" fmla="*/ 762000 h 762537"/>
              <a:gd name="connsiteX2" fmla="*/ 4448716 w 4448716"/>
              <a:gd name="connsiteY2" fmla="*/ 137160 h 762537"/>
              <a:gd name="connsiteX0" fmla="*/ 0 w 4619252"/>
              <a:gd name="connsiteY0" fmla="*/ 0 h 765787"/>
              <a:gd name="connsiteX1" fmla="*/ 1079610 w 4619252"/>
              <a:gd name="connsiteY1" fmla="*/ 762000 h 765787"/>
              <a:gd name="connsiteX2" fmla="*/ 4619252 w 4619252"/>
              <a:gd name="connsiteY2" fmla="*/ 327660 h 765787"/>
              <a:gd name="connsiteX0" fmla="*/ 140994 w 3688307"/>
              <a:gd name="connsiteY0" fmla="*/ 0 h 1197547"/>
              <a:gd name="connsiteX1" fmla="*/ 148665 w 3688307"/>
              <a:gd name="connsiteY1" fmla="*/ 1181100 h 1197547"/>
              <a:gd name="connsiteX2" fmla="*/ 3688307 w 3688307"/>
              <a:gd name="connsiteY2" fmla="*/ 746760 h 1197547"/>
              <a:gd name="connsiteX0" fmla="*/ 8883 w 3556196"/>
              <a:gd name="connsiteY0" fmla="*/ 0 h 813792"/>
              <a:gd name="connsiteX1" fmla="*/ 162728 w 3556196"/>
              <a:gd name="connsiteY1" fmla="*/ 774700 h 813792"/>
              <a:gd name="connsiteX2" fmla="*/ 3556196 w 3556196"/>
              <a:gd name="connsiteY2" fmla="*/ 746760 h 813792"/>
              <a:gd name="connsiteX0" fmla="*/ 18323 w 3565636"/>
              <a:gd name="connsiteY0" fmla="*/ 0 h 785626"/>
              <a:gd name="connsiteX1" fmla="*/ 172168 w 3565636"/>
              <a:gd name="connsiteY1" fmla="*/ 774700 h 785626"/>
              <a:gd name="connsiteX2" fmla="*/ 3565636 w 3565636"/>
              <a:gd name="connsiteY2" fmla="*/ 746760 h 785626"/>
              <a:gd name="connsiteX0" fmla="*/ 0 w 3547313"/>
              <a:gd name="connsiteY0" fmla="*/ 0 h 794306"/>
              <a:gd name="connsiteX1" fmla="*/ 153845 w 3547313"/>
              <a:gd name="connsiteY1" fmla="*/ 774700 h 794306"/>
              <a:gd name="connsiteX2" fmla="*/ 2269116 w 3547313"/>
              <a:gd name="connsiteY2" fmla="*/ 577315 h 794306"/>
              <a:gd name="connsiteX3" fmla="*/ 3547313 w 3547313"/>
              <a:gd name="connsiteY3" fmla="*/ 746760 h 794306"/>
              <a:gd name="connsiteX0" fmla="*/ 0 w 3571675"/>
              <a:gd name="connsiteY0" fmla="*/ 0 h 794306"/>
              <a:gd name="connsiteX1" fmla="*/ 153845 w 3571675"/>
              <a:gd name="connsiteY1" fmla="*/ 774700 h 794306"/>
              <a:gd name="connsiteX2" fmla="*/ 2269116 w 3571675"/>
              <a:gd name="connsiteY2" fmla="*/ 577315 h 794306"/>
              <a:gd name="connsiteX3" fmla="*/ 3571675 w 3571675"/>
              <a:gd name="connsiteY3" fmla="*/ 734060 h 794306"/>
              <a:gd name="connsiteX0" fmla="*/ 104301 w 3481078"/>
              <a:gd name="connsiteY0" fmla="*/ 0 h 714220"/>
              <a:gd name="connsiteX1" fmla="*/ 63248 w 3481078"/>
              <a:gd name="connsiteY1" fmla="*/ 698500 h 714220"/>
              <a:gd name="connsiteX2" fmla="*/ 2178519 w 3481078"/>
              <a:gd name="connsiteY2" fmla="*/ 501115 h 714220"/>
              <a:gd name="connsiteX3" fmla="*/ 3481078 w 3481078"/>
              <a:gd name="connsiteY3" fmla="*/ 657860 h 7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1078" h="714220">
                <a:moveTo>
                  <a:pt x="104301" y="0"/>
                </a:moveTo>
                <a:cubicBezTo>
                  <a:pt x="940885" y="209550"/>
                  <a:pt x="-282455" y="614981"/>
                  <a:pt x="63248" y="698500"/>
                </a:cubicBezTo>
                <a:cubicBezTo>
                  <a:pt x="408951" y="782019"/>
                  <a:pt x="1612941" y="505772"/>
                  <a:pt x="2178519" y="501115"/>
                </a:cubicBezTo>
                <a:cubicBezTo>
                  <a:pt x="2744097" y="496458"/>
                  <a:pt x="3276166" y="648669"/>
                  <a:pt x="3481078" y="657860"/>
                </a:cubicBezTo>
              </a:path>
            </a:pathLst>
          </a:cu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" descr="C:\Users\teran.CBM\Desktop\1329288964_network_loc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8" y="2171611"/>
            <a:ext cx="812333" cy="89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076057" y="3780097"/>
            <a:ext cx="3672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отчетных материалов в формат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е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MS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Excel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067944" y="4551335"/>
            <a:ext cx="4824536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7" descr="C:\Users\teran.CBM\Desktop\1329228864_order-histo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707" y="3672516"/>
            <a:ext cx="811061" cy="81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7" name="Прямоугольник 50176"/>
          <p:cNvSpPr/>
          <p:nvPr/>
        </p:nvSpPr>
        <p:spPr>
          <a:xfrm>
            <a:off x="5076059" y="4654151"/>
            <a:ext cx="3724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Представление основных данных в виде графиков и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диаграмм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" name="Picture 16" descr="C:\Users\teran.CBM\Desktop\1329228716_kchar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936" y="4662539"/>
            <a:ext cx="760603" cy="76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4067944" y="5517595"/>
            <a:ext cx="4824536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1" name="Прямоугольник 50180"/>
          <p:cNvSpPr/>
          <p:nvPr/>
        </p:nvSpPr>
        <p:spPr>
          <a:xfrm>
            <a:off x="5076059" y="5623647"/>
            <a:ext cx="3724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Редактор исходных статистических данных в БД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teran.CBM\Desktop\1354620764_kedi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22" y="5593498"/>
            <a:ext cx="706631" cy="70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eran.CBM\Desktop\Prognosis Manual\Images\19\MainFormView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96" b="21494"/>
          <a:stretch/>
        </p:blipFill>
        <p:spPr bwMode="auto">
          <a:xfrm>
            <a:off x="105828" y="3091613"/>
            <a:ext cx="3314044" cy="3318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7922" y="3164685"/>
            <a:ext cx="3675459" cy="5078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9C3A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Функциональные </a:t>
            </a:r>
            <a:r>
              <a:rPr lang="ru-RU" dirty="0" smtClean="0">
                <a:solidFill>
                  <a:srgbClr val="9C3A5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возможности</a:t>
            </a:r>
            <a:endParaRPr lang="ru-RU" dirty="0">
              <a:solidFill>
                <a:srgbClr val="9C3A5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342085" y="404664"/>
            <a:ext cx="8275585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9C3A58"/>
                </a:solidFill>
              </a:rPr>
              <a:t>Программный комплекс </a:t>
            </a:r>
            <a:r>
              <a:rPr lang="ru-RU" sz="2400" dirty="0">
                <a:solidFill>
                  <a:srgbClr val="9C3A58"/>
                </a:solidFill>
              </a:rPr>
              <a:t>«</a:t>
            </a:r>
            <a:r>
              <a:rPr lang="en-US" sz="2400" dirty="0" err="1">
                <a:solidFill>
                  <a:srgbClr val="9C3A58"/>
                </a:solidFill>
              </a:rPr>
              <a:t>PROGNOSiS</a:t>
            </a:r>
            <a:r>
              <a:rPr lang="ru-RU" sz="2400" dirty="0" smtClean="0">
                <a:solidFill>
                  <a:srgbClr val="9C3A58"/>
                </a:solidFill>
              </a:rPr>
              <a:t>»  </a:t>
            </a:r>
            <a:br>
              <a:rPr lang="ru-RU" sz="2400" dirty="0" smtClean="0">
                <a:solidFill>
                  <a:srgbClr val="9C3A58"/>
                </a:solidFill>
              </a:rPr>
            </a:br>
            <a:endParaRPr lang="ru-RU" sz="2400" dirty="0">
              <a:solidFill>
                <a:srgbClr val="9C3A58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300676" y="3501008"/>
            <a:ext cx="8039408" cy="4749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300676" y="5224427"/>
            <a:ext cx="8125339" cy="4748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osauln\Desktop\МЕДАЛЬ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29175"/>
            <a:ext cx="598916" cy="59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osauln\Desktop\sm-hi-tech (1)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6" y="5259266"/>
            <a:ext cx="648719" cy="57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005161" y="5429971"/>
            <a:ext cx="7420855" cy="89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Золотая медаль конкурса </a:t>
            </a:r>
          </a:p>
          <a:p>
            <a:pPr algn="ctr"/>
            <a:r>
              <a:rPr lang="ru-RU" sz="15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HI-TECH </a:t>
            </a:r>
          </a:p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«Лучший инновационный проект и лучшая научно-техническая разработка года» в рамках 10-й Петербургской технической ярмарки 2014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4139953" y="3501009"/>
            <a:ext cx="4747" cy="1723419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\\file-server\Проекты\2014 Заявки\МИП\новый сайт\части\2\шапка прогноз4 копия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r="28479"/>
          <a:stretch/>
        </p:blipFill>
        <p:spPr bwMode="auto">
          <a:xfrm>
            <a:off x="270139" y="1346781"/>
            <a:ext cx="5443325" cy="212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501008"/>
            <a:ext cx="37444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ПРОГНОЗЫ ФОРМИРУЮТСЯ В РАЗРЕЗАХ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(страны, субъектов федерации, муниципальных районов);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видов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уровней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специальности;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специальностей, направлений подготовки и профессии.</a:t>
            </a:r>
          </a:p>
          <a:p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43776" y="1628801"/>
            <a:ext cx="2873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ГРУППЫ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органы исполнительной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власти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35155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ВОЗМОЖНОСТИ: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поэтапное управление процессом моделирования;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текстовых и графических отчетных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материалов для каждого блока моделирования;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ежегодное обновление исходных статистических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данных;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наращивание функционала с учетом расширения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потребностей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20073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9C3A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 и предложения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B24F-098A-4BAF-96B3-B252636B8505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/>
              <a:t>Комбинированный подход к прогнозированию кадровых потребностей </a:t>
            </a:r>
            <a:r>
              <a:rPr lang="ru-RU" dirty="0" smtClean="0"/>
              <a:t>региона: </a:t>
            </a:r>
            <a:r>
              <a:rPr lang="ru-RU" dirty="0"/>
              <a:t>количественное и качественное прогнозирование параметров </a:t>
            </a:r>
            <a:r>
              <a:rPr lang="ru-RU" dirty="0" smtClean="0"/>
              <a:t>РТ.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Инструментарий</a:t>
            </a:r>
            <a:r>
              <a:rPr lang="ru-RU" dirty="0"/>
              <a:t>: </a:t>
            </a:r>
            <a:r>
              <a:rPr lang="ru-RU" dirty="0" err="1"/>
              <a:t>матмоделирование</a:t>
            </a:r>
            <a:r>
              <a:rPr lang="ru-RU" dirty="0"/>
              <a:t>, </a:t>
            </a:r>
            <a:r>
              <a:rPr lang="ru-RU" dirty="0" smtClean="0"/>
              <a:t>опросы.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Формирование </a:t>
            </a:r>
            <a:r>
              <a:rPr lang="ru-RU" dirty="0"/>
              <a:t>культуры участия целевых групп в опросах + регламента проведения опросов (взаимное </a:t>
            </a:r>
            <a:r>
              <a:rPr lang="ru-RU" dirty="0" smtClean="0"/>
              <a:t>сотрудничество).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Разработка эффективных инструментов, позволяющих в наглядном и понятном виде распространять информацию о рынке труда.</a:t>
            </a:r>
          </a:p>
          <a:p>
            <a:pPr marL="457200" indent="-457200" algn="just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076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42900" y="250825"/>
            <a:ext cx="7931150" cy="11430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9C3A58"/>
                </a:solidFill>
              </a:rPr>
              <a:t>Контакты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84313"/>
            <a:ext cx="8280400" cy="453707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Центр бюджетного мониторинга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структурное подразделение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Петрозаводского государственного университета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Адрес: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Россия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Республика Карелия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	г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Петрозаводск, пр. Ленина, д.31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Телефоны: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8142) 78-33-02, 71-10-96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Сайты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центра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en-US" sz="2000" dirty="0"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2"/>
              </a:rPr>
              <a:t>openbudgetrf.ru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ru-RU" sz="2000" dirty="0" err="1">
                <a:latin typeface="Arial" pitchFamily="34" charset="0"/>
                <a:cs typeface="Arial" pitchFamily="34" charset="0"/>
                <a:hlinkClick r:id="rId3"/>
              </a:rPr>
              <a:t>цбм.рф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	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en-US" sz="2000" dirty="0"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4"/>
              </a:rPr>
              <a:t>www.labourmarket.ru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	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5"/>
              </a:rPr>
              <a:t>http</a:t>
            </a:r>
            <a:r>
              <a:rPr lang="en-US" sz="2000" dirty="0">
                <a:latin typeface="Arial" pitchFamily="34" charset="0"/>
                <a:cs typeface="Arial" pitchFamily="34" charset="0"/>
                <a:hlinkClick r:id="rId5"/>
              </a:rPr>
              <a:t>://</a:t>
            </a:r>
            <a:r>
              <a:rPr lang="ru-RU" sz="2000" dirty="0" err="1" smtClean="0">
                <a:latin typeface="Arial" pitchFamily="34" charset="0"/>
                <a:cs typeface="Arial" pitchFamily="34" charset="0"/>
                <a:hlinkClick r:id="rId5"/>
              </a:rPr>
              <a:t>симт.рф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Директор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центра: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982663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профессор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доктор физико-математических наук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982663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Гуртов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Валерий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Алексеевич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982663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  <a:hlinkClick r:id="rId6"/>
              </a:rPr>
              <a:t>vgurt@psu.karelia.ru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289CE1-98E7-4159-9742-9F2C64541CE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951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D:\моя\1251354453_petrozavod-gosuni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278014"/>
            <a:ext cx="3705225" cy="230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992388"/>
            <a:ext cx="2190750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2420889"/>
            <a:ext cx="3500438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8211" y="188640"/>
            <a:ext cx="94138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29230" y="1340769"/>
            <a:ext cx="69671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Благодарю за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95536" y="2420888"/>
            <a:ext cx="2448272" cy="288032"/>
          </a:xfrm>
          <a:prstGeom prst="round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412776"/>
            <a:ext cx="2448272" cy="288032"/>
          </a:xfrm>
          <a:prstGeom prst="roundRect">
            <a:avLst/>
          </a:prstGeom>
          <a:solidFill>
            <a:srgbClr val="557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153" y="764705"/>
            <a:ext cx="8407350" cy="79695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Европейский опыт преодоления 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разрыва на рынке труда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765" y="1348811"/>
            <a:ext cx="8585018" cy="4309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Прошлое 10-летие</a:t>
            </a:r>
          </a:p>
          <a:p>
            <a:pPr>
              <a:buClr>
                <a:srgbClr val="5572B8"/>
              </a:buClr>
            </a:pPr>
            <a:r>
              <a:rPr lang="ru-RU" sz="2000" dirty="0" smtClean="0"/>
              <a:t>Количественное прогнозирование + отдельные качественные параметры трудовых ресурсов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Настоящее время</a:t>
            </a:r>
          </a:p>
          <a:p>
            <a:pPr>
              <a:buClr>
                <a:srgbClr val="8064A2"/>
              </a:buClr>
            </a:pPr>
            <a:r>
              <a:rPr lang="ru-RU" sz="2000" dirty="0" smtClean="0"/>
              <a:t>Несоответствие компетенций </a:t>
            </a:r>
            <a:r>
              <a:rPr lang="ru-RU" sz="2000" dirty="0" smtClean="0">
                <a:solidFill>
                  <a:srgbClr val="FF0000"/>
                </a:solidFill>
              </a:rPr>
              <a:t>(!)</a:t>
            </a:r>
          </a:p>
          <a:p>
            <a:pPr>
              <a:buClr>
                <a:srgbClr val="8064A2"/>
              </a:buClr>
            </a:pPr>
            <a:r>
              <a:rPr lang="ru-RU" sz="2000" dirty="0" smtClean="0"/>
              <a:t>Формирование «Системы  раннего предупреждения »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B24F-098A-4BAF-96B3-B252636B8505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Picture 4" descr="TVE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154" y="3503781"/>
            <a:ext cx="4205831" cy="2391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59495" y="3503781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Изменение предложения компетенций требует времени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807975" y="4699642"/>
            <a:ext cx="4211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000" dirty="0" smtClean="0"/>
              <a:t>Взаимодействие основных </a:t>
            </a:r>
            <a:r>
              <a:rPr lang="ru-RU" sz="2000" dirty="0" err="1" smtClean="0"/>
              <a:t>акторов</a:t>
            </a:r>
            <a:r>
              <a:rPr lang="ru-RU" sz="2000" dirty="0" smtClean="0"/>
              <a:t>: государства и бизнеса + население</a:t>
            </a:r>
            <a:endParaRPr lang="cs-CZ" sz="20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6" y="5905321"/>
            <a:ext cx="69437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6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1612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a typeface="+mj-ea"/>
              </a:rPr>
              <a:t>Российский опыт с учетом лучшей мировой практики прогнозирования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B24F-098A-4BAF-96B3-B252636B850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2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2625E1-6D4B-4F98-B179-4E867B5712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113465" y="1196976"/>
            <a:ext cx="2922587" cy="2092325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 flipH="1">
            <a:off x="209550" y="1196975"/>
            <a:ext cx="2808288" cy="2090739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2300" y="1196976"/>
            <a:ext cx="2808288" cy="20875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 flipV="1">
            <a:off x="6091238" y="4011614"/>
            <a:ext cx="2927350" cy="2154237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 flipH="1" flipV="1">
            <a:off x="209550" y="4003677"/>
            <a:ext cx="2808288" cy="2162175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3162300" y="4005264"/>
            <a:ext cx="2808288" cy="21605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9550" y="3349626"/>
            <a:ext cx="8826500" cy="593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Calibri" pitchFamily="34" charset="0"/>
              </a:rPr>
              <a:t>Разработка методики прогнозирования</a:t>
            </a:r>
            <a:endParaRPr lang="ru-RU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214314" y="4011614"/>
            <a:ext cx="2803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alibri" pitchFamily="34" charset="0"/>
              </a:rPr>
              <a:t>Монографии и публикации в </a:t>
            </a:r>
          </a:p>
          <a:p>
            <a:pPr algn="ctr"/>
            <a:r>
              <a:rPr lang="ru-RU" sz="1600" b="1">
                <a:latin typeface="Calibri" pitchFamily="34" charset="0"/>
              </a:rPr>
              <a:t>ведущих научных журналах </a:t>
            </a:r>
          </a:p>
          <a:p>
            <a:pPr algn="ctr"/>
            <a:r>
              <a:rPr lang="ru-RU" sz="1600" b="1">
                <a:latin typeface="Calibri" pitchFamily="34" charset="0"/>
              </a:rPr>
              <a:t>(всего более </a:t>
            </a:r>
            <a:r>
              <a:rPr lang="ru-RU" sz="1600" b="1">
                <a:latin typeface="Calibri" pitchFamily="34" charset="0"/>
                <a:cs typeface="Times New Roman" pitchFamily="18" charset="0"/>
              </a:rPr>
              <a:t>100</a:t>
            </a:r>
            <a:r>
              <a:rPr lang="ru-RU" sz="1600" b="1">
                <a:latin typeface="Calibri" pitchFamily="34" charset="0"/>
              </a:rPr>
              <a:t>)</a:t>
            </a:r>
          </a:p>
        </p:txBody>
      </p:sp>
      <p:pic>
        <p:nvPicPr>
          <p:cNvPr id="23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5100638"/>
            <a:ext cx="2527300" cy="86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Box 14"/>
          <p:cNvSpPr txBox="1">
            <a:spLocks noChangeArrowheads="1"/>
          </p:cNvSpPr>
          <p:nvPr/>
        </p:nvSpPr>
        <p:spPr bwMode="auto">
          <a:xfrm>
            <a:off x="3162302" y="3965079"/>
            <a:ext cx="28035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Обсуждение на семинарах и конференциях</a:t>
            </a:r>
            <a:endParaRPr lang="ru-RU" sz="1600" b="1">
              <a:latin typeface="Calibri" pitchFamily="34" charset="0"/>
            </a:endParaRPr>
          </a:p>
        </p:txBody>
      </p:sp>
      <p:grpSp>
        <p:nvGrpSpPr>
          <p:cNvPr id="23564" name="Группа 13"/>
          <p:cNvGrpSpPr>
            <a:grpSpLocks/>
          </p:cNvGrpSpPr>
          <p:nvPr/>
        </p:nvGrpSpPr>
        <p:grpSpPr bwMode="auto">
          <a:xfrm>
            <a:off x="3276600" y="5013325"/>
            <a:ext cx="2590800" cy="1046163"/>
            <a:chOff x="3275856" y="4923370"/>
            <a:chExt cx="2592288" cy="1046452"/>
          </a:xfrm>
        </p:grpSpPr>
        <p:pic>
          <p:nvPicPr>
            <p:cNvPr id="2358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923370"/>
              <a:ext cx="1758032" cy="5087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58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66545" y="4923371"/>
              <a:ext cx="801599" cy="5087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58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5856" y="5490114"/>
              <a:ext cx="657379" cy="4797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58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06228" y="5490114"/>
              <a:ext cx="1861916" cy="4797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3565" name="TextBox 21"/>
          <p:cNvSpPr txBox="1">
            <a:spLocks noChangeArrowheads="1"/>
          </p:cNvSpPr>
          <p:nvPr/>
        </p:nvSpPr>
        <p:spPr bwMode="auto">
          <a:xfrm>
            <a:off x="6113465" y="4199137"/>
            <a:ext cx="28035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Защита диссертаций</a:t>
            </a:r>
          </a:p>
          <a:p>
            <a:pPr algn="ctr"/>
            <a:endParaRPr lang="ru-RU" sz="1600" b="1">
              <a:latin typeface="Constant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6477" y="4838612"/>
            <a:ext cx="2932113" cy="120032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103188" indent="-103188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"/>
              <a:defRPr/>
            </a:pPr>
            <a:r>
              <a:rPr lang="ru-RU" b="1" dirty="0">
                <a:latin typeface="Calibri" pitchFamily="34" charset="0"/>
                <a:cs typeface="Times New Roman" pitchFamily="18" charset="0"/>
              </a:rPr>
              <a:t>4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докторских диссертации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2006</a:t>
            </a:r>
            <a:r>
              <a:rPr lang="ru-RU" dirty="0">
                <a:latin typeface="Calibri" pitchFamily="34" charset="0"/>
              </a:rPr>
              <a:t> и 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2010, 2012, 2014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гг.</a:t>
            </a:r>
          </a:p>
          <a:p>
            <a:pPr marL="103188" indent="-103188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"/>
              <a:defRPr/>
            </a:pP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4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кандидат. диссертации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2007, 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2008, 2012, 2013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гг.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3567" name="TextBox 23"/>
          <p:cNvSpPr txBox="1">
            <a:spLocks noChangeArrowheads="1"/>
          </p:cNvSpPr>
          <p:nvPr/>
        </p:nvSpPr>
        <p:spPr bwMode="auto">
          <a:xfrm>
            <a:off x="214314" y="1203325"/>
            <a:ext cx="2803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Зарубежный</a:t>
            </a:r>
            <a:r>
              <a:rPr lang="ru-RU" sz="1600" b="1" dirty="0">
                <a:latin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</a:rPr>
              <a:t>опыт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23568" name="TextBox 24"/>
          <p:cNvSpPr txBox="1">
            <a:spLocks noChangeArrowheads="1"/>
          </p:cNvSpPr>
          <p:nvPr/>
        </p:nvSpPr>
        <p:spPr bwMode="auto">
          <a:xfrm>
            <a:off x="3162302" y="1203325"/>
            <a:ext cx="2803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Российский опыт</a:t>
            </a:r>
          </a:p>
        </p:txBody>
      </p:sp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6118227" y="1196975"/>
            <a:ext cx="2803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cs typeface="Arial" charset="0"/>
              </a:rPr>
              <a:t>Независимые апробации</a:t>
            </a:r>
          </a:p>
        </p:txBody>
      </p:sp>
      <p:sp>
        <p:nvSpPr>
          <p:cNvPr id="23570" name="Прямоугольник 15"/>
          <p:cNvSpPr>
            <a:spLocks noChangeArrowheads="1"/>
          </p:cNvSpPr>
          <p:nvPr/>
        </p:nvSpPr>
        <p:spPr bwMode="auto">
          <a:xfrm>
            <a:off x="214314" y="1593851"/>
            <a:ext cx="28035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  <a:cs typeface="Times New Roman" pitchFamily="18" charset="0"/>
              </a:rPr>
              <a:t>1.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Calibri" pitchFamily="34" charset="0"/>
              </a:rPr>
              <a:t>BLS - </a:t>
            </a:r>
            <a:r>
              <a:rPr lang="ru-RU" dirty="0">
                <a:latin typeface="Calibri" pitchFamily="34" charset="0"/>
              </a:rPr>
              <a:t>США</a:t>
            </a:r>
          </a:p>
          <a:p>
            <a:r>
              <a:rPr lang="en-US" b="1" dirty="0">
                <a:latin typeface="Calibri" pitchFamily="34" charset="0"/>
                <a:cs typeface="Times New Roman" pitchFamily="18" charset="0"/>
              </a:rPr>
              <a:t>2.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</a:rPr>
              <a:t>Ifo</a:t>
            </a:r>
            <a:r>
              <a:rPr lang="en-US" dirty="0">
                <a:latin typeface="Calibri" pitchFamily="34" charset="0"/>
              </a:rPr>
              <a:t> - </a:t>
            </a:r>
            <a:r>
              <a:rPr lang="ru-RU" dirty="0">
                <a:latin typeface="Calibri" pitchFamily="34" charset="0"/>
              </a:rPr>
              <a:t>Германия</a:t>
            </a:r>
          </a:p>
          <a:p>
            <a:r>
              <a:rPr lang="en-US" b="1" dirty="0">
                <a:latin typeface="Calibri" pitchFamily="34" charset="0"/>
                <a:cs typeface="Times New Roman" pitchFamily="18" charset="0"/>
              </a:rPr>
              <a:t>3.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Calibri" pitchFamily="34" charset="0"/>
              </a:rPr>
              <a:t>INFORGE - </a:t>
            </a:r>
            <a:r>
              <a:rPr lang="ru-RU" dirty="0">
                <a:latin typeface="Calibri" pitchFamily="34" charset="0"/>
              </a:rPr>
              <a:t>Германия</a:t>
            </a:r>
          </a:p>
          <a:p>
            <a:r>
              <a:rPr lang="en-US" b="1" dirty="0">
                <a:latin typeface="Calibri" pitchFamily="34" charset="0"/>
                <a:cs typeface="Times New Roman" pitchFamily="18" charset="0"/>
              </a:rPr>
              <a:t>4.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Calibri" pitchFamily="34" charset="0"/>
              </a:rPr>
              <a:t>Cambridge model (MDM)</a:t>
            </a:r>
            <a:endParaRPr lang="ru-RU" dirty="0">
              <a:latin typeface="Calibri" pitchFamily="34" charset="0"/>
            </a:endParaRPr>
          </a:p>
          <a:p>
            <a:r>
              <a:rPr lang="en-US" b="1" dirty="0">
                <a:latin typeface="Calibri" pitchFamily="34" charset="0"/>
                <a:cs typeface="Times New Roman" pitchFamily="18" charset="0"/>
              </a:rPr>
              <a:t>5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.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Calibri" pitchFamily="34" charset="0"/>
              </a:rPr>
              <a:t>MONASH model</a:t>
            </a:r>
            <a:r>
              <a:rPr lang="ru-RU" dirty="0">
                <a:latin typeface="Calibri" pitchFamily="34" charset="0"/>
              </a:rPr>
              <a:t> - Австралия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3571" name="Прямоугольник 16"/>
          <p:cNvSpPr>
            <a:spLocks noChangeArrowheads="1"/>
          </p:cNvSpPr>
          <p:nvPr/>
        </p:nvSpPr>
        <p:spPr bwMode="auto">
          <a:xfrm>
            <a:off x="3162302" y="1604963"/>
            <a:ext cx="280352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tabLst>
                <a:tab pos="182563" algn="l"/>
              </a:tabLst>
            </a:pPr>
            <a:r>
              <a:rPr lang="ru-RU">
                <a:latin typeface="Calibri" pitchFamily="34" charset="0"/>
              </a:rPr>
              <a:t>Баланс трудовых ресурсов СССР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tabLst>
                <a:tab pos="182563" algn="l"/>
              </a:tabLst>
            </a:pPr>
            <a:r>
              <a:rPr lang="ru-RU">
                <a:latin typeface="Calibri" pitchFamily="34" charset="0"/>
              </a:rPr>
              <a:t>Современные модели развития рынка труда России</a:t>
            </a:r>
            <a:endParaRPr lang="ru-RU" b="1">
              <a:latin typeface="Calibri" pitchFamily="34" charset="0"/>
            </a:endParaRPr>
          </a:p>
        </p:txBody>
      </p:sp>
      <p:sp>
        <p:nvSpPr>
          <p:cNvPr id="23572" name="Прямоугольник 17"/>
          <p:cNvSpPr>
            <a:spLocks noChangeArrowheads="1"/>
          </p:cNvSpPr>
          <p:nvPr/>
        </p:nvSpPr>
        <p:spPr bwMode="auto">
          <a:xfrm>
            <a:off x="6118225" y="1628777"/>
            <a:ext cx="278923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400" b="1">
                <a:cs typeface="Arial" charset="0"/>
              </a:rPr>
              <a:t>Сибирский федеральный университет</a:t>
            </a:r>
          </a:p>
          <a:p>
            <a:pPr algn="just">
              <a:spcAft>
                <a:spcPts val="1200"/>
              </a:spcAft>
            </a:pPr>
            <a:endParaRPr lang="ru-RU" sz="1400" b="1">
              <a:cs typeface="Arial" charset="0"/>
            </a:endParaRPr>
          </a:p>
          <a:p>
            <a:pPr algn="just"/>
            <a:endParaRPr lang="ru-RU" sz="1400">
              <a:cs typeface="Arial" charset="0"/>
            </a:endParaRPr>
          </a:p>
          <a:p>
            <a:pPr algn="just">
              <a:spcAft>
                <a:spcPts val="1200"/>
              </a:spcAft>
            </a:pPr>
            <a:r>
              <a:rPr lang="ru-RU" sz="1400">
                <a:cs typeface="Arial" charset="0"/>
              </a:rPr>
              <a:t>Институт управления бизнес-процессами и экономики </a:t>
            </a:r>
            <a:endParaRPr lang="ru-RU" sz="1400" b="1">
              <a:cs typeface="Arial" charset="0"/>
            </a:endParaRPr>
          </a:p>
        </p:txBody>
      </p:sp>
      <p:pic>
        <p:nvPicPr>
          <p:cNvPr id="23573" name="Picture 9" descr="http://iubpe.sfu-kras.ru/system/files/logo_v_cve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69200" y="2189163"/>
            <a:ext cx="788988" cy="563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74" name="Заголовок 1"/>
          <p:cNvSpPr>
            <a:spLocks noGrp="1"/>
          </p:cNvSpPr>
          <p:nvPr>
            <p:ph type="title"/>
          </p:nvPr>
        </p:nvSpPr>
        <p:spPr>
          <a:xfrm>
            <a:off x="742950" y="260351"/>
            <a:ext cx="7615238" cy="1046163"/>
          </a:xfrm>
        </p:spPr>
        <p:txBody>
          <a:bodyPr/>
          <a:lstStyle/>
          <a:p>
            <a:pPr eaLnBrk="1" hangingPunct="1"/>
            <a:r>
              <a:rPr lang="ru-RU" sz="2400" smtClean="0"/>
              <a:t>История разработки методики прогнозирования</a:t>
            </a:r>
          </a:p>
        </p:txBody>
      </p:sp>
      <p:pic>
        <p:nvPicPr>
          <p:cNvPr id="23575" name="Picture 11" descr="https://encrypted-tbn3.gstatic.com/images?q=tbn:ANd9GcQSa56HnNoldfipA7C2g2Ghn5ap2EWa1KNPgCV6DudOKhJrAnL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88115" y="2189163"/>
            <a:ext cx="1006475" cy="563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09550" y="1557339"/>
            <a:ext cx="280828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59125" y="1557339"/>
            <a:ext cx="280828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118225" y="1550988"/>
            <a:ext cx="280828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14314" y="4826000"/>
            <a:ext cx="2808287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162300" y="4851400"/>
            <a:ext cx="280828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118225" y="4814888"/>
            <a:ext cx="280828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9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8844" y="476673"/>
            <a:ext cx="8346865" cy="7778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dirty="0"/>
              <a:t>Проектный опыт на региональном уровне</a:t>
            </a:r>
          </a:p>
        </p:txBody>
      </p:sp>
      <p:grpSp>
        <p:nvGrpSpPr>
          <p:cNvPr id="20482" name="Группа 50"/>
          <p:cNvGrpSpPr>
            <a:grpSpLocks/>
          </p:cNvGrpSpPr>
          <p:nvPr/>
        </p:nvGrpSpPr>
        <p:grpSpPr bwMode="auto">
          <a:xfrm>
            <a:off x="73025" y="1556793"/>
            <a:ext cx="9178925" cy="3949700"/>
            <a:chOff x="30912" y="2244952"/>
            <a:chExt cx="9177992" cy="3749994"/>
          </a:xfrm>
        </p:grpSpPr>
        <p:sp>
          <p:nvSpPr>
            <p:cNvPr id="84" name="line7"/>
            <p:cNvSpPr>
              <a:spLocks noChangeShapeType="1"/>
            </p:cNvSpPr>
            <p:nvPr/>
          </p:nvSpPr>
          <p:spPr bwMode="auto">
            <a:xfrm flipH="1">
              <a:off x="2070643" y="2743846"/>
              <a:ext cx="0" cy="3187796"/>
            </a:xfrm>
            <a:prstGeom prst="line">
              <a:avLst/>
            </a:prstGeom>
            <a:noFill/>
            <a:ln w="19050">
              <a:solidFill>
                <a:srgbClr val="FFFFFF">
                  <a:lumMod val="85000"/>
                </a:srgbClr>
              </a:solidFill>
              <a:prstDash val="dash"/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003864"/>
                </a:solidFill>
                <a:latin typeface="+mn-lt"/>
              </a:endParaRPr>
            </a:p>
          </p:txBody>
        </p:sp>
        <p:sp>
          <p:nvSpPr>
            <p:cNvPr id="52" name="line7"/>
            <p:cNvSpPr>
              <a:spLocks noChangeShapeType="1"/>
            </p:cNvSpPr>
            <p:nvPr/>
          </p:nvSpPr>
          <p:spPr bwMode="auto">
            <a:xfrm flipH="1">
              <a:off x="7669186" y="2709180"/>
              <a:ext cx="0" cy="3285766"/>
            </a:xfrm>
            <a:prstGeom prst="line">
              <a:avLst/>
            </a:prstGeom>
            <a:noFill/>
            <a:ln w="19050">
              <a:solidFill>
                <a:srgbClr val="FFFFFF">
                  <a:lumMod val="85000"/>
                </a:srgbClr>
              </a:solidFill>
              <a:prstDash val="dash"/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003864"/>
                </a:solidFill>
                <a:latin typeface="+mn-lt"/>
              </a:endParaRPr>
            </a:p>
          </p:txBody>
        </p:sp>
        <p:sp>
          <p:nvSpPr>
            <p:cNvPr id="53" name="line7"/>
            <p:cNvSpPr>
              <a:spLocks noChangeShapeType="1"/>
            </p:cNvSpPr>
            <p:nvPr/>
          </p:nvSpPr>
          <p:spPr bwMode="auto">
            <a:xfrm flipH="1">
              <a:off x="8534286" y="2644369"/>
              <a:ext cx="0" cy="3350577"/>
            </a:xfrm>
            <a:prstGeom prst="line">
              <a:avLst/>
            </a:prstGeom>
            <a:noFill/>
            <a:ln w="19050">
              <a:solidFill>
                <a:srgbClr val="FFFFFF">
                  <a:lumMod val="85000"/>
                </a:srgbClr>
              </a:solidFill>
              <a:prstDash val="dash"/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003864"/>
                </a:solidFill>
                <a:latin typeface="+mn-lt"/>
              </a:endParaRPr>
            </a:p>
          </p:txBody>
        </p:sp>
        <p:sp>
          <p:nvSpPr>
            <p:cNvPr id="54" name="line7"/>
            <p:cNvSpPr>
              <a:spLocks noChangeShapeType="1"/>
            </p:cNvSpPr>
            <p:nvPr/>
          </p:nvSpPr>
          <p:spPr bwMode="auto">
            <a:xfrm flipH="1">
              <a:off x="5792951" y="2663963"/>
              <a:ext cx="6349" cy="3330983"/>
            </a:xfrm>
            <a:prstGeom prst="line">
              <a:avLst/>
            </a:prstGeom>
            <a:noFill/>
            <a:ln w="19050">
              <a:solidFill>
                <a:srgbClr val="FFFFFF">
                  <a:lumMod val="85000"/>
                </a:srgbClr>
              </a:solidFill>
              <a:prstDash val="dash"/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003864"/>
                </a:solidFill>
                <a:latin typeface="+mn-lt"/>
              </a:endParaRPr>
            </a:p>
          </p:txBody>
        </p:sp>
        <p:sp>
          <p:nvSpPr>
            <p:cNvPr id="55" name="line7"/>
            <p:cNvSpPr>
              <a:spLocks noChangeShapeType="1"/>
            </p:cNvSpPr>
            <p:nvPr/>
          </p:nvSpPr>
          <p:spPr bwMode="auto">
            <a:xfrm flipH="1">
              <a:off x="3932590" y="2709180"/>
              <a:ext cx="0" cy="3257130"/>
            </a:xfrm>
            <a:prstGeom prst="line">
              <a:avLst/>
            </a:prstGeom>
            <a:noFill/>
            <a:ln w="19050">
              <a:solidFill>
                <a:srgbClr val="FFFFFF">
                  <a:lumMod val="85000"/>
                </a:srgbClr>
              </a:solidFill>
              <a:prstDash val="dash"/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003864"/>
                </a:solidFill>
                <a:latin typeface="+mn-lt"/>
              </a:endParaRPr>
            </a:p>
          </p:txBody>
        </p:sp>
        <p:sp>
          <p:nvSpPr>
            <p:cNvPr id="56" name="line7"/>
            <p:cNvSpPr>
              <a:spLocks noChangeShapeType="1"/>
            </p:cNvSpPr>
            <p:nvPr/>
          </p:nvSpPr>
          <p:spPr bwMode="auto">
            <a:xfrm>
              <a:off x="3002410" y="2600659"/>
              <a:ext cx="4763" cy="3330983"/>
            </a:xfrm>
            <a:prstGeom prst="line">
              <a:avLst/>
            </a:prstGeom>
            <a:noFill/>
            <a:ln w="19050">
              <a:solidFill>
                <a:srgbClr val="FFFFFF">
                  <a:lumMod val="85000"/>
                </a:srgbClr>
              </a:solidFill>
              <a:prstDash val="dash"/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003864"/>
                </a:solidFill>
                <a:latin typeface="+mn-lt"/>
              </a:endParaRPr>
            </a:p>
          </p:txBody>
        </p:sp>
        <p:sp>
          <p:nvSpPr>
            <p:cNvPr id="57" name="line7"/>
            <p:cNvSpPr>
              <a:spLocks noChangeShapeType="1"/>
            </p:cNvSpPr>
            <p:nvPr/>
          </p:nvSpPr>
          <p:spPr bwMode="auto">
            <a:xfrm flipH="1">
              <a:off x="1108715" y="2600659"/>
              <a:ext cx="6349" cy="3330983"/>
            </a:xfrm>
            <a:prstGeom prst="line">
              <a:avLst/>
            </a:prstGeom>
            <a:noFill/>
            <a:ln w="19050">
              <a:solidFill>
                <a:srgbClr val="FFFFFF">
                  <a:lumMod val="85000"/>
                </a:srgbClr>
              </a:solidFill>
              <a:prstDash val="dash"/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003864"/>
                </a:solidFill>
                <a:latin typeface="+mn-lt"/>
              </a:endParaRPr>
            </a:p>
          </p:txBody>
        </p:sp>
        <p:sp>
          <p:nvSpPr>
            <p:cNvPr id="58" name="line7"/>
            <p:cNvSpPr>
              <a:spLocks noChangeShapeType="1"/>
            </p:cNvSpPr>
            <p:nvPr/>
          </p:nvSpPr>
          <p:spPr bwMode="auto">
            <a:xfrm flipH="1">
              <a:off x="4865945" y="2600659"/>
              <a:ext cx="0" cy="3394287"/>
            </a:xfrm>
            <a:prstGeom prst="line">
              <a:avLst/>
            </a:prstGeom>
            <a:noFill/>
            <a:ln w="19050">
              <a:solidFill>
                <a:srgbClr val="FFFFFF">
                  <a:lumMod val="85000"/>
                </a:srgbClr>
              </a:solidFill>
              <a:prstDash val="dash"/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003864"/>
                </a:solidFill>
                <a:latin typeface="+mn-lt"/>
              </a:endParaRPr>
            </a:p>
          </p:txBody>
        </p:sp>
        <p:sp>
          <p:nvSpPr>
            <p:cNvPr id="59" name="line7"/>
            <p:cNvSpPr>
              <a:spLocks noChangeShapeType="1"/>
            </p:cNvSpPr>
            <p:nvPr/>
          </p:nvSpPr>
          <p:spPr bwMode="auto">
            <a:xfrm flipH="1">
              <a:off x="6762816" y="2600659"/>
              <a:ext cx="3175" cy="3394287"/>
            </a:xfrm>
            <a:prstGeom prst="line">
              <a:avLst/>
            </a:prstGeom>
            <a:noFill/>
            <a:ln w="19050">
              <a:solidFill>
                <a:srgbClr val="FFFFFF">
                  <a:lumMod val="85000"/>
                </a:srgbClr>
              </a:solidFill>
              <a:prstDash val="dash"/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rgbClr val="003864"/>
                </a:solidFill>
                <a:latin typeface="+mn-lt"/>
              </a:endParaRPr>
            </a:p>
          </p:txBody>
        </p:sp>
        <p:sp>
          <p:nvSpPr>
            <p:cNvPr id="60" name="TextBox 9"/>
            <p:cNvSpPr txBox="1">
              <a:spLocks noChangeArrowheads="1"/>
            </p:cNvSpPr>
            <p:nvPr/>
          </p:nvSpPr>
          <p:spPr bwMode="auto">
            <a:xfrm>
              <a:off x="30912" y="2247966"/>
              <a:ext cx="582152" cy="292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2003</a:t>
              </a:r>
            </a:p>
          </p:txBody>
        </p:sp>
        <p:sp>
          <p:nvSpPr>
            <p:cNvPr id="61" name="arrow16"/>
            <p:cNvSpPr/>
            <p:nvPr/>
          </p:nvSpPr>
          <p:spPr>
            <a:xfrm>
              <a:off x="107504" y="2555145"/>
              <a:ext cx="8928992" cy="251004"/>
            </a:xfrm>
            <a:prstGeom prst="rightArrow">
              <a:avLst>
                <a:gd name="adj1" fmla="val 38510"/>
                <a:gd name="adj2" fmla="val 78465"/>
              </a:avLst>
            </a:prstGeom>
            <a:gradFill flip="none" rotWithShape="1">
              <a:gsLst>
                <a:gs pos="100000">
                  <a:srgbClr val="003864">
                    <a:lumMod val="50000"/>
                    <a:lumOff val="50000"/>
                  </a:srgbClr>
                </a:gs>
                <a:gs pos="46000">
                  <a:srgbClr val="003864">
                    <a:lumMod val="75000"/>
                    <a:lumOff val="2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>
              <a:innerShdw blurRad="50800" dist="25400" dir="5400000">
                <a:srgbClr val="A2375D">
                  <a:lumMod val="50000"/>
                  <a:alpha val="45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19050" h="6350"/>
            </a:sp3d>
          </p:spPr>
          <p:txBody>
            <a:bodyPr lIns="0" tIns="0" rIns="0" bIns="0" anchor="ctr">
              <a:normAutofit fontScale="32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600"/>
                </a:spcAft>
                <a:buClr>
                  <a:srgbClr val="2E8DBE"/>
                </a:buClr>
                <a:buFont typeface="Wingdings" pitchFamily="2" charset="2"/>
                <a:buChar char="§"/>
                <a:defRPr/>
              </a:pPr>
              <a:endParaRPr lang="ru-RU" sz="2400" b="1" kern="0">
                <a:solidFill>
                  <a:srgbClr val="003864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2" name="frame4"/>
            <p:cNvSpPr>
              <a:spLocks noChangeArrowheads="1"/>
            </p:cNvSpPr>
            <p:nvPr/>
          </p:nvSpPr>
          <p:spPr bwMode="auto">
            <a:xfrm>
              <a:off x="2996061" y="4581162"/>
              <a:ext cx="1869885" cy="1107816"/>
            </a:xfrm>
            <a:prstGeom prst="rect">
              <a:avLst/>
            </a:prstGeom>
            <a:solidFill>
              <a:srgbClr val="A2375D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kern="0" dirty="0">
                  <a:solidFill>
                    <a:srgbClr val="FFFFFF"/>
                  </a:solidFill>
                  <a:latin typeface="Arial"/>
                </a:rPr>
                <a:t>Согласование </a:t>
              </a:r>
              <a:br>
                <a:rPr lang="ru-RU" sz="1100" b="1" kern="0" dirty="0">
                  <a:solidFill>
                    <a:srgbClr val="FFFFFF"/>
                  </a:solidFill>
                  <a:latin typeface="Arial"/>
                </a:rPr>
              </a:br>
              <a:r>
                <a:rPr lang="ru-RU" sz="1100" b="1" kern="0" dirty="0">
                  <a:solidFill>
                    <a:srgbClr val="FFFFFF"/>
                  </a:solidFill>
                  <a:latin typeface="Arial"/>
                </a:rPr>
                <a:t>методологии с ФОИВ:</a:t>
              </a:r>
            </a:p>
            <a:p>
              <a:pPr marL="171450" indent="-171450" algn="just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100" kern="0" dirty="0">
                  <a:solidFill>
                    <a:srgbClr val="FFFFFF"/>
                  </a:solidFill>
                  <a:latin typeface="Arial"/>
                </a:rPr>
                <a:t>Минэкономразвития</a:t>
              </a:r>
            </a:p>
            <a:p>
              <a:pPr marL="171450" indent="-171450" algn="just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100" kern="0" dirty="0">
                  <a:solidFill>
                    <a:srgbClr val="FFFFFF"/>
                  </a:solidFill>
                  <a:latin typeface="Arial"/>
                </a:rPr>
                <a:t>Минздравсоцразвития</a:t>
              </a:r>
            </a:p>
            <a:p>
              <a:pPr marL="171450" indent="-171450" algn="just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100" kern="0" dirty="0">
                  <a:solidFill>
                    <a:srgbClr val="FFFFFF"/>
                  </a:solidFill>
                  <a:latin typeface="Arial"/>
                </a:rPr>
                <a:t>Минобрнауки</a:t>
              </a:r>
            </a:p>
            <a:p>
              <a:pPr marL="171450" indent="-171450" algn="just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100" kern="0" dirty="0">
                  <a:solidFill>
                    <a:srgbClr val="FFFFFF"/>
                  </a:solidFill>
                  <a:latin typeface="Arial"/>
                </a:rPr>
                <a:t>РССП</a:t>
              </a:r>
            </a:p>
          </p:txBody>
        </p:sp>
        <p:sp>
          <p:nvSpPr>
            <p:cNvPr id="64" name="pic57"/>
            <p:cNvSpPr/>
            <p:nvPr/>
          </p:nvSpPr>
          <p:spPr>
            <a:xfrm>
              <a:off x="251553" y="2603673"/>
              <a:ext cx="141273" cy="140173"/>
            </a:xfrm>
            <a:prstGeom prst="rect">
              <a:avLst/>
            </a:prstGeom>
            <a:solidFill>
              <a:srgbClr val="A2375D"/>
            </a:solidFill>
            <a:ln w="3175">
              <a:solidFill>
                <a:srgbClr val="FFFFFF">
                  <a:lumMod val="95000"/>
                </a:srgbClr>
              </a:solidFill>
              <a:miter lim="800000"/>
              <a:headEnd/>
              <a:tailEnd/>
            </a:ln>
            <a:effectLst>
              <a:outerShdw blurRad="38100" dist="12700" sx="81000" sy="81000" kx="-1200000" algn="bl" rotWithShape="0">
                <a:prstClr val="black">
                  <a:alpha val="26000"/>
                </a:prstClr>
              </a:outerShdw>
            </a:effectLst>
          </p:spPr>
          <p:txBody>
            <a:bodyPr lIns="72000" tIns="36000" rIns="72000" bIns="36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kern="0">
                <a:solidFill>
                  <a:srgbClr val="A2375D"/>
                </a:solidFill>
                <a:latin typeface="+mn-lt"/>
              </a:endParaRPr>
            </a:p>
          </p:txBody>
        </p:sp>
        <p:sp>
          <p:nvSpPr>
            <p:cNvPr id="65" name="pic57"/>
            <p:cNvSpPr/>
            <p:nvPr/>
          </p:nvSpPr>
          <p:spPr>
            <a:xfrm>
              <a:off x="1037285" y="2614224"/>
              <a:ext cx="141274" cy="141680"/>
            </a:xfrm>
            <a:prstGeom prst="rect">
              <a:avLst/>
            </a:prstGeom>
            <a:solidFill>
              <a:srgbClr val="A2375D"/>
            </a:solidFill>
            <a:ln w="3175">
              <a:solidFill>
                <a:srgbClr val="FFFFFF">
                  <a:lumMod val="95000"/>
                </a:srgbClr>
              </a:solidFill>
              <a:miter lim="800000"/>
              <a:headEnd/>
              <a:tailEnd/>
            </a:ln>
            <a:effectLst>
              <a:outerShdw blurRad="38100" dist="12700" sx="81000" sy="81000" kx="-1200000" algn="bl" rotWithShape="0">
                <a:prstClr val="black">
                  <a:alpha val="26000"/>
                </a:prstClr>
              </a:outerShdw>
            </a:effectLst>
          </p:spPr>
          <p:txBody>
            <a:bodyPr lIns="72000" tIns="36000" rIns="72000" bIns="36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kern="0">
                <a:solidFill>
                  <a:srgbClr val="A2375D"/>
                </a:solidFill>
                <a:latin typeface="+mn-lt"/>
              </a:endParaRPr>
            </a:p>
          </p:txBody>
        </p:sp>
        <p:sp>
          <p:nvSpPr>
            <p:cNvPr id="66" name="pic57"/>
            <p:cNvSpPr/>
            <p:nvPr/>
          </p:nvSpPr>
          <p:spPr>
            <a:xfrm>
              <a:off x="1983339" y="2614224"/>
              <a:ext cx="139686" cy="141680"/>
            </a:xfrm>
            <a:prstGeom prst="rect">
              <a:avLst/>
            </a:prstGeom>
            <a:solidFill>
              <a:srgbClr val="A2375D"/>
            </a:solidFill>
            <a:ln w="3175">
              <a:solidFill>
                <a:srgbClr val="FFFFFF">
                  <a:lumMod val="95000"/>
                </a:srgbClr>
              </a:solidFill>
              <a:miter lim="800000"/>
              <a:headEnd/>
              <a:tailEnd/>
            </a:ln>
            <a:effectLst>
              <a:outerShdw blurRad="38100" dist="12700" sx="81000" sy="81000" kx="-1200000" algn="bl" rotWithShape="0">
                <a:prstClr val="black">
                  <a:alpha val="26000"/>
                </a:prstClr>
              </a:outerShdw>
            </a:effectLst>
          </p:spPr>
          <p:txBody>
            <a:bodyPr lIns="72000" tIns="36000" rIns="72000" bIns="36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kern="0">
                <a:solidFill>
                  <a:srgbClr val="A2375D"/>
                </a:solidFill>
                <a:latin typeface="+mn-lt"/>
              </a:endParaRPr>
            </a:p>
          </p:txBody>
        </p:sp>
        <p:sp>
          <p:nvSpPr>
            <p:cNvPr id="67" name="pic57"/>
            <p:cNvSpPr/>
            <p:nvPr/>
          </p:nvSpPr>
          <p:spPr>
            <a:xfrm>
              <a:off x="2918281" y="2614224"/>
              <a:ext cx="141273" cy="141680"/>
            </a:xfrm>
            <a:prstGeom prst="rect">
              <a:avLst/>
            </a:prstGeom>
            <a:solidFill>
              <a:srgbClr val="A2375D"/>
            </a:solidFill>
            <a:ln w="3175">
              <a:solidFill>
                <a:srgbClr val="FFFFFF">
                  <a:lumMod val="95000"/>
                </a:srgbClr>
              </a:solidFill>
              <a:miter lim="800000"/>
              <a:headEnd/>
              <a:tailEnd/>
            </a:ln>
            <a:effectLst>
              <a:outerShdw blurRad="38100" dist="12700" sx="81000" sy="81000" kx="-1200000" algn="bl" rotWithShape="0">
                <a:prstClr val="black">
                  <a:alpha val="26000"/>
                </a:prstClr>
              </a:outerShdw>
            </a:effectLst>
          </p:spPr>
          <p:txBody>
            <a:bodyPr lIns="72000" tIns="36000" rIns="72000" bIns="36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kern="0">
                <a:solidFill>
                  <a:srgbClr val="A2375D"/>
                </a:solidFill>
                <a:latin typeface="+mn-lt"/>
              </a:endParaRPr>
            </a:p>
          </p:txBody>
        </p:sp>
        <p:sp>
          <p:nvSpPr>
            <p:cNvPr id="68" name="pic57"/>
            <p:cNvSpPr/>
            <p:nvPr/>
          </p:nvSpPr>
          <p:spPr>
            <a:xfrm>
              <a:off x="3854811" y="2614224"/>
              <a:ext cx="141273" cy="141680"/>
            </a:xfrm>
            <a:prstGeom prst="rect">
              <a:avLst/>
            </a:prstGeom>
            <a:solidFill>
              <a:srgbClr val="A2375D"/>
            </a:solidFill>
            <a:ln w="3175">
              <a:solidFill>
                <a:srgbClr val="FFFFFF">
                  <a:lumMod val="95000"/>
                </a:srgbClr>
              </a:solidFill>
              <a:miter lim="800000"/>
              <a:headEnd/>
              <a:tailEnd/>
            </a:ln>
            <a:effectLst>
              <a:outerShdw blurRad="38100" dist="12700" sx="81000" sy="81000" kx="-1200000" algn="bl" rotWithShape="0">
                <a:prstClr val="black">
                  <a:alpha val="26000"/>
                </a:prstClr>
              </a:outerShdw>
            </a:effectLst>
          </p:spPr>
          <p:txBody>
            <a:bodyPr lIns="72000" tIns="36000" rIns="72000" bIns="36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kern="0">
                <a:solidFill>
                  <a:srgbClr val="A2375D"/>
                </a:solidFill>
                <a:latin typeface="+mn-lt"/>
              </a:endParaRPr>
            </a:p>
          </p:txBody>
        </p:sp>
        <p:sp>
          <p:nvSpPr>
            <p:cNvPr id="69" name="pic57"/>
            <p:cNvSpPr/>
            <p:nvPr/>
          </p:nvSpPr>
          <p:spPr>
            <a:xfrm>
              <a:off x="4788166" y="2614224"/>
              <a:ext cx="141273" cy="141680"/>
            </a:xfrm>
            <a:prstGeom prst="rect">
              <a:avLst/>
            </a:prstGeom>
            <a:solidFill>
              <a:srgbClr val="A2375D"/>
            </a:solidFill>
            <a:ln w="3175">
              <a:solidFill>
                <a:srgbClr val="FFFFFF">
                  <a:lumMod val="95000"/>
                </a:srgbClr>
              </a:solidFill>
              <a:miter lim="800000"/>
              <a:headEnd/>
              <a:tailEnd/>
            </a:ln>
            <a:effectLst>
              <a:outerShdw blurRad="38100" dist="12700" sx="81000" sy="81000" kx="-1200000" algn="bl" rotWithShape="0">
                <a:prstClr val="black">
                  <a:alpha val="26000"/>
                </a:prstClr>
              </a:outerShdw>
            </a:effectLst>
          </p:spPr>
          <p:txBody>
            <a:bodyPr lIns="72000" tIns="36000" rIns="72000" bIns="36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kern="0">
                <a:solidFill>
                  <a:srgbClr val="A2375D"/>
                </a:solidFill>
                <a:latin typeface="+mn-lt"/>
              </a:endParaRPr>
            </a:p>
          </p:txBody>
        </p:sp>
        <p:sp>
          <p:nvSpPr>
            <p:cNvPr id="70" name="pic57"/>
            <p:cNvSpPr/>
            <p:nvPr/>
          </p:nvSpPr>
          <p:spPr>
            <a:xfrm>
              <a:off x="5724696" y="2614224"/>
              <a:ext cx="139686" cy="141680"/>
            </a:xfrm>
            <a:prstGeom prst="rect">
              <a:avLst/>
            </a:prstGeom>
            <a:solidFill>
              <a:srgbClr val="A2375D"/>
            </a:solidFill>
            <a:ln w="3175">
              <a:solidFill>
                <a:srgbClr val="FFFFFF">
                  <a:lumMod val="95000"/>
                </a:srgbClr>
              </a:solidFill>
              <a:miter lim="800000"/>
              <a:headEnd/>
              <a:tailEnd/>
            </a:ln>
            <a:effectLst>
              <a:outerShdw blurRad="38100" dist="12700" sx="81000" sy="81000" kx="-1200000" algn="bl" rotWithShape="0">
                <a:prstClr val="black">
                  <a:alpha val="26000"/>
                </a:prstClr>
              </a:outerShdw>
            </a:effectLst>
          </p:spPr>
          <p:txBody>
            <a:bodyPr lIns="72000" tIns="36000" rIns="72000" bIns="36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kern="0">
                <a:solidFill>
                  <a:srgbClr val="A2375D"/>
                </a:solidFill>
                <a:latin typeface="+mn-lt"/>
              </a:endParaRPr>
            </a:p>
          </p:txBody>
        </p:sp>
        <p:sp>
          <p:nvSpPr>
            <p:cNvPr id="71" name="pic57"/>
            <p:cNvSpPr/>
            <p:nvPr/>
          </p:nvSpPr>
          <p:spPr>
            <a:xfrm>
              <a:off x="6735830" y="2614224"/>
              <a:ext cx="139686" cy="141680"/>
            </a:xfrm>
            <a:prstGeom prst="rect">
              <a:avLst/>
            </a:prstGeom>
            <a:solidFill>
              <a:srgbClr val="A2375D"/>
            </a:solidFill>
            <a:ln w="3175">
              <a:solidFill>
                <a:srgbClr val="FFFFFF">
                  <a:lumMod val="95000"/>
                </a:srgbClr>
              </a:solidFill>
              <a:miter lim="800000"/>
              <a:headEnd/>
              <a:tailEnd/>
            </a:ln>
            <a:effectLst>
              <a:outerShdw blurRad="38100" dist="12700" sx="81000" sy="81000" kx="-1200000" algn="bl" rotWithShape="0">
                <a:prstClr val="black">
                  <a:alpha val="26000"/>
                </a:prstClr>
              </a:outerShdw>
            </a:effectLst>
          </p:spPr>
          <p:txBody>
            <a:bodyPr lIns="72000" tIns="36000" rIns="72000" bIns="36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kern="0">
                <a:solidFill>
                  <a:srgbClr val="A2375D"/>
                </a:solidFill>
                <a:latin typeface="+mn-lt"/>
              </a:endParaRPr>
            </a:p>
          </p:txBody>
        </p:sp>
        <p:sp>
          <p:nvSpPr>
            <p:cNvPr id="72" name="pic57"/>
            <p:cNvSpPr/>
            <p:nvPr/>
          </p:nvSpPr>
          <p:spPr>
            <a:xfrm>
              <a:off x="7599343" y="2614224"/>
              <a:ext cx="141274" cy="141680"/>
            </a:xfrm>
            <a:prstGeom prst="rect">
              <a:avLst/>
            </a:prstGeom>
            <a:solidFill>
              <a:srgbClr val="A2375D"/>
            </a:solidFill>
            <a:ln w="3175">
              <a:solidFill>
                <a:srgbClr val="FFFFFF">
                  <a:lumMod val="95000"/>
                </a:srgbClr>
              </a:solidFill>
              <a:miter lim="800000"/>
              <a:headEnd/>
              <a:tailEnd/>
            </a:ln>
            <a:effectLst>
              <a:outerShdw blurRad="38100" dist="12700" sx="81000" sy="81000" kx="-1200000" algn="bl" rotWithShape="0">
                <a:prstClr val="black">
                  <a:alpha val="26000"/>
                </a:prstClr>
              </a:outerShdw>
            </a:effectLst>
          </p:spPr>
          <p:txBody>
            <a:bodyPr lIns="72000" tIns="36000" rIns="72000" bIns="36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kern="0">
                <a:solidFill>
                  <a:srgbClr val="A2375D"/>
                </a:solidFill>
                <a:latin typeface="+mn-lt"/>
              </a:endParaRPr>
            </a:p>
          </p:txBody>
        </p:sp>
        <p:sp>
          <p:nvSpPr>
            <p:cNvPr id="73" name="pic57"/>
            <p:cNvSpPr/>
            <p:nvPr/>
          </p:nvSpPr>
          <p:spPr>
            <a:xfrm>
              <a:off x="8462855" y="2609702"/>
              <a:ext cx="141274" cy="141680"/>
            </a:xfrm>
            <a:prstGeom prst="rect">
              <a:avLst/>
            </a:prstGeom>
            <a:solidFill>
              <a:srgbClr val="A2375D"/>
            </a:solidFill>
            <a:ln w="3175">
              <a:solidFill>
                <a:srgbClr val="FFFFFF">
                  <a:lumMod val="95000"/>
                </a:srgbClr>
              </a:solidFill>
              <a:miter lim="800000"/>
              <a:headEnd/>
              <a:tailEnd/>
            </a:ln>
            <a:effectLst>
              <a:outerShdw blurRad="38100" dist="12700" sx="81000" sy="81000" kx="-1200000" algn="bl" rotWithShape="0">
                <a:prstClr val="black">
                  <a:alpha val="26000"/>
                </a:prstClr>
              </a:outerShdw>
            </a:effectLst>
          </p:spPr>
          <p:txBody>
            <a:bodyPr lIns="72000" tIns="36000" rIns="72000" bIns="36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kern="0">
                <a:solidFill>
                  <a:srgbClr val="A2375D"/>
                </a:solidFill>
                <a:latin typeface="+mn-lt"/>
              </a:endParaRPr>
            </a:p>
          </p:txBody>
        </p:sp>
        <p:sp>
          <p:nvSpPr>
            <p:cNvPr id="74" name="TextBox 9"/>
            <p:cNvSpPr txBox="1">
              <a:spLocks noChangeArrowheads="1"/>
            </p:cNvSpPr>
            <p:nvPr/>
          </p:nvSpPr>
          <p:spPr bwMode="auto">
            <a:xfrm>
              <a:off x="888075" y="2246460"/>
              <a:ext cx="582152" cy="292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2004</a:t>
              </a:r>
            </a:p>
          </p:txBody>
        </p:sp>
        <p:sp>
          <p:nvSpPr>
            <p:cNvPr id="75" name="TextBox 9"/>
            <p:cNvSpPr txBox="1">
              <a:spLocks noChangeArrowheads="1"/>
            </p:cNvSpPr>
            <p:nvPr/>
          </p:nvSpPr>
          <p:spPr bwMode="auto">
            <a:xfrm>
              <a:off x="2715102" y="2246460"/>
              <a:ext cx="582152" cy="292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2006</a:t>
              </a:r>
            </a:p>
          </p:txBody>
        </p:sp>
        <p:sp>
          <p:nvSpPr>
            <p:cNvPr id="76" name="TextBox 9"/>
            <p:cNvSpPr txBox="1">
              <a:spLocks noChangeArrowheads="1"/>
            </p:cNvSpPr>
            <p:nvPr/>
          </p:nvSpPr>
          <p:spPr bwMode="auto">
            <a:xfrm>
              <a:off x="1776985" y="2247966"/>
              <a:ext cx="582152" cy="292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2005</a:t>
              </a:r>
            </a:p>
          </p:txBody>
        </p:sp>
        <p:sp>
          <p:nvSpPr>
            <p:cNvPr id="77" name="TextBox 9"/>
            <p:cNvSpPr txBox="1">
              <a:spLocks noChangeArrowheads="1"/>
            </p:cNvSpPr>
            <p:nvPr/>
          </p:nvSpPr>
          <p:spPr bwMode="auto">
            <a:xfrm>
              <a:off x="3607186" y="2247966"/>
              <a:ext cx="582152" cy="292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2007</a:t>
              </a:r>
            </a:p>
          </p:txBody>
        </p:sp>
        <p:sp>
          <p:nvSpPr>
            <p:cNvPr id="78" name="TextBox 9"/>
            <p:cNvSpPr txBox="1">
              <a:spLocks noChangeArrowheads="1"/>
            </p:cNvSpPr>
            <p:nvPr/>
          </p:nvSpPr>
          <p:spPr bwMode="auto">
            <a:xfrm>
              <a:off x="4591336" y="2246460"/>
              <a:ext cx="582152" cy="292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2008</a:t>
              </a:r>
            </a:p>
          </p:txBody>
        </p:sp>
        <p:sp>
          <p:nvSpPr>
            <p:cNvPr id="79" name="TextBox 9"/>
            <p:cNvSpPr txBox="1">
              <a:spLocks noChangeArrowheads="1"/>
            </p:cNvSpPr>
            <p:nvPr/>
          </p:nvSpPr>
          <p:spPr bwMode="auto">
            <a:xfrm>
              <a:off x="5502469" y="2247966"/>
              <a:ext cx="582152" cy="292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2009</a:t>
              </a:r>
            </a:p>
          </p:txBody>
        </p:sp>
        <p:sp>
          <p:nvSpPr>
            <p:cNvPr id="80" name="TextBox 9"/>
            <p:cNvSpPr txBox="1">
              <a:spLocks noChangeArrowheads="1"/>
            </p:cNvSpPr>
            <p:nvPr/>
          </p:nvSpPr>
          <p:spPr bwMode="auto">
            <a:xfrm>
              <a:off x="6443760" y="2246460"/>
              <a:ext cx="582152" cy="292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2010</a:t>
              </a:r>
            </a:p>
          </p:txBody>
        </p:sp>
        <p:sp>
          <p:nvSpPr>
            <p:cNvPr id="81" name="TextBox 9"/>
            <p:cNvSpPr txBox="1">
              <a:spLocks noChangeArrowheads="1"/>
            </p:cNvSpPr>
            <p:nvPr/>
          </p:nvSpPr>
          <p:spPr bwMode="auto">
            <a:xfrm>
              <a:off x="7359655" y="2244952"/>
              <a:ext cx="582152" cy="292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2011</a:t>
              </a:r>
            </a:p>
          </p:txBody>
        </p:sp>
        <p:sp>
          <p:nvSpPr>
            <p:cNvPr id="82" name="TextBox 9"/>
            <p:cNvSpPr txBox="1">
              <a:spLocks noChangeArrowheads="1"/>
            </p:cNvSpPr>
            <p:nvPr/>
          </p:nvSpPr>
          <p:spPr bwMode="auto">
            <a:xfrm>
              <a:off x="7985462" y="2244952"/>
              <a:ext cx="1038961" cy="292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2012-2015</a:t>
              </a:r>
              <a:endParaRPr lang="ru-RU" sz="1400" b="1" kern="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line7"/>
            <p:cNvSpPr>
              <a:spLocks noChangeShapeType="1"/>
            </p:cNvSpPr>
            <p:nvPr/>
          </p:nvSpPr>
          <p:spPr bwMode="auto">
            <a:xfrm flipH="1">
              <a:off x="334094" y="2781527"/>
              <a:ext cx="0" cy="3150116"/>
            </a:xfrm>
            <a:prstGeom prst="line">
              <a:avLst/>
            </a:prstGeom>
            <a:noFill/>
            <a:ln w="19050">
              <a:solidFill>
                <a:srgbClr val="FFFFFF">
                  <a:lumMod val="85000"/>
                </a:srgbClr>
              </a:solidFill>
              <a:prstDash val="dash"/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003864"/>
                </a:solidFill>
                <a:latin typeface="+mn-lt"/>
              </a:endParaRPr>
            </a:p>
          </p:txBody>
        </p:sp>
        <p:sp>
          <p:nvSpPr>
            <p:cNvPr id="85" name="frame4"/>
            <p:cNvSpPr>
              <a:spLocks noChangeArrowheads="1"/>
            </p:cNvSpPr>
            <p:nvPr/>
          </p:nvSpPr>
          <p:spPr bwMode="auto">
            <a:xfrm>
              <a:off x="65832" y="3173407"/>
              <a:ext cx="2417517" cy="479300"/>
            </a:xfrm>
            <a:prstGeom prst="rect">
              <a:avLst/>
            </a:prstGeom>
            <a:solidFill>
              <a:srgbClr val="003864">
                <a:lumMod val="50000"/>
                <a:lumOff val="50000"/>
              </a:srgbClr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FFFFFF"/>
                  </a:solidFill>
                  <a:latin typeface="Arial"/>
                </a:rPr>
                <a:t>Разработка методологии</a:t>
              </a:r>
              <a:br>
                <a:rPr lang="ru-RU" sz="1400" b="1" kern="0" dirty="0">
                  <a:solidFill>
                    <a:srgbClr val="FFFFFF"/>
                  </a:solidFill>
                  <a:latin typeface="Arial"/>
                </a:rPr>
              </a:br>
              <a:r>
                <a:rPr lang="ru-RU" sz="1400" b="1" kern="0" dirty="0">
                  <a:solidFill>
                    <a:srgbClr val="FFFFFF"/>
                  </a:solidFill>
                  <a:latin typeface="Arial"/>
                </a:rPr>
                <a:t> прогнозирования</a:t>
              </a: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237266" y="3859198"/>
              <a:ext cx="1022246" cy="477792"/>
            </a:xfrm>
            <a:prstGeom prst="rect">
              <a:avLst/>
            </a:prstGeom>
            <a:noFill/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>Республика </a:t>
              </a:r>
              <a:b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</a:br>
              <a: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>Карелия</a:t>
              </a: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1488089" y="4031023"/>
              <a:ext cx="1022246" cy="477792"/>
            </a:xfrm>
            <a:prstGeom prst="rect">
              <a:avLst/>
            </a:prstGeom>
            <a:noFill/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>Республика </a:t>
              </a:r>
              <a:b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</a:br>
              <a: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>Саха-Якутия,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>Томская область</a:t>
              </a: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2483351" y="3859198"/>
              <a:ext cx="1022246" cy="477792"/>
            </a:xfrm>
            <a:prstGeom prst="rect">
              <a:avLst/>
            </a:prstGeom>
            <a:noFill/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>Пермский край</a:t>
              </a:r>
            </a:p>
          </p:txBody>
        </p:sp>
        <p:sp>
          <p:nvSpPr>
            <p:cNvPr id="89" name="frame4"/>
            <p:cNvSpPr>
              <a:spLocks noChangeArrowheads="1"/>
            </p:cNvSpPr>
            <p:nvPr/>
          </p:nvSpPr>
          <p:spPr bwMode="auto">
            <a:xfrm>
              <a:off x="3996084" y="3185465"/>
              <a:ext cx="1847662" cy="477793"/>
            </a:xfrm>
            <a:prstGeom prst="rect">
              <a:avLst/>
            </a:prstGeom>
            <a:solidFill>
              <a:srgbClr val="003864">
                <a:lumMod val="50000"/>
                <a:lumOff val="50000"/>
              </a:srgbClr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FFFFFF"/>
                  </a:solidFill>
                  <a:latin typeface="Arial"/>
                </a:rPr>
                <a:t>Разработка </a:t>
              </a:r>
              <a:r>
                <a:rPr lang="en-US" sz="1400" b="1" kern="0" dirty="0">
                  <a:solidFill>
                    <a:srgbClr val="FFFFFF"/>
                  </a:solidFill>
                  <a:latin typeface="Arial"/>
                </a:rPr>
                <a:t/>
              </a:r>
              <a:br>
                <a:rPr lang="en-US" sz="1400" b="1" kern="0" dirty="0">
                  <a:solidFill>
                    <a:srgbClr val="FFFFFF"/>
                  </a:solidFill>
                  <a:latin typeface="Arial"/>
                </a:rPr>
              </a:br>
              <a:r>
                <a:rPr lang="ru-RU" sz="1400" b="1" kern="0" dirty="0">
                  <a:solidFill>
                    <a:srgbClr val="FFFFFF"/>
                  </a:solidFill>
                  <a:latin typeface="Arial"/>
                </a:rPr>
                <a:t>ПК «</a:t>
              </a:r>
              <a:r>
                <a:rPr lang="en-US" sz="1400" b="1" kern="0" dirty="0">
                  <a:solidFill>
                    <a:srgbClr val="FFFFFF"/>
                  </a:solidFill>
                  <a:latin typeface="Arial"/>
                </a:rPr>
                <a:t>PROGNOSiS</a:t>
              </a:r>
              <a:r>
                <a:rPr lang="ru-RU" sz="1400" b="1" kern="0" dirty="0">
                  <a:solidFill>
                    <a:srgbClr val="FFFFFF"/>
                  </a:solidFill>
                  <a:latin typeface="Arial"/>
                </a:rPr>
                <a:t>»</a:t>
              </a: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5224684" y="4659538"/>
              <a:ext cx="1150821" cy="477793"/>
            </a:xfrm>
            <a:prstGeom prst="rect">
              <a:avLst/>
            </a:prstGeom>
            <a:noFill/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>Республика Башкортостан</a:t>
              </a: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3421467" y="3862213"/>
              <a:ext cx="1022246" cy="477792"/>
            </a:xfrm>
            <a:prstGeom prst="rect">
              <a:avLst/>
            </a:prstGeom>
            <a:noFill/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>Сибирский ФО</a:t>
              </a: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4265931" y="4026501"/>
              <a:ext cx="3154042" cy="477793"/>
            </a:xfrm>
            <a:prstGeom prst="rect">
              <a:avLst/>
            </a:prstGeom>
            <a:noFill/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i="1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>Федеральный уровень </a:t>
              </a:r>
              <a:r>
                <a:rPr lang="ru-RU" sz="1200" i="1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>– 83 субъекта РФ</a:t>
              </a:r>
              <a:br>
                <a:rPr lang="ru-RU" sz="1200" i="1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</a:br>
              <a:r>
                <a:rPr lang="ru-RU" sz="1200" i="1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>система согласования прогнозных потребностей  </a:t>
              </a:r>
              <a:r>
                <a:rPr lang="en-US" sz="1200" i="1" kern="0" dirty="0">
                  <a:solidFill>
                    <a:srgbClr val="7F7F7F">
                      <a:lumMod val="50000"/>
                    </a:srgbClr>
                  </a:solidFill>
                  <a:latin typeface="Calibri"/>
                  <a:hlinkClick r:id="rId3"/>
                </a:rPr>
                <a:t>http://labourmarket.ru/</a:t>
              </a:r>
              <a:endParaRPr lang="ru-RU" sz="1200" i="1" kern="0" dirty="0">
                <a:solidFill>
                  <a:srgbClr val="7F7F7F">
                    <a:lumMod val="50000"/>
                  </a:srgbClr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dirty="0">
                <a:solidFill>
                  <a:srgbClr val="7F7F7F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208834" y="4653509"/>
              <a:ext cx="1150821" cy="477793"/>
            </a:xfrm>
            <a:prstGeom prst="rect">
              <a:avLst/>
            </a:prstGeom>
            <a:noFill/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>Республика Тыва</a:t>
              </a: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6931074" y="3241233"/>
              <a:ext cx="1336539" cy="617965"/>
            </a:xfrm>
            <a:prstGeom prst="rect">
              <a:avLst/>
            </a:prstGeom>
            <a:noFill/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>г. Москва,</a:t>
              </a:r>
              <a:b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</a:br>
              <a: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>Вологодская обл.</a:t>
              </a:r>
              <a:b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</a:br>
              <a:endParaRPr lang="ru-RU" sz="1200" kern="0" dirty="0">
                <a:solidFill>
                  <a:srgbClr val="7F7F7F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7667599" y="4195311"/>
              <a:ext cx="1541305" cy="1126161"/>
            </a:xfrm>
            <a:prstGeom prst="rect">
              <a:avLst/>
            </a:prstGeom>
            <a:noFill/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>г. Москва,</a:t>
              </a:r>
              <a:b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</a:br>
              <a: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>Московская обл.,</a:t>
              </a:r>
              <a:b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</a:br>
              <a: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>Сахалинская обл.,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>Саратовская обл.,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>Республика Хакасия,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 smtClean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>Казахстан,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 smtClean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>Санкт-Петербург,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 smtClean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>Республика Саха (Якутия)</a:t>
              </a:r>
              <a: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  <a:t/>
              </a:r>
              <a:br>
                <a:rPr lang="ru-RU" sz="1200" kern="0" dirty="0">
                  <a:solidFill>
                    <a:srgbClr val="7F7F7F">
                      <a:lumMod val="50000"/>
                    </a:srgbClr>
                  </a:solidFill>
                  <a:latin typeface="Calibri"/>
                </a:rPr>
              </a:br>
              <a:endParaRPr lang="ru-RU" sz="1200" kern="0" dirty="0">
                <a:solidFill>
                  <a:srgbClr val="7F7F7F">
                    <a:lumMod val="50000"/>
                  </a:srgbClr>
                </a:solidFill>
                <a:latin typeface="Calibri"/>
              </a:endParaRPr>
            </a:p>
          </p:txBody>
        </p:sp>
      </p:grpSp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4" cstate="print"/>
          <a:srcRect r="77809"/>
          <a:stretch>
            <a:fillRect/>
          </a:stretch>
        </p:blipFill>
        <p:spPr bwMode="auto">
          <a:xfrm>
            <a:off x="3108327" y="2048918"/>
            <a:ext cx="887413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4594614" y="5733256"/>
            <a:ext cx="35494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–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регионов</a:t>
            </a:r>
          </a:p>
        </p:txBody>
      </p:sp>
      <p:sp>
        <p:nvSpPr>
          <p:cNvPr id="20486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7AD2EF-B2EF-446D-AA50-53C2CF871A1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1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9512" y="4725145"/>
            <a:ext cx="2382863" cy="846386"/>
          </a:xfrm>
          <a:prstGeom prst="round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315194"/>
            <a:ext cx="2310855" cy="796372"/>
          </a:xfrm>
          <a:prstGeom prst="roundRect">
            <a:avLst/>
          </a:prstGeom>
          <a:solidFill>
            <a:srgbClr val="557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615262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Методология прогнозирования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C2E06-5B5A-474C-8386-70A7F097D4E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10455" y="2056564"/>
            <a:ext cx="640871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НА ОСНОВЕ </a:t>
            </a:r>
            <a:r>
              <a:rPr lang="ru-RU" sz="1300" b="1" dirty="0" smtClean="0">
                <a:solidFill>
                  <a:srgbClr val="5572B8"/>
                </a:solidFill>
                <a:latin typeface="Arial" charset="0"/>
              </a:rPr>
              <a:t>НОРМАТИВНОГО МАКРОЭКОНОМИЧЕСКОГО ПОДХОДА </a:t>
            </a:r>
            <a:r>
              <a:rPr lang="ru-RU" sz="1300" b="1" dirty="0">
                <a:solidFill>
                  <a:srgbClr val="5572B8"/>
                </a:solidFill>
                <a:latin typeface="Arial" charset="0"/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С ИСПОЛЬЗОВАНИЕМ ЭКОНОМИКО-МАТЕМАТИЧЕСКОГО МОДЕЛИРОВАНИЯ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00" b="1" dirty="0" smtClean="0">
              <a:solidFill>
                <a:prstClr val="black"/>
              </a:solidFill>
              <a:latin typeface="Arial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С УЧЕТОМ ПРОГРАММ СТРАТЕГИЧЕСКОГО РАЗВИТИЯ РЕГИОНА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ТЕМПОВ РОСТА ЭКОНОМИКИ, ПРОИЗВОДИТЕЛЬНОСТИ ТРУДА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НОВЫХ ИНВЕСТИЦИОННЫХ ПРОЕКТОВ</a:t>
            </a:r>
            <a:endParaRPr lang="ru-RU" sz="13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17945" y="2524158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макроэкономический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62566" y="4552469"/>
            <a:ext cx="63367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НА ОСНОВЕ </a:t>
            </a:r>
            <a:r>
              <a:rPr lang="ru-RU" sz="1300" b="1" dirty="0" smtClean="0">
                <a:solidFill>
                  <a:srgbClr val="8064A2"/>
                </a:solidFill>
                <a:latin typeface="Arial" charset="0"/>
              </a:rPr>
              <a:t>ЭКСПЕРТНЫХ МЕТОДОВ, ОПРОСОВ </a:t>
            </a: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И АНКЕТИРОВАНИЯ: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00" b="1" dirty="0" smtClean="0">
              <a:solidFill>
                <a:prstClr val="black"/>
              </a:solidFill>
              <a:latin typeface="Arial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РАБОТОДАТЕЛЕЙ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МОЛОДЕЖИ (СТУДЕНТОВ И ВЫПУСКНИКОВ)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ЭКСПЕРТОВ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КАДРОВЫХ АГЕНСТВ</a:t>
            </a:r>
            <a:endParaRPr lang="ru-RU" sz="13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227241" y="4994449"/>
            <a:ext cx="269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микроэкономический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0957" y="5318222"/>
            <a:ext cx="9028882" cy="775074"/>
          </a:xfrm>
          <a:prstGeom prst="roundRect">
            <a:avLst/>
          </a:prstGeom>
          <a:noFill/>
          <a:ln>
            <a:solidFill>
              <a:srgbClr val="8064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454530" y="3200153"/>
            <a:ext cx="477360" cy="477360"/>
          </a:xfrm>
          <a:prstGeom prst="ellipse">
            <a:avLst/>
          </a:prstGeom>
          <a:solidFill>
            <a:srgbClr val="5185BD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2952" y="3213361"/>
            <a:ext cx="477360" cy="477360"/>
          </a:xfrm>
          <a:prstGeom prst="ellipse">
            <a:avLst/>
          </a:prstGeom>
          <a:solidFill>
            <a:srgbClr val="5767B4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619" y="332656"/>
            <a:ext cx="8078397" cy="1143000"/>
          </a:xfrm>
        </p:spPr>
        <p:txBody>
          <a:bodyPr>
            <a:normAutofit/>
          </a:bodyPr>
          <a:lstStyle/>
          <a:p>
            <a:r>
              <a:rPr lang="ru-RU" dirty="0"/>
              <a:t>Системный подход: от общего к частному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9865" y="6448252"/>
            <a:ext cx="2133600" cy="365125"/>
          </a:xfrm>
        </p:spPr>
        <p:txBody>
          <a:bodyPr/>
          <a:lstStyle/>
          <a:p>
            <a:pPr>
              <a:defRPr/>
            </a:pPr>
            <a:fld id="{B8AC2E06-5B5A-474C-8386-70A7F097D4E9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51470" y="1791501"/>
            <a:ext cx="8640960" cy="3204216"/>
            <a:chOff x="251520" y="3429000"/>
            <a:chExt cx="8640960" cy="320421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412000" y="3429000"/>
              <a:ext cx="4320000" cy="1260000"/>
            </a:xfrm>
            <a:prstGeom prst="roundRect">
              <a:avLst/>
            </a:prstGeom>
            <a:solidFill>
              <a:srgbClr val="8064A2"/>
            </a:solidFill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3000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prstClr val="white"/>
                  </a:solidFill>
                  <a:latin typeface="Arial"/>
                </a:rPr>
                <a:t>Разработка </a:t>
              </a:r>
              <a:r>
                <a:rPr lang="ru-RU" b="1" dirty="0" smtClean="0">
                  <a:solidFill>
                    <a:prstClr val="white"/>
                  </a:solidFill>
                  <a:latin typeface="Arial"/>
                </a:rPr>
                <a:t>комбинированного методологического </a:t>
              </a:r>
              <a:r>
                <a:rPr lang="ru-RU" b="1" dirty="0">
                  <a:solidFill>
                    <a:prstClr val="white"/>
                  </a:solidFill>
                  <a:latin typeface="Arial"/>
                </a:rPr>
                <a:t>подхода </a:t>
              </a:r>
              <a:r>
                <a:rPr lang="ru-RU" b="1" dirty="0" smtClean="0">
                  <a:solidFill>
                    <a:prstClr val="white"/>
                  </a:solidFill>
                  <a:latin typeface="Arial"/>
                </a:rPr>
                <a:t>к </a:t>
              </a:r>
              <a:r>
                <a:rPr lang="ru-RU" b="1" dirty="0">
                  <a:solidFill>
                    <a:prstClr val="white"/>
                  </a:solidFill>
                  <a:latin typeface="Arial"/>
                </a:rPr>
                <a:t>прогнозированию </a:t>
              </a:r>
              <a:r>
                <a:rPr lang="ru-RU" b="1" dirty="0" smtClean="0">
                  <a:solidFill>
                    <a:prstClr val="white"/>
                  </a:solidFill>
                  <a:latin typeface="Arial"/>
                </a:rPr>
                <a:t>потребностей </a:t>
              </a:r>
              <a:r>
                <a:rPr lang="ru-RU" b="1" dirty="0">
                  <a:solidFill>
                    <a:prstClr val="white"/>
                  </a:solidFill>
                  <a:latin typeface="Arial"/>
                </a:rPr>
                <a:t>экономики в кадрах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51520" y="5373216"/>
              <a:ext cx="2520000" cy="1260000"/>
            </a:xfrm>
            <a:prstGeom prst="roundRect">
              <a:avLst/>
            </a:prstGeom>
            <a:solidFill>
              <a:srgbClr val="5767B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white"/>
                  </a:solidFill>
                  <a:latin typeface="Arial"/>
                </a:rPr>
                <a:t>Составление композиционного прогноза СЧЗ 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312000" y="5373216"/>
              <a:ext cx="2520000" cy="1260000"/>
            </a:xfrm>
            <a:prstGeom prst="roundRect">
              <a:avLst/>
            </a:prstGeom>
            <a:solidFill>
              <a:srgbClr val="5185B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prstClr val="white"/>
                  </a:solidFill>
                  <a:latin typeface="Arial"/>
                </a:rPr>
                <a:t>Расчет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prstClr val="white"/>
                  </a:solidFill>
                  <a:latin typeface="Arial"/>
                </a:rPr>
                <a:t>структуры потребности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372480" y="5373216"/>
              <a:ext cx="2520000" cy="1260000"/>
            </a:xfrm>
            <a:prstGeom prst="roundRect">
              <a:avLst/>
            </a:prstGeom>
            <a:solidFill>
              <a:srgbClr val="4BACC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prstClr val="white"/>
                  </a:solidFill>
                  <a:latin typeface="Arial"/>
                </a:rPr>
                <a:t>Детализация и прогноз структурных сдвигов</a:t>
              </a:r>
              <a:endParaRPr lang="ru-RU" b="1" dirty="0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10" name="Прямая со стрелкой 9"/>
            <p:cNvCxnSpPr>
              <a:endCxn id="7" idx="0"/>
            </p:cNvCxnSpPr>
            <p:nvPr/>
          </p:nvCxnSpPr>
          <p:spPr>
            <a:xfrm flipH="1">
              <a:off x="1511520" y="4689000"/>
              <a:ext cx="1620320" cy="684216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stCxn id="7" idx="3"/>
              <a:endCxn id="8" idx="1"/>
            </p:cNvCxnSpPr>
            <p:nvPr/>
          </p:nvCxnSpPr>
          <p:spPr>
            <a:xfrm>
              <a:off x="2771520" y="6003216"/>
              <a:ext cx="540480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stCxn id="8" idx="3"/>
              <a:endCxn id="9" idx="1"/>
            </p:cNvCxnSpPr>
            <p:nvPr/>
          </p:nvCxnSpPr>
          <p:spPr>
            <a:xfrm>
              <a:off x="5832000" y="6003216"/>
              <a:ext cx="540480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>
            <a:stCxn id="6" idx="2"/>
            <a:endCxn id="8" idx="0"/>
          </p:cNvCxnSpPr>
          <p:nvPr/>
        </p:nvCxnSpPr>
        <p:spPr>
          <a:xfrm>
            <a:off x="4571950" y="3051503"/>
            <a:ext cx="0" cy="684216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9" idx="0"/>
          </p:cNvCxnSpPr>
          <p:nvPr/>
        </p:nvCxnSpPr>
        <p:spPr>
          <a:xfrm>
            <a:off x="6012110" y="3051503"/>
            <a:ext cx="1620320" cy="684216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957" y="5318222"/>
            <a:ext cx="9028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064A2">
                    <a:lumMod val="75000"/>
                  </a:srgbClr>
                </a:solidFill>
                <a:latin typeface="Arial" charset="0"/>
              </a:rPr>
              <a:t>Декомпозиция </a:t>
            </a:r>
            <a:r>
              <a:rPr lang="ru-RU" dirty="0">
                <a:solidFill>
                  <a:srgbClr val="8064A2">
                    <a:lumMod val="75000"/>
                  </a:srgbClr>
                </a:solidFill>
                <a:latin typeface="Arial" charset="0"/>
              </a:rPr>
              <a:t>прогнозных трендов вида </a:t>
            </a:r>
            <a:br>
              <a:rPr lang="ru-RU" dirty="0">
                <a:solidFill>
                  <a:srgbClr val="8064A2">
                    <a:lumMod val="75000"/>
                  </a:srgbClr>
                </a:solidFill>
                <a:latin typeface="Arial" charset="0"/>
              </a:rPr>
            </a:br>
            <a:r>
              <a:rPr lang="ru-RU" dirty="0">
                <a:solidFill>
                  <a:srgbClr val="8064A2">
                    <a:lumMod val="75000"/>
                  </a:srgbClr>
                </a:solidFill>
                <a:latin typeface="Arial" charset="0"/>
              </a:rPr>
              <a:t>«численность занятых – дополнительная потребность – детализация профессий</a:t>
            </a:r>
            <a:r>
              <a:rPr lang="ru-RU" dirty="0" smtClean="0">
                <a:solidFill>
                  <a:srgbClr val="8064A2">
                    <a:lumMod val="75000"/>
                  </a:srgbClr>
                </a:solidFill>
                <a:latin typeface="Arial" charset="0"/>
              </a:rPr>
              <a:t>»</a:t>
            </a:r>
            <a:endParaRPr lang="ru-RU" dirty="0">
              <a:solidFill>
                <a:srgbClr val="8064A2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5486" y="315965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white"/>
                </a:solidFill>
                <a:latin typeface="Arial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87064" y="315094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white"/>
                </a:solidFill>
                <a:latin typeface="Arial" charset="0"/>
              </a:rPr>
              <a:t>2</a:t>
            </a:r>
            <a:endParaRPr lang="ru-RU" sz="3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372430" y="3220207"/>
            <a:ext cx="477360" cy="477360"/>
          </a:xfrm>
          <a:prstGeom prst="ellipse">
            <a:avLst/>
          </a:prstGeom>
          <a:solidFill>
            <a:srgbClr val="4BACC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02873" y="319782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white"/>
                </a:solidFill>
                <a:latin typeface="Arial" charset="0"/>
              </a:rPr>
              <a:t>3</a:t>
            </a:r>
            <a:endParaRPr lang="ru-RU" sz="3200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412776"/>
            <a:ext cx="7776864" cy="389658"/>
          </a:xfrm>
          <a:prstGeom prst="roundRect">
            <a:avLst/>
          </a:prstGeom>
          <a:solidFill>
            <a:srgbClr val="557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39609"/>
            <a:ext cx="8064896" cy="1143000"/>
          </a:xfrm>
        </p:spPr>
        <p:txBody>
          <a:bodyPr>
            <a:noAutofit/>
          </a:bodyPr>
          <a:lstStyle/>
          <a:p>
            <a:r>
              <a:rPr lang="ru-RU" sz="2800" dirty="0"/>
              <a:t>Составление композиционного прогноза СЧЗ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731064" y="3714413"/>
                <a:ext cx="5672257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AE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28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𝑒</m:t>
                          </m:r>
                          <m:r>
                            <a:rPr lang="ru-RU" sz="2800" i="1">
                              <a:latin typeface="Cambria Math"/>
                            </a:rPr>
                            <m:t>,</m:t>
                          </m:r>
                          <m:r>
                            <a:rPr lang="ru-RU" sz="28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ar-AE" sz="2800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ar-AE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ar-AE" sz="2800" i="1" smtClean="0">
                              <a:solidFill>
                                <a:srgbClr val="C44255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rgbClr val="C44255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C44255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800" b="0" i="1" smtClean="0">
                              <a:solidFill>
                                <a:srgbClr val="C44255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C44255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ar-AE" sz="2800" i="1">
                          <a:solidFill>
                            <a:srgbClr val="C44255"/>
                          </a:solidFill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ar-AE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𝐿</m:t>
                          </m:r>
                          <m:r>
                            <a:rPr lang="ru-RU" sz="2800" i="1"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e</m:t>
                          </m:r>
                          <m:r>
                            <a:rPr lang="en-US" sz="280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ar-AE" sz="28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ar-AE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AE" sz="2800" i="1" smtClean="0">
                              <a:latin typeface="Cambria Math"/>
                            </a:rPr>
                            <m:t>1</m:t>
                          </m:r>
                          <m:r>
                            <a:rPr lang="ar-AE" sz="280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ar-AE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ar-AE" sz="2800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ar-AE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𝐿</m:t>
                          </m:r>
                          <m:r>
                            <a:rPr lang="ru-RU" sz="2800" i="1">
                              <a:latin typeface="Cambria Math"/>
                            </a:rPr>
                            <m:t>2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e</m:t>
                          </m:r>
                          <m:r>
                            <a:rPr lang="en-US" sz="280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063" y="3714411"/>
                <a:ext cx="5681875" cy="57868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79133" y="2773240"/>
                <a:ext cx="3097451" cy="43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/>
                            </a:rPr>
                            <m:t>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sz="2000">
                              <a:latin typeface="Cambria Math"/>
                            </a:rPr>
                            <m:t>e</m:t>
                          </m:r>
                          <m:r>
                            <a:rPr lang="ru-RU" sz="200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ru-RU" sz="200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ru-RU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/>
                            </a:rPr>
                            <m:t>1</m:t>
                          </m:r>
                          <m:r>
                            <a:rPr lang="ru-RU" sz="2000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2000" i="1" smtClean="0">
                                  <a:solidFill>
                                    <a:srgbClr val="C44255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2000" i="1">
                                  <a:solidFill>
                                    <a:srgbClr val="C44255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C44255"/>
                                  </a:solidFill>
                                  <a:latin typeface="Cambria Math"/>
                                </a:rPr>
                                <m:t>𝑒</m:t>
                              </m:r>
                              <m:r>
                                <a:rPr lang="ru-RU" sz="2000" i="1">
                                  <a:solidFill>
                                    <a:srgbClr val="C44255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ru-RU" sz="2000" i="1">
                                  <a:solidFill>
                                    <a:srgbClr val="C44255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ru-RU" sz="2000" i="1">
                                  <a:solidFill>
                                    <a:srgbClr val="C44255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p>
                          </m:sSubSup>
                        </m:e>
                      </m:d>
                      <m:r>
                        <a:rPr lang="ru-RU" sz="2000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31" y="2773240"/>
                <a:ext cx="3103863" cy="43973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407581" y="4365104"/>
                <a:ext cx="4567596" cy="1074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/>
                            </a:rPr>
                            <m:t>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sz="2000">
                              <a:latin typeface="Cambria Math"/>
                            </a:rPr>
                            <m:t>e</m:t>
                          </m:r>
                          <m:r>
                            <a:rPr lang="ru-RU" sz="200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ru-RU" sz="200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ru-RU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0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sz="2000" i="1">
                                  <a:latin typeface="Cambria Math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/>
                                        </a:rPr>
                                        <m:t>𝑒</m:t>
                                      </m:r>
                                      <m:r>
                                        <a:rPr lang="ru-RU" sz="20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ru-RU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ru-RU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ru-RU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/>
                                        </a:rPr>
                                        <m:t>𝑒</m:t>
                                      </m:r>
                                      <m:r>
                                        <a:rPr lang="ru-RU" sz="20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ru-RU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ru-RU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ru-RU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sz="2000" i="1">
                                  <a:latin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/>
                                    </a:rPr>
                                    <m:t>𝑒</m:t>
                                  </m:r>
                                  <m:r>
                                    <a:rPr lang="ru-RU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ru-RU" sz="20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ru-RU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2000" i="1">
                                  <a:latin typeface="Cambria Math"/>
                                </a:rPr>
                                <m:t>|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ru-RU" sz="2000" i="1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/>
                                    </a:rPr>
                                    <m:t>𝑝𝑟𝑜𝑑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ru-RU" sz="2000" i="1">
                                  <a:latin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ru-RU" sz="2000" i="1">
                                  <a:latin typeface="Cambria Math"/>
                                </a:rPr>
                                <m:t>|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ru-RU" sz="2000" i="1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𝑠𝑜𝑐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580" y="4365104"/>
                <a:ext cx="4716676" cy="107491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1224069" y="1340769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charset="0"/>
              </a:rPr>
              <a:t>- взвешенная комбинация двух прогнозов: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49579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- </a:t>
            </a:r>
            <a:r>
              <a:rPr lang="ru-RU" sz="1600" dirty="0"/>
              <a:t>сохранение </a:t>
            </a:r>
            <a:r>
              <a:rPr lang="ru-RU" sz="1600" dirty="0" smtClean="0"/>
              <a:t>основных тенденций </a:t>
            </a:r>
            <a:r>
              <a:rPr lang="ru-RU" sz="1600" dirty="0" err="1" smtClean="0"/>
              <a:t>ПрТр</a:t>
            </a:r>
            <a:r>
              <a:rPr lang="ru-RU" sz="1600" dirty="0" smtClean="0"/>
              <a:t>, сложившихся в предшествующий период</a:t>
            </a:r>
            <a:br>
              <a:rPr lang="ru-RU" sz="1600" dirty="0" smtClean="0"/>
            </a:br>
            <a:r>
              <a:rPr lang="ru-RU" sz="1600" dirty="0" smtClean="0"/>
              <a:t>- с учетом программ производства ВДС</a:t>
            </a:r>
            <a:br>
              <a:rPr lang="ru-RU" sz="1600" dirty="0" smtClean="0"/>
            </a:br>
            <a:r>
              <a:rPr lang="ru-RU" sz="1600" dirty="0" smtClean="0"/>
              <a:t>- и стратегий развития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133" y="1857597"/>
            <a:ext cx="3687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Прогноз </a:t>
            </a:r>
            <a:r>
              <a:rPr lang="ru-RU" dirty="0" smtClean="0">
                <a:solidFill>
                  <a:srgbClr val="C44255"/>
                </a:solidFill>
              </a:rPr>
              <a:t>на </a:t>
            </a:r>
            <a:r>
              <a:rPr lang="ru-RU" dirty="0">
                <a:solidFill>
                  <a:srgbClr val="C44255"/>
                </a:solidFill>
              </a:rPr>
              <a:t>основе </a:t>
            </a:r>
            <a:r>
              <a:rPr lang="ru-RU" dirty="0" smtClean="0">
                <a:solidFill>
                  <a:srgbClr val="0070C0"/>
                </a:solidFill>
              </a:rPr>
              <a:t>результатов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C44255"/>
                </a:solidFill>
              </a:rPr>
              <a:t>опросов</a:t>
            </a:r>
            <a:r>
              <a:rPr lang="ru-RU" dirty="0" smtClean="0">
                <a:solidFill>
                  <a:srgbClr val="0070C0"/>
                </a:solidFill>
              </a:rPr>
              <a:t> различных </a:t>
            </a:r>
            <a:r>
              <a:rPr lang="ru-RU" dirty="0">
                <a:solidFill>
                  <a:srgbClr val="0070C0"/>
                </a:solidFill>
              </a:rPr>
              <a:t>целевых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групп </a:t>
            </a:r>
            <a:r>
              <a:rPr lang="ru-RU" dirty="0">
                <a:solidFill>
                  <a:srgbClr val="0070C0"/>
                </a:solidFill>
              </a:rPr>
              <a:t>рынка труда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5445224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- различные </a:t>
            </a:r>
            <a:r>
              <a:rPr lang="ru-RU" sz="1400" dirty="0"/>
              <a:t>сценарии </a:t>
            </a:r>
            <a:r>
              <a:rPr lang="ru-RU" sz="1400" dirty="0" smtClean="0"/>
              <a:t>развития </a:t>
            </a:r>
            <a:r>
              <a:rPr lang="ru-RU" sz="1400" dirty="0"/>
              <a:t>экономики (инерционный, логистического роста, умеренно-оптимистический и др.)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509895" y="4948115"/>
                <a:ext cx="1528944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sSub>
                        <m:sSubPr>
                          <m:ctrlPr>
                            <a:rPr lang="ar-AE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ar-AE" sz="2000" i="1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ar-AE" sz="2000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894" y="4948114"/>
                <a:ext cx="1535357" cy="41351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323530" y="5376117"/>
            <a:ext cx="42664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- максимальный вес опросов на краткосрочном и </a:t>
            </a:r>
            <a:r>
              <a:rPr lang="ru-RU" sz="1600" dirty="0"/>
              <a:t>среднесрочном </a:t>
            </a:r>
            <a:r>
              <a:rPr lang="ru-RU" sz="1600" dirty="0" smtClean="0"/>
              <a:t>периоде </a:t>
            </a:r>
            <a:br>
              <a:rPr lang="ru-RU" sz="1600" dirty="0" smtClean="0"/>
            </a:br>
            <a:r>
              <a:rPr lang="ru-RU" sz="1600" dirty="0" smtClean="0"/>
              <a:t>- максимальный вес макроэкономической методики на </a:t>
            </a:r>
            <a:r>
              <a:rPr lang="ru-RU" sz="1600" dirty="0"/>
              <a:t>долгосрочном периоде</a:t>
            </a:r>
            <a:endParaRPr lang="ar-AE" sz="1600" dirty="0"/>
          </a:p>
        </p:txBody>
      </p:sp>
      <p:sp>
        <p:nvSpPr>
          <p:cNvPr id="18" name="Полилиния 17"/>
          <p:cNvSpPr/>
          <p:nvPr/>
        </p:nvSpPr>
        <p:spPr>
          <a:xfrm>
            <a:off x="1446421" y="3179930"/>
            <a:ext cx="2434209" cy="545911"/>
          </a:xfrm>
          <a:custGeom>
            <a:avLst/>
            <a:gdLst>
              <a:gd name="connsiteX0" fmla="*/ 2430030 w 2584592"/>
              <a:gd name="connsiteY0" fmla="*/ 545911 h 545911"/>
              <a:gd name="connsiteX1" fmla="*/ 2375439 w 2584592"/>
              <a:gd name="connsiteY1" fmla="*/ 286603 h 545911"/>
              <a:gd name="connsiteX2" fmla="*/ 396514 w 2584592"/>
              <a:gd name="connsiteY2" fmla="*/ 286603 h 545911"/>
              <a:gd name="connsiteX3" fmla="*/ 729 w 2584592"/>
              <a:gd name="connsiteY3" fmla="*/ 0 h 545911"/>
              <a:gd name="connsiteX0" fmla="*/ 2429544 w 2479688"/>
              <a:gd name="connsiteY0" fmla="*/ 545911 h 545911"/>
              <a:gd name="connsiteX1" fmla="*/ 2061054 w 2479688"/>
              <a:gd name="connsiteY1" fmla="*/ 313898 h 545911"/>
              <a:gd name="connsiteX2" fmla="*/ 396028 w 2479688"/>
              <a:gd name="connsiteY2" fmla="*/ 286603 h 545911"/>
              <a:gd name="connsiteX3" fmla="*/ 243 w 2479688"/>
              <a:gd name="connsiteY3" fmla="*/ 0 h 545911"/>
              <a:gd name="connsiteX0" fmla="*/ 2429544 w 2441486"/>
              <a:gd name="connsiteY0" fmla="*/ 545911 h 545911"/>
              <a:gd name="connsiteX1" fmla="*/ 2402249 w 2441486"/>
              <a:gd name="connsiteY1" fmla="*/ 436729 h 545911"/>
              <a:gd name="connsiteX2" fmla="*/ 2061054 w 2441486"/>
              <a:gd name="connsiteY2" fmla="*/ 313898 h 545911"/>
              <a:gd name="connsiteX3" fmla="*/ 396028 w 2441486"/>
              <a:gd name="connsiteY3" fmla="*/ 286603 h 545911"/>
              <a:gd name="connsiteX4" fmla="*/ 243 w 2441486"/>
              <a:gd name="connsiteY4" fmla="*/ 0 h 545911"/>
              <a:gd name="connsiteX0" fmla="*/ 2429544 w 2434209"/>
              <a:gd name="connsiteY0" fmla="*/ 545911 h 545911"/>
              <a:gd name="connsiteX1" fmla="*/ 2383199 w 2434209"/>
              <a:gd name="connsiteY1" fmla="*/ 389104 h 545911"/>
              <a:gd name="connsiteX2" fmla="*/ 2061054 w 2434209"/>
              <a:gd name="connsiteY2" fmla="*/ 313898 h 545911"/>
              <a:gd name="connsiteX3" fmla="*/ 396028 w 2434209"/>
              <a:gd name="connsiteY3" fmla="*/ 286603 h 545911"/>
              <a:gd name="connsiteX4" fmla="*/ 243 w 2434209"/>
              <a:gd name="connsiteY4" fmla="*/ 0 h 54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209" h="545911">
                <a:moveTo>
                  <a:pt x="2429544" y="545911"/>
                </a:moveTo>
                <a:cubicBezTo>
                  <a:pt x="2436368" y="527714"/>
                  <a:pt x="2444614" y="427773"/>
                  <a:pt x="2383199" y="389104"/>
                </a:cubicBezTo>
                <a:cubicBezTo>
                  <a:pt x="2321784" y="350435"/>
                  <a:pt x="2392249" y="330981"/>
                  <a:pt x="2061054" y="313898"/>
                </a:cubicBezTo>
                <a:cubicBezTo>
                  <a:pt x="1729859" y="296815"/>
                  <a:pt x="739497" y="338919"/>
                  <a:pt x="396028" y="286603"/>
                </a:cubicBezTo>
                <a:cubicBezTo>
                  <a:pt x="52560" y="234287"/>
                  <a:pt x="-4306" y="38669"/>
                  <a:pt x="243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277572" y="4260850"/>
            <a:ext cx="811703" cy="743599"/>
          </a:xfrm>
          <a:custGeom>
            <a:avLst/>
            <a:gdLst>
              <a:gd name="connsiteX0" fmla="*/ 1514475 w 1634585"/>
              <a:gd name="connsiteY0" fmla="*/ 0 h 495300"/>
              <a:gd name="connsiteX1" fmla="*/ 1524000 w 1634585"/>
              <a:gd name="connsiteY1" fmla="*/ 333375 h 495300"/>
              <a:gd name="connsiteX2" fmla="*/ 342900 w 1634585"/>
              <a:gd name="connsiteY2" fmla="*/ 266700 h 495300"/>
              <a:gd name="connsiteX3" fmla="*/ 0 w 1634585"/>
              <a:gd name="connsiteY3" fmla="*/ 495300 h 495300"/>
              <a:gd name="connsiteX0" fmla="*/ 1514475 w 1541698"/>
              <a:gd name="connsiteY0" fmla="*/ 0 h 495300"/>
              <a:gd name="connsiteX1" fmla="*/ 1216025 w 1541698"/>
              <a:gd name="connsiteY1" fmla="*/ 244475 h 495300"/>
              <a:gd name="connsiteX2" fmla="*/ 342900 w 1541698"/>
              <a:gd name="connsiteY2" fmla="*/ 266700 h 495300"/>
              <a:gd name="connsiteX3" fmla="*/ 0 w 1541698"/>
              <a:gd name="connsiteY3" fmla="*/ 495300 h 495300"/>
              <a:gd name="connsiteX0" fmla="*/ 1514475 w 1519246"/>
              <a:gd name="connsiteY0" fmla="*/ 0 h 495300"/>
              <a:gd name="connsiteX1" fmla="*/ 1489075 w 1519246"/>
              <a:gd name="connsiteY1" fmla="*/ 209550 h 495300"/>
              <a:gd name="connsiteX2" fmla="*/ 1216025 w 1519246"/>
              <a:gd name="connsiteY2" fmla="*/ 244475 h 495300"/>
              <a:gd name="connsiteX3" fmla="*/ 342900 w 1519246"/>
              <a:gd name="connsiteY3" fmla="*/ 266700 h 495300"/>
              <a:gd name="connsiteX4" fmla="*/ 0 w 1519246"/>
              <a:gd name="connsiteY4" fmla="*/ 495300 h 495300"/>
              <a:gd name="connsiteX0" fmla="*/ 1584325 w 1584325"/>
              <a:gd name="connsiteY0" fmla="*/ 0 h 520700"/>
              <a:gd name="connsiteX1" fmla="*/ 1489075 w 1584325"/>
              <a:gd name="connsiteY1" fmla="*/ 234950 h 520700"/>
              <a:gd name="connsiteX2" fmla="*/ 1216025 w 1584325"/>
              <a:gd name="connsiteY2" fmla="*/ 269875 h 520700"/>
              <a:gd name="connsiteX3" fmla="*/ 342900 w 1584325"/>
              <a:gd name="connsiteY3" fmla="*/ 292100 h 520700"/>
              <a:gd name="connsiteX4" fmla="*/ 0 w 1584325"/>
              <a:gd name="connsiteY4" fmla="*/ 520700 h 520700"/>
              <a:gd name="connsiteX0" fmla="*/ 1565275 w 1565275"/>
              <a:gd name="connsiteY0" fmla="*/ 0 h 533400"/>
              <a:gd name="connsiteX1" fmla="*/ 1470025 w 1565275"/>
              <a:gd name="connsiteY1" fmla="*/ 234950 h 533400"/>
              <a:gd name="connsiteX2" fmla="*/ 1196975 w 1565275"/>
              <a:gd name="connsiteY2" fmla="*/ 269875 h 533400"/>
              <a:gd name="connsiteX3" fmla="*/ 323850 w 1565275"/>
              <a:gd name="connsiteY3" fmla="*/ 292100 h 533400"/>
              <a:gd name="connsiteX4" fmla="*/ 0 w 1565275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275" h="533400">
                <a:moveTo>
                  <a:pt x="1565275" y="0"/>
                </a:moveTo>
                <a:cubicBezTo>
                  <a:pt x="1562100" y="24871"/>
                  <a:pt x="1519767" y="194204"/>
                  <a:pt x="1470025" y="234950"/>
                </a:cubicBezTo>
                <a:cubicBezTo>
                  <a:pt x="1420283" y="275696"/>
                  <a:pt x="1388004" y="260350"/>
                  <a:pt x="1196975" y="269875"/>
                </a:cubicBezTo>
                <a:cubicBezTo>
                  <a:pt x="1005946" y="279400"/>
                  <a:pt x="523346" y="248179"/>
                  <a:pt x="323850" y="292100"/>
                </a:cubicBezTo>
                <a:cubicBezTo>
                  <a:pt x="124354" y="336021"/>
                  <a:pt x="53975" y="525463"/>
                  <a:pt x="0" y="53340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flipV="1">
            <a:off x="6714063" y="3245305"/>
            <a:ext cx="810688" cy="469107"/>
          </a:xfrm>
          <a:custGeom>
            <a:avLst/>
            <a:gdLst>
              <a:gd name="connsiteX0" fmla="*/ 0 w 866775"/>
              <a:gd name="connsiteY0" fmla="*/ 0 h 447675"/>
              <a:gd name="connsiteX1" fmla="*/ 371475 w 866775"/>
              <a:gd name="connsiteY1" fmla="*/ 238125 h 447675"/>
              <a:gd name="connsiteX2" fmla="*/ 866775 w 866775"/>
              <a:gd name="connsiteY2" fmla="*/ 447675 h 447675"/>
              <a:gd name="connsiteX0" fmla="*/ 0 w 866775"/>
              <a:gd name="connsiteY0" fmla="*/ 0 h 447675"/>
              <a:gd name="connsiteX1" fmla="*/ 78581 w 866775"/>
              <a:gd name="connsiteY1" fmla="*/ 188119 h 447675"/>
              <a:gd name="connsiteX2" fmla="*/ 371475 w 866775"/>
              <a:gd name="connsiteY2" fmla="*/ 238125 h 447675"/>
              <a:gd name="connsiteX3" fmla="*/ 866775 w 866775"/>
              <a:gd name="connsiteY3" fmla="*/ 447675 h 447675"/>
              <a:gd name="connsiteX0" fmla="*/ 0 w 866775"/>
              <a:gd name="connsiteY0" fmla="*/ 0 h 447675"/>
              <a:gd name="connsiteX1" fmla="*/ 78581 w 866775"/>
              <a:gd name="connsiteY1" fmla="*/ 188119 h 447675"/>
              <a:gd name="connsiteX2" fmla="*/ 371475 w 866775"/>
              <a:gd name="connsiteY2" fmla="*/ 238125 h 447675"/>
              <a:gd name="connsiteX3" fmla="*/ 735806 w 866775"/>
              <a:gd name="connsiteY3" fmla="*/ 261938 h 447675"/>
              <a:gd name="connsiteX4" fmla="*/ 866775 w 866775"/>
              <a:gd name="connsiteY4" fmla="*/ 447675 h 447675"/>
              <a:gd name="connsiteX0" fmla="*/ 0 w 866775"/>
              <a:gd name="connsiteY0" fmla="*/ 0 h 447675"/>
              <a:gd name="connsiteX1" fmla="*/ 78581 w 866775"/>
              <a:gd name="connsiteY1" fmla="*/ 188119 h 447675"/>
              <a:gd name="connsiteX2" fmla="*/ 388143 w 866775"/>
              <a:gd name="connsiteY2" fmla="*/ 216693 h 447675"/>
              <a:gd name="connsiteX3" fmla="*/ 735806 w 866775"/>
              <a:gd name="connsiteY3" fmla="*/ 261938 h 447675"/>
              <a:gd name="connsiteX4" fmla="*/ 866775 w 866775"/>
              <a:gd name="connsiteY4" fmla="*/ 447675 h 447675"/>
              <a:gd name="connsiteX0" fmla="*/ 0 w 866775"/>
              <a:gd name="connsiteY0" fmla="*/ 0 h 447675"/>
              <a:gd name="connsiteX1" fmla="*/ 78581 w 866775"/>
              <a:gd name="connsiteY1" fmla="*/ 188119 h 447675"/>
              <a:gd name="connsiteX2" fmla="*/ 388143 w 866775"/>
              <a:gd name="connsiteY2" fmla="*/ 226218 h 447675"/>
              <a:gd name="connsiteX3" fmla="*/ 735806 w 866775"/>
              <a:gd name="connsiteY3" fmla="*/ 261938 h 447675"/>
              <a:gd name="connsiteX4" fmla="*/ 866775 w 866775"/>
              <a:gd name="connsiteY4" fmla="*/ 447675 h 447675"/>
              <a:gd name="connsiteX0" fmla="*/ 0 w 847725"/>
              <a:gd name="connsiteY0" fmla="*/ 0 h 454819"/>
              <a:gd name="connsiteX1" fmla="*/ 78581 w 847725"/>
              <a:gd name="connsiteY1" fmla="*/ 188119 h 454819"/>
              <a:gd name="connsiteX2" fmla="*/ 388143 w 847725"/>
              <a:gd name="connsiteY2" fmla="*/ 226218 h 454819"/>
              <a:gd name="connsiteX3" fmla="*/ 735806 w 847725"/>
              <a:gd name="connsiteY3" fmla="*/ 261938 h 454819"/>
              <a:gd name="connsiteX4" fmla="*/ 847725 w 847725"/>
              <a:gd name="connsiteY4" fmla="*/ 454819 h 454819"/>
              <a:gd name="connsiteX0" fmla="*/ 0 w 851537"/>
              <a:gd name="connsiteY0" fmla="*/ 0 h 454819"/>
              <a:gd name="connsiteX1" fmla="*/ 78581 w 851537"/>
              <a:gd name="connsiteY1" fmla="*/ 188119 h 454819"/>
              <a:gd name="connsiteX2" fmla="*/ 388143 w 851537"/>
              <a:gd name="connsiteY2" fmla="*/ 226218 h 454819"/>
              <a:gd name="connsiteX3" fmla="*/ 735806 w 851537"/>
              <a:gd name="connsiteY3" fmla="*/ 261938 h 454819"/>
              <a:gd name="connsiteX4" fmla="*/ 842963 w 851537"/>
              <a:gd name="connsiteY4" fmla="*/ 407194 h 454819"/>
              <a:gd name="connsiteX5" fmla="*/ 847725 w 851537"/>
              <a:gd name="connsiteY5" fmla="*/ 454819 h 454819"/>
              <a:gd name="connsiteX0" fmla="*/ 0 w 847725"/>
              <a:gd name="connsiteY0" fmla="*/ 0 h 454819"/>
              <a:gd name="connsiteX1" fmla="*/ 78581 w 847725"/>
              <a:gd name="connsiteY1" fmla="*/ 188119 h 454819"/>
              <a:gd name="connsiteX2" fmla="*/ 388143 w 847725"/>
              <a:gd name="connsiteY2" fmla="*/ 226218 h 454819"/>
              <a:gd name="connsiteX3" fmla="*/ 735806 w 847725"/>
              <a:gd name="connsiteY3" fmla="*/ 261938 h 454819"/>
              <a:gd name="connsiteX4" fmla="*/ 842963 w 847725"/>
              <a:gd name="connsiteY4" fmla="*/ 407194 h 454819"/>
              <a:gd name="connsiteX5" fmla="*/ 847725 w 847725"/>
              <a:gd name="connsiteY5" fmla="*/ 454819 h 454819"/>
              <a:gd name="connsiteX0" fmla="*/ 0 w 831056"/>
              <a:gd name="connsiteY0" fmla="*/ 0 h 457200"/>
              <a:gd name="connsiteX1" fmla="*/ 61912 w 831056"/>
              <a:gd name="connsiteY1" fmla="*/ 190500 h 457200"/>
              <a:gd name="connsiteX2" fmla="*/ 371474 w 831056"/>
              <a:gd name="connsiteY2" fmla="*/ 228599 h 457200"/>
              <a:gd name="connsiteX3" fmla="*/ 719137 w 831056"/>
              <a:gd name="connsiteY3" fmla="*/ 264319 h 457200"/>
              <a:gd name="connsiteX4" fmla="*/ 826294 w 831056"/>
              <a:gd name="connsiteY4" fmla="*/ 409575 h 457200"/>
              <a:gd name="connsiteX5" fmla="*/ 831056 w 831056"/>
              <a:gd name="connsiteY5" fmla="*/ 457200 h 457200"/>
              <a:gd name="connsiteX0" fmla="*/ 0 w 831056"/>
              <a:gd name="connsiteY0" fmla="*/ 0 h 457200"/>
              <a:gd name="connsiteX1" fmla="*/ 61912 w 831056"/>
              <a:gd name="connsiteY1" fmla="*/ 190500 h 457200"/>
              <a:gd name="connsiteX2" fmla="*/ 371474 w 831056"/>
              <a:gd name="connsiteY2" fmla="*/ 228599 h 457200"/>
              <a:gd name="connsiteX3" fmla="*/ 719137 w 831056"/>
              <a:gd name="connsiteY3" fmla="*/ 264319 h 457200"/>
              <a:gd name="connsiteX4" fmla="*/ 826294 w 831056"/>
              <a:gd name="connsiteY4" fmla="*/ 409575 h 457200"/>
              <a:gd name="connsiteX5" fmla="*/ 831056 w 831056"/>
              <a:gd name="connsiteY5" fmla="*/ 457200 h 457200"/>
              <a:gd name="connsiteX0" fmla="*/ 1063 w 810688"/>
              <a:gd name="connsiteY0" fmla="*/ 0 h 469106"/>
              <a:gd name="connsiteX1" fmla="*/ 41544 w 810688"/>
              <a:gd name="connsiteY1" fmla="*/ 202406 h 469106"/>
              <a:gd name="connsiteX2" fmla="*/ 351106 w 810688"/>
              <a:gd name="connsiteY2" fmla="*/ 240505 h 469106"/>
              <a:gd name="connsiteX3" fmla="*/ 698769 w 810688"/>
              <a:gd name="connsiteY3" fmla="*/ 276225 h 469106"/>
              <a:gd name="connsiteX4" fmla="*/ 805926 w 810688"/>
              <a:gd name="connsiteY4" fmla="*/ 421481 h 469106"/>
              <a:gd name="connsiteX5" fmla="*/ 810688 w 810688"/>
              <a:gd name="connsiteY5" fmla="*/ 469106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688" h="469106">
                <a:moveTo>
                  <a:pt x="1063" y="0"/>
                </a:moveTo>
                <a:cubicBezTo>
                  <a:pt x="7016" y="41275"/>
                  <a:pt x="-20369" y="162718"/>
                  <a:pt x="41544" y="202406"/>
                </a:cubicBezTo>
                <a:cubicBezTo>
                  <a:pt x="103457" y="242094"/>
                  <a:pt x="241569" y="228202"/>
                  <a:pt x="351106" y="240505"/>
                </a:cubicBezTo>
                <a:cubicBezTo>
                  <a:pt x="460643" y="252808"/>
                  <a:pt x="626538" y="245269"/>
                  <a:pt x="698769" y="276225"/>
                </a:cubicBezTo>
                <a:cubicBezTo>
                  <a:pt x="771000" y="307181"/>
                  <a:pt x="787273" y="389334"/>
                  <a:pt x="805926" y="421481"/>
                </a:cubicBezTo>
                <a:cubicBezTo>
                  <a:pt x="810291" y="453628"/>
                  <a:pt x="806322" y="461962"/>
                  <a:pt x="810688" y="469106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523" y="4573561"/>
            <a:ext cx="15374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Коэффициент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доверия к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опросам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91683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Прогноз на основе макроэкономической методики </a:t>
            </a:r>
            <a:r>
              <a:rPr lang="ru-RU" dirty="0" smtClean="0">
                <a:solidFill>
                  <a:srgbClr val="0070C0"/>
                </a:solidFill>
              </a:rPr>
              <a:t>прогнозирования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7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Шаблон 4 ЦБ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Шаблон 4 ЦБ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4 ЦБМ</Template>
  <TotalTime>8996</TotalTime>
  <Words>1647</Words>
  <Application>Microsoft Office PowerPoint</Application>
  <PresentationFormat>Экран (4:3)</PresentationFormat>
  <Paragraphs>361</Paragraphs>
  <Slides>25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Шаблон 4 ЦБМ</vt:lpstr>
      <vt:lpstr>1_Тема Office</vt:lpstr>
      <vt:lpstr>1_Шаблон 4 ЦБМ</vt:lpstr>
      <vt:lpstr>Тема Office</vt:lpstr>
      <vt:lpstr>Презентация PowerPoint</vt:lpstr>
      <vt:lpstr>Равновесие спроса и предложения  на рынке труда (РТ)</vt:lpstr>
      <vt:lpstr>Европейский опыт преодоления  разрыва на рынке труда </vt:lpstr>
      <vt:lpstr>Презентация PowerPoint</vt:lpstr>
      <vt:lpstr>История разработки методики прогнозирования</vt:lpstr>
      <vt:lpstr>Проектный опыт на региональном уровне</vt:lpstr>
      <vt:lpstr>Методология прогнозирования</vt:lpstr>
      <vt:lpstr>Системный подход: от общего к частному</vt:lpstr>
      <vt:lpstr>Составление композиционного прогноза СЧЗ </vt:lpstr>
      <vt:lpstr>Расчет структуры потребности (∆D_(e,t))</vt:lpstr>
      <vt:lpstr>Составляющие потребности в кадрах</vt:lpstr>
      <vt:lpstr>Пример детализации  расчетов для системы образования</vt:lpstr>
      <vt:lpstr>Пример детализации расчетов  для рынка труда</vt:lpstr>
      <vt:lpstr>Входные данные для прогнозирования потребности экономики в кадрах</vt:lpstr>
      <vt:lpstr>Опросы – важный инструментарий для: </vt:lpstr>
      <vt:lpstr>Проведение опросов:  категории респондентов и основная тематика</vt:lpstr>
      <vt:lpstr>Опрос работодателей: пример для г. Москвы</vt:lpstr>
      <vt:lpstr>Основные проблемы проведения опросов и способы их преодоления</vt:lpstr>
      <vt:lpstr>Точность прогнозирования</vt:lpstr>
      <vt:lpstr>Презентация PowerPoint</vt:lpstr>
      <vt:lpstr>Реализация ПК «PROGNOSiS»</vt:lpstr>
      <vt:lpstr>Программный комплекс «PROGNOSiS»   </vt:lpstr>
      <vt:lpstr>Выводы и предложения</vt:lpstr>
      <vt:lpstr>Контакты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Terekhov</dc:creator>
  <cp:lastModifiedBy>Наталья Николаевна Новикова</cp:lastModifiedBy>
  <cp:revision>1020</cp:revision>
  <cp:lastPrinted>2015-04-20T09:50:01Z</cp:lastPrinted>
  <dcterms:created xsi:type="dcterms:W3CDTF">2012-05-03T05:58:56Z</dcterms:created>
  <dcterms:modified xsi:type="dcterms:W3CDTF">2015-04-29T09:57:12Z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