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5" r:id="rId2"/>
  </p:sldMasterIdLst>
  <p:notesMasterIdLst>
    <p:notesMasterId r:id="rId15"/>
  </p:notesMasterIdLst>
  <p:handoutMasterIdLst>
    <p:handoutMasterId r:id="rId16"/>
  </p:handoutMasterIdLst>
  <p:sldIdLst>
    <p:sldId id="257" r:id="rId3"/>
    <p:sldId id="300" r:id="rId4"/>
    <p:sldId id="293" r:id="rId5"/>
    <p:sldId id="258" r:id="rId6"/>
    <p:sldId id="270" r:id="rId7"/>
    <p:sldId id="292" r:id="rId8"/>
    <p:sldId id="294" r:id="rId9"/>
    <p:sldId id="296" r:id="rId10"/>
    <p:sldId id="291" r:id="rId11"/>
    <p:sldId id="297" r:id="rId12"/>
    <p:sldId id="285" r:id="rId13"/>
    <p:sldId id="29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DDF7D7"/>
    <a:srgbClr val="E5F5D9"/>
    <a:srgbClr val="31859C"/>
    <a:srgbClr val="FFC000"/>
    <a:srgbClr val="8EB4E3"/>
    <a:srgbClr val="93CDDD"/>
    <a:srgbClr val="92D050"/>
    <a:srgbClr val="76C0D4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514" autoAdjust="0"/>
  </p:normalViewPr>
  <p:slideViewPr>
    <p:cSldViewPr>
      <p:cViewPr>
        <p:scale>
          <a:sx n="80" d="100"/>
          <a:sy n="80" d="100"/>
        </p:scale>
        <p:origin x="-564" y="-522"/>
      </p:cViewPr>
      <p:guideLst>
        <p:guide orient="horz" pos="935"/>
        <p:guide orient="horz" pos="40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/>
          <a:lstStyle>
            <a:lvl1pPr algn="r">
              <a:defRPr sz="1200"/>
            </a:lvl1pPr>
          </a:lstStyle>
          <a:p>
            <a:fld id="{E8E17AC2-7C80-48C6-99AA-529A3940D829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 anchor="b"/>
          <a:lstStyle>
            <a:lvl1pPr algn="r">
              <a:defRPr sz="1200"/>
            </a:lvl1pPr>
          </a:lstStyle>
          <a:p>
            <a:fld id="{4F6009FF-7C5B-4C72-9D13-B074F096ED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662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/>
          <a:lstStyle>
            <a:lvl1pPr algn="r">
              <a:defRPr sz="1200"/>
            </a:lvl1pPr>
          </a:lstStyle>
          <a:p>
            <a:fld id="{6C1B0E8E-95A3-486B-A503-7AEAB37A98C3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4" rIns="91389" bIns="456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89" tIns="45694" rIns="91389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89" tIns="45694" rIns="91389" bIns="45694" rtlCol="0" anchor="b"/>
          <a:lstStyle>
            <a:lvl1pPr algn="r">
              <a:defRPr sz="1200"/>
            </a:lvl1pPr>
          </a:lstStyle>
          <a:p>
            <a:fld id="{D9BEA22E-2338-4D16-9332-C83857BB5E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3942-7C69-41C1-A7E6-F5150F15E7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6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4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4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4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C600CA-E751-495C-827B-5616CE686E12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42C-4DCC-4A74-A618-ACF1060AE3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0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0772" y="214291"/>
            <a:ext cx="8715405" cy="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</a:t>
            </a:r>
          </a:p>
        </p:txBody>
      </p:sp>
      <p:pic>
        <p:nvPicPr>
          <p:cNvPr id="148484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5" b="22279"/>
          <a:stretch>
            <a:fillRect/>
          </a:stretch>
        </p:blipFill>
        <p:spPr bwMode="auto">
          <a:xfrm>
            <a:off x="66675" y="1078957"/>
            <a:ext cx="9077325" cy="1354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 baseline="0">
          <a:solidFill>
            <a:srgbClr val="3D3F8F"/>
          </a:solidFill>
          <a:latin typeface="Calibri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fontAlgn="base">
        <a:lnSpc>
          <a:spcPct val="90000"/>
        </a:lnSpc>
        <a:spcBef>
          <a:spcPts val="1200"/>
        </a:spcBef>
        <a:spcAft>
          <a:spcPct val="0"/>
        </a:spcAft>
        <a:buSzPct val="80000"/>
        <a:buFontTx/>
        <a:buBlip>
          <a:blip r:embed="rId6"/>
        </a:buBlip>
        <a:defRPr sz="2400" baseline="0">
          <a:solidFill>
            <a:srgbClr val="333333"/>
          </a:solidFill>
          <a:latin typeface="Calibri" pitchFamily="34" charset="0"/>
          <a:ea typeface="+mn-ea"/>
          <a:cs typeface="+mn-cs"/>
        </a:defRPr>
      </a:lvl1pPr>
      <a:lvl2pPr marL="622300" indent="-258763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400">
          <a:solidFill>
            <a:srgbClr val="333333"/>
          </a:solidFill>
          <a:latin typeface="Calibri" pitchFamily="34" charset="0"/>
        </a:defRPr>
      </a:lvl2pPr>
      <a:lvl3pPr marL="1065213" indent="-357188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400">
          <a:solidFill>
            <a:srgbClr val="666666"/>
          </a:solidFill>
          <a:latin typeface="Calibri" pitchFamily="34" charset="0"/>
        </a:defRPr>
      </a:lvl3pPr>
      <a:lvl4pPr marL="1435100" indent="-3683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Calibri" pitchFamily="34" charset="0"/>
        </a:defRPr>
      </a:lvl4pPr>
      <a:lvl5pPr marL="18176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Calibri" pitchFamily="34" charset="0"/>
        </a:defRPr>
      </a:lvl5pPr>
      <a:lvl6pPr marL="22748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6pPr>
      <a:lvl7pPr marL="27320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7pPr>
      <a:lvl8pPr marL="31892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8pPr>
      <a:lvl9pPr marL="3646488" indent="-381000" algn="l" rtl="0" fontAlgn="base">
        <a:spcBef>
          <a:spcPct val="20000"/>
        </a:spcBef>
        <a:spcAft>
          <a:spcPct val="0"/>
        </a:spcAft>
        <a:buSzPct val="50000"/>
        <a:buBlip>
          <a:blip r:embed="rId7"/>
        </a:buBlip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E32C-A000-4387-BD03-3A9CEB243561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3972-F061-4DC3-913C-7C6D4A77E18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5" b="22279"/>
          <a:stretch>
            <a:fillRect/>
          </a:stretch>
        </p:blipFill>
        <p:spPr bwMode="auto">
          <a:xfrm>
            <a:off x="66675" y="1078957"/>
            <a:ext cx="9077325" cy="1354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8.jpe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hyperlink" Target="http://www.yamaledu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8.jpe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466006"/>
            <a:ext cx="78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епартамент образования Ямало-Ненецкого автономного округа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1406" y="6500834"/>
            <a:ext cx="8928000" cy="0"/>
          </a:xfrm>
          <a:prstGeom prst="line">
            <a:avLst/>
          </a:prstGeom>
          <a:ln w="31750"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9454" y="6500834"/>
            <a:ext cx="221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Ярославль, 2015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5408195"/>
            <a:ext cx="370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</a:rPr>
              <a:t>Кравец Марина Владимировна</a:t>
            </a:r>
            <a:r>
              <a:rPr lang="ru-RU" sz="1400" b="1" dirty="0" smtClean="0">
                <a:solidFill>
                  <a:srgbClr val="660033"/>
                </a:solidFill>
              </a:rPr>
              <a:t>,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первый заместитель директора – начальник управления региональной политики в сфере образования департамента образования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675" y="256490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Профессиональная ориентация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в Ямало-Ненецком автономном округе: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2400" b="1" i="1" dirty="0" smtClean="0">
                <a:solidFill>
                  <a:srgbClr val="660033"/>
                </a:solidFill>
                <a:latin typeface="+mj-lt"/>
              </a:rPr>
              <a:t>особенности, результаты, перспективы</a:t>
            </a:r>
            <a:endParaRPr lang="ru-RU" sz="2400" b="1" i="1" dirty="0">
              <a:solidFill>
                <a:srgbClr val="660033"/>
              </a:solidFill>
              <a:latin typeface="+mj-lt"/>
              <a:cs typeface="DilleniaUPC" pitchFamily="18" charset="-34"/>
            </a:endParaRPr>
          </a:p>
        </p:txBody>
      </p:sp>
      <p:pic>
        <p:nvPicPr>
          <p:cNvPr id="10" name="Рисунок 1" descr="C:\Documents and Settings\User\Рабочий стол\файлы комфорта\Галина Николаевна Дронзикова\10 02 14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29" y="4365104"/>
            <a:ext cx="1643074" cy="103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996" y="3275679"/>
            <a:ext cx="1643074" cy="10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33" y="5397496"/>
            <a:ext cx="1653604" cy="9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7" y="179371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Кремлева\Desktop\Кремлёва М.В\РЕГИОНАЛЬНОЕ совещание\региональное совещание 2014\картинки на сайт\images (2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632" y="2204863"/>
            <a:ext cx="1623802" cy="10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29" y="1196752"/>
            <a:ext cx="161860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36674" y="283685"/>
            <a:ext cx="661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Times New Roman" pitchFamily="18" charset="0"/>
              </a:rPr>
              <a:t>Открытое образование как ресурс развития человеческого потенциала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  <a:cs typeface="DilleniaUPC" pitchFamily="18" charset="-3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16984"/>
              </p:ext>
            </p:extLst>
          </p:nvPr>
        </p:nvGraphicFramePr>
        <p:xfrm>
          <a:off x="261381" y="1488765"/>
          <a:ext cx="2094413" cy="4247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4413"/>
              </a:tblGrid>
              <a:tr h="50426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788626">
                <a:tc>
                  <a:txBody>
                    <a:bodyPr/>
                    <a:lstStyle/>
                    <a:p>
                      <a:pPr algn="l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стирание  границ между основным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дополнительным образованием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284782">
                <a:tc>
                  <a:txBody>
                    <a:bodyPr/>
                    <a:lstStyle/>
                    <a:p>
                      <a:pPr algn="l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расширение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вариативности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62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увеличение возможности выбора и последующего самоопределения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62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усиление роли сетевых форм организации образования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78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усиление роли лидерства за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счет выявления и развития способностей в конкретных областях деятельности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504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переход к обучению на протяжении всей жизни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7910" y="1340795"/>
            <a:ext cx="1898428" cy="64066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660033"/>
                </a:solidFill>
              </a:rPr>
              <a:t>Характеристики</a:t>
            </a:r>
          </a:p>
          <a:p>
            <a:pPr algn="ctr"/>
            <a:r>
              <a:rPr lang="ru-RU" sz="1100" b="1" dirty="0">
                <a:solidFill>
                  <a:srgbClr val="660033"/>
                </a:solidFill>
              </a:rPr>
              <a:t>«открытого образования»</a:t>
            </a:r>
          </a:p>
        </p:txBody>
      </p:sp>
      <p:sp>
        <p:nvSpPr>
          <p:cNvPr id="7" name="Овал 6"/>
          <p:cNvSpPr/>
          <p:nvPr/>
        </p:nvSpPr>
        <p:spPr>
          <a:xfrm rot="16200000">
            <a:off x="3554709" y="3645843"/>
            <a:ext cx="1552219" cy="2783330"/>
          </a:xfrm>
          <a:prstGeom prst="ellipse">
            <a:avLst/>
          </a:prstGeom>
          <a:solidFill>
            <a:srgbClr val="F2E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5381" y="4460739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</a:t>
            </a:r>
            <a:endParaRPr lang="ru-RU" sz="9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3178" y="4796253"/>
            <a:ext cx="679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бщее         </a:t>
            </a:r>
            <a:r>
              <a:rPr lang="ru-RU" sz="1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7430" y="5255420"/>
            <a:ext cx="10081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</a:t>
            </a:r>
            <a:endParaRPr lang="ru-RU" sz="9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07040">
            <a:off x="4339205" y="5253558"/>
            <a:ext cx="1288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</a:t>
            </a:r>
            <a:endParaRPr lang="ru-RU" sz="1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0"/>
          </p:cNvCxnSpPr>
          <p:nvPr/>
        </p:nvCxnSpPr>
        <p:spPr>
          <a:xfrm flipH="1" flipV="1">
            <a:off x="2339753" y="1432981"/>
            <a:ext cx="599401" cy="3604527"/>
          </a:xfrm>
          <a:prstGeom prst="line">
            <a:avLst/>
          </a:prstGeom>
          <a:ln w="15875" cap="rnd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702890" y="1316765"/>
            <a:ext cx="221040" cy="4461861"/>
          </a:xfrm>
          <a:prstGeom prst="line">
            <a:avLst/>
          </a:prstGeom>
          <a:ln w="15875" cap="rnd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98417" y="1316765"/>
            <a:ext cx="492087" cy="4496856"/>
          </a:xfrm>
          <a:prstGeom prst="line">
            <a:avLst/>
          </a:prstGeom>
          <a:ln w="15875" cap="rnd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7" idx="4"/>
          </p:cNvCxnSpPr>
          <p:nvPr/>
        </p:nvCxnSpPr>
        <p:spPr>
          <a:xfrm flipV="1">
            <a:off x="5722484" y="1432982"/>
            <a:ext cx="649717" cy="3604527"/>
          </a:xfrm>
          <a:prstGeom prst="line">
            <a:avLst/>
          </a:prstGeom>
          <a:ln w="15875" cap="rnd" cmpd="thickThin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766287" y="2083905"/>
            <a:ext cx="12169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чреждения дополнительного образования (спортивной, художественной, технической направленности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83277" y="2083905"/>
            <a:ext cx="11267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пециализированные учреждения культуры, спорта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95190" y="2000260"/>
            <a:ext cx="12077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(лекции, интенсивные школы, школы лидерства, школы одаренности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81636" y="1623875"/>
            <a:ext cx="3528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60033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660033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ортфель компетенций современного человека</a:t>
            </a:r>
            <a:endParaRPr lang="ru-RU" sz="1000" dirty="0">
              <a:solidFill>
                <a:srgbClr val="660033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96072" y="3668138"/>
            <a:ext cx="32995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60033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д</a:t>
            </a:r>
            <a:r>
              <a:rPr lang="ru-RU" sz="800" b="1" dirty="0" smtClean="0">
                <a:solidFill>
                  <a:srgbClr val="660033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обровольный характер-возможность переходов</a:t>
            </a:r>
            <a:endParaRPr lang="ru-RU" sz="800" dirty="0">
              <a:solidFill>
                <a:srgbClr val="660033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74781" y="4542930"/>
            <a:ext cx="126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algn="ctr"/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(обязательность)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6516215" y="1432981"/>
            <a:ext cx="2232249" cy="68956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работы с детьми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46387" y="295824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 лидерства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398952" y="2454618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арки развития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3316" y="354898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эксплораториумы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701027" y="3965262"/>
            <a:ext cx="1163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квесты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02890" y="4852842"/>
            <a:ext cx="125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1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284" y="4681313"/>
            <a:ext cx="1402834" cy="9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593" y="4681312"/>
            <a:ext cx="1393375" cy="9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6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 descr="http://www.yamolod.ru/sites/all/themes/yamolod_new/images/in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190" y="5978204"/>
            <a:ext cx="1075413" cy="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Кремлева\Desktop\Кремлёва М.В\РЕГИОНАЛЬНОЕ совещание\региональное совещание 2014\картинки на сайт\images (2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6" y="5978204"/>
            <a:ext cx="1128932" cy="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gdshi.ru/images/images/photo/archiv/dance/sochi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424" y="5978203"/>
            <a:ext cx="1115766" cy="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fotoregion.ru/data/media/21/IMG_954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603" y="5986946"/>
            <a:ext cx="1141570" cy="7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http://img-fotki.yandex.ru/get/4910/dmitrie-lyudmi.53/0_5b2e9_1d57b5d5_X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207" y="5986947"/>
            <a:ext cx="1130943" cy="71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Documents and Settings\Байбародских АА\Local Settings\Temporary Internet Files\Content.Word\010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150" y="5978202"/>
            <a:ext cx="1071773" cy="72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 descr="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4762" y="5978336"/>
            <a:ext cx="1117687" cy="72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C:\Documents and Settings\Байбародских АА\Local Settings\Temporary Internet Files\Content.Word\01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449" y="5978336"/>
            <a:ext cx="1010197" cy="720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28298" y="422185"/>
            <a:ext cx="354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Предложения</a:t>
            </a:r>
            <a:endParaRPr lang="ru-RU" sz="2000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96" y="1482636"/>
            <a:ext cx="60878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1. </a:t>
            </a:r>
            <a:r>
              <a:rPr lang="ru-RU" sz="1600" b="1" dirty="0" smtClean="0">
                <a:solidFill>
                  <a:srgbClr val="C00000"/>
                </a:solidFill>
              </a:rPr>
              <a:t>Обсудить </a:t>
            </a:r>
            <a:r>
              <a:rPr lang="ru-RU" sz="1600" b="1" dirty="0">
                <a:solidFill>
                  <a:srgbClr val="C00000"/>
                </a:solidFill>
              </a:rPr>
              <a:t>возможность организации</a:t>
            </a:r>
            <a:r>
              <a:rPr lang="ru-RU" sz="1600" b="1" dirty="0"/>
              <a:t> профессиональной подготовки старшеклассников с целью получения ими документа об освоении рабочей профессии при окончании 11 класса, предварительно обеспечив нормативно-правовую базу для предоставления указанной образовательной </a:t>
            </a:r>
            <a:r>
              <a:rPr lang="ru-RU" sz="1600" b="1" dirty="0" smtClean="0"/>
              <a:t>услуги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2. </a:t>
            </a:r>
            <a:r>
              <a:rPr lang="ru-RU" sz="1600" b="1" dirty="0">
                <a:solidFill>
                  <a:srgbClr val="C00000"/>
                </a:solidFill>
              </a:rPr>
              <a:t>Рассмотреть</a:t>
            </a:r>
            <a:r>
              <a:rPr lang="ru-RU" sz="1600" b="1" dirty="0"/>
              <a:t> возможность учёта результатов освоения программы дополнительного образования при поступлении на обучение по программам среднего профессионального образования и высшего образования на профессии и специальности, требующие у поступающих наличия определенных творческих способностей и спортивной </a:t>
            </a:r>
            <a:r>
              <a:rPr lang="ru-RU" sz="1600" b="1" dirty="0" smtClean="0"/>
              <a:t>подготовки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3. </a:t>
            </a:r>
            <a:r>
              <a:rPr lang="ru-RU" sz="1600" b="1" dirty="0">
                <a:solidFill>
                  <a:srgbClr val="C00000"/>
                </a:solidFill>
              </a:rPr>
              <a:t>Рассмотреть</a:t>
            </a:r>
            <a:r>
              <a:rPr lang="ru-RU" sz="1600" b="1" dirty="0"/>
              <a:t> возможность учёта результатов освоения программы дополнительного образования при поступлении на обучение по программам среднего профессионального образования и высшего образования на профессии и специальности, требующие у поступающих наличия определенных творческих способностей и спортивной </a:t>
            </a:r>
            <a:r>
              <a:rPr lang="ru-RU" sz="1600" b="1" dirty="0" smtClean="0"/>
              <a:t>подготовки</a:t>
            </a:r>
            <a:endParaRPr lang="ru-RU" b="1" dirty="0"/>
          </a:p>
        </p:txBody>
      </p:sp>
      <p:pic>
        <p:nvPicPr>
          <p:cNvPr id="10" name="Рисунок 1" descr="фото МВА 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414" y="4754464"/>
            <a:ext cx="2277059" cy="152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Литвин\Мои документы\Инф сопровождение проектов\Модернизация\Краткий фотоотчет 2\фото 3 г.Салехарду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745" y="1468105"/>
            <a:ext cx="2254728" cy="159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Documents and Settings\Литвин\Мои документы\Инф сопровождение проектов\Модернизация\Краткий фотоотчет 2\Фото 2 Тазовский районум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44" y="3144476"/>
            <a:ext cx="2287330" cy="1508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849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040" y="2671010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Благодарю за внимание!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330274" cy="155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818" y="4876819"/>
            <a:ext cx="2320394" cy="154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SC030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212" y="4869160"/>
            <a:ext cx="2258285" cy="158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D:\даша\Методическая работа ЯМК\Статьи о колледже в различные издания\Качество образования\1р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894497" y="4869161"/>
            <a:ext cx="2249503" cy="158393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3270164" y="4221088"/>
            <a:ext cx="273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7"/>
              </a:rPr>
              <a:t>http://www.yamaledu.org/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4005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5" y="5619769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416" y="6286524"/>
            <a:ext cx="301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7229" y="66528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85918" y="285728"/>
            <a:ext cx="6000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Образование – стратегический ресурс молодежи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14" y="1375509"/>
            <a:ext cx="3844251" cy="336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TextBox 54"/>
          <p:cNvSpPr txBox="1"/>
          <p:nvPr/>
        </p:nvSpPr>
        <p:spPr>
          <a:xfrm>
            <a:off x="4057265" y="228663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нестандартные решения</a:t>
            </a:r>
            <a:endParaRPr lang="ru-RU" sz="1200" b="1" dirty="0">
              <a:solidFill>
                <a:srgbClr val="660033"/>
              </a:solidFill>
              <a:latin typeface="+mj-lt"/>
            </a:endParaRPr>
          </a:p>
        </p:txBody>
      </p:sp>
      <p:pic>
        <p:nvPicPr>
          <p:cNvPr id="12297" name="Picture 9" descr="http://www.stihi.ru/pics/2011/11/06/66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579" y="1443963"/>
            <a:ext cx="1143008" cy="842029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3893206" y="3692990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инженерно-техническое мышление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86182" y="5000636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активность, </a:t>
            </a:r>
          </a:p>
          <a:p>
            <a:pPr algn="ctr"/>
            <a:r>
              <a:rPr lang="ru-RU" sz="1200" b="1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инициативность</a:t>
            </a:r>
          </a:p>
        </p:txBody>
      </p:sp>
      <p:pic>
        <p:nvPicPr>
          <p:cNvPr id="12301" name="Picture 13" descr="http://ruprom-image.s3.amazonaws.com/1635615_w640_h640_trimble33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579" y="2852895"/>
            <a:ext cx="1143008" cy="840095"/>
          </a:xfrm>
          <a:prstGeom prst="rect">
            <a:avLst/>
          </a:prstGeom>
          <a:noFill/>
        </p:spPr>
      </p:pic>
      <p:pic>
        <p:nvPicPr>
          <p:cNvPr id="12303" name="Picture 15" descr="http://www.healthwithpride.nhs.uk/uploads/articles/full/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392" y="4143380"/>
            <a:ext cx="1214446" cy="815521"/>
          </a:xfrm>
          <a:prstGeom prst="rect">
            <a:avLst/>
          </a:prstGeom>
          <a:noFill/>
        </p:spPr>
      </p:pic>
      <p:grpSp>
        <p:nvGrpSpPr>
          <p:cNvPr id="17" name="Группа 38"/>
          <p:cNvGrpSpPr/>
          <p:nvPr/>
        </p:nvGrpSpPr>
        <p:grpSpPr>
          <a:xfrm>
            <a:off x="5857884" y="1643050"/>
            <a:ext cx="2857520" cy="2928958"/>
            <a:chOff x="4929191" y="285734"/>
            <a:chExt cx="3143272" cy="3408428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1" y="285734"/>
              <a:ext cx="3143272" cy="340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Группа 9"/>
            <p:cNvGrpSpPr/>
            <p:nvPr/>
          </p:nvGrpSpPr>
          <p:grpSpPr>
            <a:xfrm>
              <a:off x="5429259" y="714362"/>
              <a:ext cx="2071703" cy="2786081"/>
              <a:chOff x="5397819" y="1700808"/>
              <a:chExt cx="2630565" cy="4313946"/>
            </a:xfrm>
          </p:grpSpPr>
          <p:sp>
            <p:nvSpPr>
              <p:cNvPr id="20" name="Полилиния 19"/>
              <p:cNvSpPr/>
              <p:nvPr/>
            </p:nvSpPr>
            <p:spPr>
              <a:xfrm rot="20633214">
                <a:off x="5397819" y="3591802"/>
                <a:ext cx="414189" cy="462503"/>
              </a:xfrm>
              <a:custGeom>
                <a:avLst/>
                <a:gdLst>
                  <a:gd name="connsiteX0" fmla="*/ 220662 w 550862"/>
                  <a:gd name="connsiteY0" fmla="*/ 7938 h 704850"/>
                  <a:gd name="connsiteX1" fmla="*/ 315912 w 550862"/>
                  <a:gd name="connsiteY1" fmla="*/ 122238 h 704850"/>
                  <a:gd name="connsiteX2" fmla="*/ 306387 w 550862"/>
                  <a:gd name="connsiteY2" fmla="*/ 236538 h 704850"/>
                  <a:gd name="connsiteX3" fmla="*/ 411162 w 550862"/>
                  <a:gd name="connsiteY3" fmla="*/ 322263 h 704850"/>
                  <a:gd name="connsiteX4" fmla="*/ 534987 w 550862"/>
                  <a:gd name="connsiteY4" fmla="*/ 417513 h 704850"/>
                  <a:gd name="connsiteX5" fmla="*/ 506412 w 550862"/>
                  <a:gd name="connsiteY5" fmla="*/ 569913 h 704850"/>
                  <a:gd name="connsiteX6" fmla="*/ 420687 w 550862"/>
                  <a:gd name="connsiteY6" fmla="*/ 693738 h 704850"/>
                  <a:gd name="connsiteX7" fmla="*/ 373062 w 550862"/>
                  <a:gd name="connsiteY7" fmla="*/ 636588 h 704850"/>
                  <a:gd name="connsiteX8" fmla="*/ 315912 w 550862"/>
                  <a:gd name="connsiteY8" fmla="*/ 636588 h 704850"/>
                  <a:gd name="connsiteX9" fmla="*/ 277812 w 550862"/>
                  <a:gd name="connsiteY9" fmla="*/ 655638 h 704850"/>
                  <a:gd name="connsiteX10" fmla="*/ 211137 w 550862"/>
                  <a:gd name="connsiteY10" fmla="*/ 550863 h 704850"/>
                  <a:gd name="connsiteX11" fmla="*/ 153987 w 550862"/>
                  <a:gd name="connsiteY11" fmla="*/ 550863 h 704850"/>
                  <a:gd name="connsiteX12" fmla="*/ 49212 w 550862"/>
                  <a:gd name="connsiteY12" fmla="*/ 598488 h 704850"/>
                  <a:gd name="connsiteX13" fmla="*/ 1587 w 550862"/>
                  <a:gd name="connsiteY13" fmla="*/ 407988 h 704850"/>
                  <a:gd name="connsiteX14" fmla="*/ 58737 w 550862"/>
                  <a:gd name="connsiteY14" fmla="*/ 322263 h 704850"/>
                  <a:gd name="connsiteX15" fmla="*/ 134937 w 550862"/>
                  <a:gd name="connsiteY15" fmla="*/ 169863 h 704850"/>
                  <a:gd name="connsiteX16" fmla="*/ 220662 w 550862"/>
                  <a:gd name="connsiteY16" fmla="*/ 793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0862" h="704850">
                    <a:moveTo>
                      <a:pt x="220662" y="7938"/>
                    </a:moveTo>
                    <a:cubicBezTo>
                      <a:pt x="250825" y="0"/>
                      <a:pt x="301625" y="84138"/>
                      <a:pt x="315912" y="122238"/>
                    </a:cubicBezTo>
                    <a:cubicBezTo>
                      <a:pt x="330199" y="160338"/>
                      <a:pt x="290512" y="203201"/>
                      <a:pt x="306387" y="236538"/>
                    </a:cubicBezTo>
                    <a:cubicBezTo>
                      <a:pt x="322262" y="269875"/>
                      <a:pt x="373062" y="292101"/>
                      <a:pt x="411162" y="322263"/>
                    </a:cubicBezTo>
                    <a:cubicBezTo>
                      <a:pt x="449262" y="352425"/>
                      <a:pt x="519112" y="376238"/>
                      <a:pt x="534987" y="417513"/>
                    </a:cubicBezTo>
                    <a:cubicBezTo>
                      <a:pt x="550862" y="458788"/>
                      <a:pt x="525462" y="523876"/>
                      <a:pt x="506412" y="569913"/>
                    </a:cubicBezTo>
                    <a:cubicBezTo>
                      <a:pt x="487362" y="615950"/>
                      <a:pt x="442912" y="682626"/>
                      <a:pt x="420687" y="693738"/>
                    </a:cubicBezTo>
                    <a:cubicBezTo>
                      <a:pt x="398462" y="704850"/>
                      <a:pt x="390525" y="646113"/>
                      <a:pt x="373062" y="636588"/>
                    </a:cubicBezTo>
                    <a:cubicBezTo>
                      <a:pt x="355600" y="627063"/>
                      <a:pt x="331787" y="633413"/>
                      <a:pt x="315912" y="636588"/>
                    </a:cubicBezTo>
                    <a:cubicBezTo>
                      <a:pt x="300037" y="639763"/>
                      <a:pt x="295274" y="669925"/>
                      <a:pt x="277812" y="655638"/>
                    </a:cubicBezTo>
                    <a:cubicBezTo>
                      <a:pt x="260350" y="641351"/>
                      <a:pt x="231774" y="568325"/>
                      <a:pt x="211137" y="550863"/>
                    </a:cubicBezTo>
                    <a:cubicBezTo>
                      <a:pt x="190500" y="533401"/>
                      <a:pt x="180974" y="542926"/>
                      <a:pt x="153987" y="550863"/>
                    </a:cubicBezTo>
                    <a:cubicBezTo>
                      <a:pt x="127000" y="558800"/>
                      <a:pt x="74612" y="622301"/>
                      <a:pt x="49212" y="598488"/>
                    </a:cubicBezTo>
                    <a:cubicBezTo>
                      <a:pt x="23812" y="574676"/>
                      <a:pt x="0" y="454025"/>
                      <a:pt x="1587" y="407988"/>
                    </a:cubicBezTo>
                    <a:cubicBezTo>
                      <a:pt x="3174" y="361951"/>
                      <a:pt x="36512" y="361950"/>
                      <a:pt x="58737" y="322263"/>
                    </a:cubicBezTo>
                    <a:cubicBezTo>
                      <a:pt x="80962" y="282576"/>
                      <a:pt x="109537" y="219075"/>
                      <a:pt x="134937" y="169863"/>
                    </a:cubicBezTo>
                    <a:cubicBezTo>
                      <a:pt x="160337" y="120651"/>
                      <a:pt x="190499" y="15876"/>
                      <a:pt x="220662" y="7938"/>
                    </a:cubicBezTo>
                    <a:close/>
                  </a:path>
                </a:pathLst>
              </a:custGeom>
              <a:solidFill>
                <a:srgbClr val="660033">
                  <a:alpha val="17000"/>
                </a:srgbClr>
              </a:solidFill>
              <a:ln w="9525">
                <a:solidFill>
                  <a:srgbClr val="6600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6084168" y="1700808"/>
                <a:ext cx="404142" cy="2197531"/>
              </a:xfrm>
              <a:custGeom>
                <a:avLst/>
                <a:gdLst>
                  <a:gd name="connsiteX0" fmla="*/ 7937 w 596900"/>
                  <a:gd name="connsiteY0" fmla="*/ 76200 h 3170238"/>
                  <a:gd name="connsiteX1" fmla="*/ 179387 w 596900"/>
                  <a:gd name="connsiteY1" fmla="*/ 590550 h 3170238"/>
                  <a:gd name="connsiteX2" fmla="*/ 169862 w 596900"/>
                  <a:gd name="connsiteY2" fmla="*/ 923925 h 3170238"/>
                  <a:gd name="connsiteX3" fmla="*/ 198437 w 596900"/>
                  <a:gd name="connsiteY3" fmla="*/ 1314450 h 3170238"/>
                  <a:gd name="connsiteX4" fmla="*/ 331787 w 596900"/>
                  <a:gd name="connsiteY4" fmla="*/ 1666875 h 3170238"/>
                  <a:gd name="connsiteX5" fmla="*/ 360362 w 596900"/>
                  <a:gd name="connsiteY5" fmla="*/ 1971675 h 3170238"/>
                  <a:gd name="connsiteX6" fmla="*/ 388937 w 596900"/>
                  <a:gd name="connsiteY6" fmla="*/ 2257425 h 3170238"/>
                  <a:gd name="connsiteX7" fmla="*/ 341312 w 596900"/>
                  <a:gd name="connsiteY7" fmla="*/ 2571750 h 3170238"/>
                  <a:gd name="connsiteX8" fmla="*/ 303212 w 596900"/>
                  <a:gd name="connsiteY8" fmla="*/ 3009900 h 3170238"/>
                  <a:gd name="connsiteX9" fmla="*/ 550862 w 596900"/>
                  <a:gd name="connsiteY9" fmla="*/ 3076575 h 3170238"/>
                  <a:gd name="connsiteX10" fmla="*/ 579437 w 596900"/>
                  <a:gd name="connsiteY10" fmla="*/ 2447925 h 3170238"/>
                  <a:gd name="connsiteX11" fmla="*/ 569912 w 596900"/>
                  <a:gd name="connsiteY11" fmla="*/ 2266950 h 3170238"/>
                  <a:gd name="connsiteX12" fmla="*/ 541337 w 596900"/>
                  <a:gd name="connsiteY12" fmla="*/ 2019300 h 3170238"/>
                  <a:gd name="connsiteX13" fmla="*/ 541337 w 596900"/>
                  <a:gd name="connsiteY13" fmla="*/ 1609725 h 3170238"/>
                  <a:gd name="connsiteX14" fmla="*/ 579437 w 596900"/>
                  <a:gd name="connsiteY14" fmla="*/ 1343025 h 3170238"/>
                  <a:gd name="connsiteX15" fmla="*/ 484187 w 596900"/>
                  <a:gd name="connsiteY15" fmla="*/ 1019175 h 3170238"/>
                  <a:gd name="connsiteX16" fmla="*/ 265112 w 596900"/>
                  <a:gd name="connsiteY16" fmla="*/ 361950 h 3170238"/>
                  <a:gd name="connsiteX17" fmla="*/ 131762 w 596900"/>
                  <a:gd name="connsiteY17" fmla="*/ 133350 h 3170238"/>
                  <a:gd name="connsiteX18" fmla="*/ 7937 w 596900"/>
                  <a:gd name="connsiteY18" fmla="*/ 76200 h 317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6900" h="3170238">
                    <a:moveTo>
                      <a:pt x="7937" y="76200"/>
                    </a:moveTo>
                    <a:cubicBezTo>
                      <a:pt x="15874" y="152400"/>
                      <a:pt x="152400" y="449263"/>
                      <a:pt x="179387" y="590550"/>
                    </a:cubicBezTo>
                    <a:cubicBezTo>
                      <a:pt x="206374" y="731837"/>
                      <a:pt x="166687" y="803275"/>
                      <a:pt x="169862" y="923925"/>
                    </a:cubicBezTo>
                    <a:cubicBezTo>
                      <a:pt x="173037" y="1044575"/>
                      <a:pt x="171450" y="1190625"/>
                      <a:pt x="198437" y="1314450"/>
                    </a:cubicBezTo>
                    <a:cubicBezTo>
                      <a:pt x="225424" y="1438275"/>
                      <a:pt x="304800" y="1557338"/>
                      <a:pt x="331787" y="1666875"/>
                    </a:cubicBezTo>
                    <a:cubicBezTo>
                      <a:pt x="358774" y="1776412"/>
                      <a:pt x="350837" y="1873250"/>
                      <a:pt x="360362" y="1971675"/>
                    </a:cubicBezTo>
                    <a:cubicBezTo>
                      <a:pt x="369887" y="2070100"/>
                      <a:pt x="392112" y="2157413"/>
                      <a:pt x="388937" y="2257425"/>
                    </a:cubicBezTo>
                    <a:cubicBezTo>
                      <a:pt x="385762" y="2357437"/>
                      <a:pt x="355599" y="2446338"/>
                      <a:pt x="341312" y="2571750"/>
                    </a:cubicBezTo>
                    <a:cubicBezTo>
                      <a:pt x="327025" y="2697162"/>
                      <a:pt x="268287" y="2925763"/>
                      <a:pt x="303212" y="3009900"/>
                    </a:cubicBezTo>
                    <a:cubicBezTo>
                      <a:pt x="338137" y="3094038"/>
                      <a:pt x="504825" y="3170238"/>
                      <a:pt x="550862" y="3076575"/>
                    </a:cubicBezTo>
                    <a:cubicBezTo>
                      <a:pt x="596900" y="2982913"/>
                      <a:pt x="576262" y="2582862"/>
                      <a:pt x="579437" y="2447925"/>
                    </a:cubicBezTo>
                    <a:cubicBezTo>
                      <a:pt x="582612" y="2312988"/>
                      <a:pt x="576262" y="2338387"/>
                      <a:pt x="569912" y="2266950"/>
                    </a:cubicBezTo>
                    <a:cubicBezTo>
                      <a:pt x="563562" y="2195513"/>
                      <a:pt x="546099" y="2128837"/>
                      <a:pt x="541337" y="2019300"/>
                    </a:cubicBezTo>
                    <a:cubicBezTo>
                      <a:pt x="536575" y="1909763"/>
                      <a:pt x="534987" y="1722437"/>
                      <a:pt x="541337" y="1609725"/>
                    </a:cubicBezTo>
                    <a:cubicBezTo>
                      <a:pt x="547687" y="1497013"/>
                      <a:pt x="588962" y="1441450"/>
                      <a:pt x="579437" y="1343025"/>
                    </a:cubicBezTo>
                    <a:cubicBezTo>
                      <a:pt x="569912" y="1244600"/>
                      <a:pt x="536574" y="1182687"/>
                      <a:pt x="484187" y="1019175"/>
                    </a:cubicBezTo>
                    <a:cubicBezTo>
                      <a:pt x="431800" y="855663"/>
                      <a:pt x="323849" y="509587"/>
                      <a:pt x="265112" y="361950"/>
                    </a:cubicBezTo>
                    <a:cubicBezTo>
                      <a:pt x="206375" y="214313"/>
                      <a:pt x="176212" y="185737"/>
                      <a:pt x="131762" y="133350"/>
                    </a:cubicBezTo>
                    <a:cubicBezTo>
                      <a:pt x="87312" y="80963"/>
                      <a:pt x="0" y="0"/>
                      <a:pt x="7937" y="76200"/>
                    </a:cubicBezTo>
                    <a:close/>
                  </a:path>
                </a:pathLst>
              </a:custGeom>
              <a:solidFill>
                <a:srgbClr val="660033">
                  <a:alpha val="17000"/>
                </a:srgbClr>
              </a:solidFill>
              <a:ln w="9525">
                <a:solidFill>
                  <a:srgbClr val="6600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7596336" y="3236979"/>
                <a:ext cx="432048" cy="832279"/>
              </a:xfrm>
              <a:custGeom>
                <a:avLst/>
                <a:gdLst>
                  <a:gd name="connsiteX0" fmla="*/ 192087 w 368300"/>
                  <a:gd name="connsiteY0" fmla="*/ 134937 h 984249"/>
                  <a:gd name="connsiteX1" fmla="*/ 125412 w 368300"/>
                  <a:gd name="connsiteY1" fmla="*/ 220662 h 984249"/>
                  <a:gd name="connsiteX2" fmla="*/ 106362 w 368300"/>
                  <a:gd name="connsiteY2" fmla="*/ 401637 h 984249"/>
                  <a:gd name="connsiteX3" fmla="*/ 20637 w 368300"/>
                  <a:gd name="connsiteY3" fmla="*/ 401637 h 984249"/>
                  <a:gd name="connsiteX4" fmla="*/ 11112 w 368300"/>
                  <a:gd name="connsiteY4" fmla="*/ 487362 h 984249"/>
                  <a:gd name="connsiteX5" fmla="*/ 87312 w 368300"/>
                  <a:gd name="connsiteY5" fmla="*/ 601662 h 984249"/>
                  <a:gd name="connsiteX6" fmla="*/ 115887 w 368300"/>
                  <a:gd name="connsiteY6" fmla="*/ 696912 h 984249"/>
                  <a:gd name="connsiteX7" fmla="*/ 58737 w 368300"/>
                  <a:gd name="connsiteY7" fmla="*/ 839787 h 984249"/>
                  <a:gd name="connsiteX8" fmla="*/ 77787 w 368300"/>
                  <a:gd name="connsiteY8" fmla="*/ 963612 h 984249"/>
                  <a:gd name="connsiteX9" fmla="*/ 201612 w 368300"/>
                  <a:gd name="connsiteY9" fmla="*/ 715962 h 984249"/>
                  <a:gd name="connsiteX10" fmla="*/ 211137 w 368300"/>
                  <a:gd name="connsiteY10" fmla="*/ 544512 h 984249"/>
                  <a:gd name="connsiteX11" fmla="*/ 182562 w 368300"/>
                  <a:gd name="connsiteY11" fmla="*/ 401637 h 984249"/>
                  <a:gd name="connsiteX12" fmla="*/ 277812 w 368300"/>
                  <a:gd name="connsiteY12" fmla="*/ 373062 h 984249"/>
                  <a:gd name="connsiteX13" fmla="*/ 354012 w 368300"/>
                  <a:gd name="connsiteY13" fmla="*/ 306387 h 984249"/>
                  <a:gd name="connsiteX14" fmla="*/ 192087 w 368300"/>
                  <a:gd name="connsiteY14" fmla="*/ 20637 h 984249"/>
                  <a:gd name="connsiteX15" fmla="*/ 173037 w 368300"/>
                  <a:gd name="connsiteY15" fmla="*/ 182562 h 984249"/>
                  <a:gd name="connsiteX16" fmla="*/ 173037 w 368300"/>
                  <a:gd name="connsiteY16" fmla="*/ 192087 h 98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300" h="984249">
                    <a:moveTo>
                      <a:pt x="192087" y="134937"/>
                    </a:moveTo>
                    <a:cubicBezTo>
                      <a:pt x="165893" y="155574"/>
                      <a:pt x="139699" y="176212"/>
                      <a:pt x="125412" y="220662"/>
                    </a:cubicBezTo>
                    <a:cubicBezTo>
                      <a:pt x="111125" y="265112"/>
                      <a:pt x="123824" y="371475"/>
                      <a:pt x="106362" y="401637"/>
                    </a:cubicBezTo>
                    <a:cubicBezTo>
                      <a:pt x="88900" y="431799"/>
                      <a:pt x="36512" y="387350"/>
                      <a:pt x="20637" y="401637"/>
                    </a:cubicBezTo>
                    <a:cubicBezTo>
                      <a:pt x="4762" y="415925"/>
                      <a:pt x="0" y="454025"/>
                      <a:pt x="11112" y="487362"/>
                    </a:cubicBezTo>
                    <a:cubicBezTo>
                      <a:pt x="22224" y="520699"/>
                      <a:pt x="69850" y="566737"/>
                      <a:pt x="87312" y="601662"/>
                    </a:cubicBezTo>
                    <a:cubicBezTo>
                      <a:pt x="104775" y="636587"/>
                      <a:pt x="120650" y="657225"/>
                      <a:pt x="115887" y="696912"/>
                    </a:cubicBezTo>
                    <a:cubicBezTo>
                      <a:pt x="111125" y="736600"/>
                      <a:pt x="65087" y="795337"/>
                      <a:pt x="58737" y="839787"/>
                    </a:cubicBezTo>
                    <a:cubicBezTo>
                      <a:pt x="52387" y="884237"/>
                      <a:pt x="53975" y="984249"/>
                      <a:pt x="77787" y="963612"/>
                    </a:cubicBezTo>
                    <a:cubicBezTo>
                      <a:pt x="101599" y="942975"/>
                      <a:pt x="179387" y="785812"/>
                      <a:pt x="201612" y="715962"/>
                    </a:cubicBezTo>
                    <a:cubicBezTo>
                      <a:pt x="223837" y="646112"/>
                      <a:pt x="214312" y="596899"/>
                      <a:pt x="211137" y="544512"/>
                    </a:cubicBezTo>
                    <a:cubicBezTo>
                      <a:pt x="207962" y="492125"/>
                      <a:pt x="171450" y="430212"/>
                      <a:pt x="182562" y="401637"/>
                    </a:cubicBezTo>
                    <a:cubicBezTo>
                      <a:pt x="193674" y="373062"/>
                      <a:pt x="249237" y="388937"/>
                      <a:pt x="277812" y="373062"/>
                    </a:cubicBezTo>
                    <a:cubicBezTo>
                      <a:pt x="306387" y="357187"/>
                      <a:pt x="368300" y="365125"/>
                      <a:pt x="354012" y="306387"/>
                    </a:cubicBezTo>
                    <a:cubicBezTo>
                      <a:pt x="339725" y="247650"/>
                      <a:pt x="222249" y="41274"/>
                      <a:pt x="192087" y="20637"/>
                    </a:cubicBezTo>
                    <a:cubicBezTo>
                      <a:pt x="161925" y="0"/>
                      <a:pt x="176212" y="153987"/>
                      <a:pt x="173037" y="182562"/>
                    </a:cubicBezTo>
                    <a:cubicBezTo>
                      <a:pt x="169862" y="211137"/>
                      <a:pt x="173037" y="192087"/>
                      <a:pt x="173037" y="192087"/>
                    </a:cubicBezTo>
                  </a:path>
                </a:pathLst>
              </a:custGeom>
              <a:solidFill>
                <a:srgbClr val="660033">
                  <a:alpha val="17000"/>
                </a:srgbClr>
              </a:solidFill>
              <a:ln w="9525">
                <a:solidFill>
                  <a:srgbClr val="6600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 rot="12096584">
                <a:off x="6725084" y="3721903"/>
                <a:ext cx="281519" cy="1271581"/>
              </a:xfrm>
              <a:custGeom>
                <a:avLst/>
                <a:gdLst>
                  <a:gd name="connsiteX0" fmla="*/ 7937 w 596900"/>
                  <a:gd name="connsiteY0" fmla="*/ 76200 h 3170238"/>
                  <a:gd name="connsiteX1" fmla="*/ 179387 w 596900"/>
                  <a:gd name="connsiteY1" fmla="*/ 590550 h 3170238"/>
                  <a:gd name="connsiteX2" fmla="*/ 169862 w 596900"/>
                  <a:gd name="connsiteY2" fmla="*/ 923925 h 3170238"/>
                  <a:gd name="connsiteX3" fmla="*/ 198437 w 596900"/>
                  <a:gd name="connsiteY3" fmla="*/ 1314450 h 3170238"/>
                  <a:gd name="connsiteX4" fmla="*/ 331787 w 596900"/>
                  <a:gd name="connsiteY4" fmla="*/ 1666875 h 3170238"/>
                  <a:gd name="connsiteX5" fmla="*/ 360362 w 596900"/>
                  <a:gd name="connsiteY5" fmla="*/ 1971675 h 3170238"/>
                  <a:gd name="connsiteX6" fmla="*/ 388937 w 596900"/>
                  <a:gd name="connsiteY6" fmla="*/ 2257425 h 3170238"/>
                  <a:gd name="connsiteX7" fmla="*/ 341312 w 596900"/>
                  <a:gd name="connsiteY7" fmla="*/ 2571750 h 3170238"/>
                  <a:gd name="connsiteX8" fmla="*/ 303212 w 596900"/>
                  <a:gd name="connsiteY8" fmla="*/ 3009900 h 3170238"/>
                  <a:gd name="connsiteX9" fmla="*/ 550862 w 596900"/>
                  <a:gd name="connsiteY9" fmla="*/ 3076575 h 3170238"/>
                  <a:gd name="connsiteX10" fmla="*/ 579437 w 596900"/>
                  <a:gd name="connsiteY10" fmla="*/ 2447925 h 3170238"/>
                  <a:gd name="connsiteX11" fmla="*/ 569912 w 596900"/>
                  <a:gd name="connsiteY11" fmla="*/ 2266950 h 3170238"/>
                  <a:gd name="connsiteX12" fmla="*/ 541337 w 596900"/>
                  <a:gd name="connsiteY12" fmla="*/ 2019300 h 3170238"/>
                  <a:gd name="connsiteX13" fmla="*/ 541337 w 596900"/>
                  <a:gd name="connsiteY13" fmla="*/ 1609725 h 3170238"/>
                  <a:gd name="connsiteX14" fmla="*/ 579437 w 596900"/>
                  <a:gd name="connsiteY14" fmla="*/ 1343025 h 3170238"/>
                  <a:gd name="connsiteX15" fmla="*/ 484187 w 596900"/>
                  <a:gd name="connsiteY15" fmla="*/ 1019175 h 3170238"/>
                  <a:gd name="connsiteX16" fmla="*/ 265112 w 596900"/>
                  <a:gd name="connsiteY16" fmla="*/ 361950 h 3170238"/>
                  <a:gd name="connsiteX17" fmla="*/ 131762 w 596900"/>
                  <a:gd name="connsiteY17" fmla="*/ 133350 h 3170238"/>
                  <a:gd name="connsiteX18" fmla="*/ 7937 w 596900"/>
                  <a:gd name="connsiteY18" fmla="*/ 76200 h 317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6900" h="3170238">
                    <a:moveTo>
                      <a:pt x="7937" y="76200"/>
                    </a:moveTo>
                    <a:cubicBezTo>
                      <a:pt x="15874" y="152400"/>
                      <a:pt x="152400" y="449263"/>
                      <a:pt x="179387" y="590550"/>
                    </a:cubicBezTo>
                    <a:cubicBezTo>
                      <a:pt x="206374" y="731837"/>
                      <a:pt x="166687" y="803275"/>
                      <a:pt x="169862" y="923925"/>
                    </a:cubicBezTo>
                    <a:cubicBezTo>
                      <a:pt x="173037" y="1044575"/>
                      <a:pt x="171450" y="1190625"/>
                      <a:pt x="198437" y="1314450"/>
                    </a:cubicBezTo>
                    <a:cubicBezTo>
                      <a:pt x="225424" y="1438275"/>
                      <a:pt x="304800" y="1557338"/>
                      <a:pt x="331787" y="1666875"/>
                    </a:cubicBezTo>
                    <a:cubicBezTo>
                      <a:pt x="358774" y="1776412"/>
                      <a:pt x="350837" y="1873250"/>
                      <a:pt x="360362" y="1971675"/>
                    </a:cubicBezTo>
                    <a:cubicBezTo>
                      <a:pt x="369887" y="2070100"/>
                      <a:pt x="392112" y="2157413"/>
                      <a:pt x="388937" y="2257425"/>
                    </a:cubicBezTo>
                    <a:cubicBezTo>
                      <a:pt x="385762" y="2357437"/>
                      <a:pt x="355599" y="2446338"/>
                      <a:pt x="341312" y="2571750"/>
                    </a:cubicBezTo>
                    <a:cubicBezTo>
                      <a:pt x="327025" y="2697162"/>
                      <a:pt x="268287" y="2925763"/>
                      <a:pt x="303212" y="3009900"/>
                    </a:cubicBezTo>
                    <a:cubicBezTo>
                      <a:pt x="338137" y="3094038"/>
                      <a:pt x="504825" y="3170238"/>
                      <a:pt x="550862" y="3076575"/>
                    </a:cubicBezTo>
                    <a:cubicBezTo>
                      <a:pt x="596900" y="2982913"/>
                      <a:pt x="576262" y="2582862"/>
                      <a:pt x="579437" y="2447925"/>
                    </a:cubicBezTo>
                    <a:cubicBezTo>
                      <a:pt x="582612" y="2312988"/>
                      <a:pt x="576262" y="2338387"/>
                      <a:pt x="569912" y="2266950"/>
                    </a:cubicBezTo>
                    <a:cubicBezTo>
                      <a:pt x="563562" y="2195513"/>
                      <a:pt x="546099" y="2128837"/>
                      <a:pt x="541337" y="2019300"/>
                    </a:cubicBezTo>
                    <a:cubicBezTo>
                      <a:pt x="536575" y="1909763"/>
                      <a:pt x="534987" y="1722437"/>
                      <a:pt x="541337" y="1609725"/>
                    </a:cubicBezTo>
                    <a:cubicBezTo>
                      <a:pt x="547687" y="1497013"/>
                      <a:pt x="588962" y="1441450"/>
                      <a:pt x="579437" y="1343025"/>
                    </a:cubicBezTo>
                    <a:cubicBezTo>
                      <a:pt x="569912" y="1244600"/>
                      <a:pt x="536574" y="1182687"/>
                      <a:pt x="484187" y="1019175"/>
                    </a:cubicBezTo>
                    <a:cubicBezTo>
                      <a:pt x="431800" y="855663"/>
                      <a:pt x="323849" y="509587"/>
                      <a:pt x="265112" y="361950"/>
                    </a:cubicBezTo>
                    <a:cubicBezTo>
                      <a:pt x="206375" y="214313"/>
                      <a:pt x="176212" y="185737"/>
                      <a:pt x="131762" y="133350"/>
                    </a:cubicBezTo>
                    <a:cubicBezTo>
                      <a:pt x="87312" y="80963"/>
                      <a:pt x="0" y="0"/>
                      <a:pt x="7937" y="76200"/>
                    </a:cubicBezTo>
                    <a:close/>
                  </a:path>
                </a:pathLst>
              </a:custGeom>
              <a:solidFill>
                <a:srgbClr val="660033">
                  <a:alpha val="17000"/>
                </a:srgbClr>
              </a:solidFill>
              <a:ln w="9525">
                <a:solidFill>
                  <a:srgbClr val="6600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750556">
                <a:off x="7685558" y="4588115"/>
                <a:ext cx="228827" cy="1426639"/>
              </a:xfrm>
              <a:custGeom>
                <a:avLst/>
                <a:gdLst>
                  <a:gd name="connsiteX0" fmla="*/ 7937 w 596900"/>
                  <a:gd name="connsiteY0" fmla="*/ 76200 h 3170238"/>
                  <a:gd name="connsiteX1" fmla="*/ 179387 w 596900"/>
                  <a:gd name="connsiteY1" fmla="*/ 590550 h 3170238"/>
                  <a:gd name="connsiteX2" fmla="*/ 169862 w 596900"/>
                  <a:gd name="connsiteY2" fmla="*/ 923925 h 3170238"/>
                  <a:gd name="connsiteX3" fmla="*/ 198437 w 596900"/>
                  <a:gd name="connsiteY3" fmla="*/ 1314450 h 3170238"/>
                  <a:gd name="connsiteX4" fmla="*/ 331787 w 596900"/>
                  <a:gd name="connsiteY4" fmla="*/ 1666875 h 3170238"/>
                  <a:gd name="connsiteX5" fmla="*/ 360362 w 596900"/>
                  <a:gd name="connsiteY5" fmla="*/ 1971675 h 3170238"/>
                  <a:gd name="connsiteX6" fmla="*/ 388937 w 596900"/>
                  <a:gd name="connsiteY6" fmla="*/ 2257425 h 3170238"/>
                  <a:gd name="connsiteX7" fmla="*/ 341312 w 596900"/>
                  <a:gd name="connsiteY7" fmla="*/ 2571750 h 3170238"/>
                  <a:gd name="connsiteX8" fmla="*/ 303212 w 596900"/>
                  <a:gd name="connsiteY8" fmla="*/ 3009900 h 3170238"/>
                  <a:gd name="connsiteX9" fmla="*/ 550862 w 596900"/>
                  <a:gd name="connsiteY9" fmla="*/ 3076575 h 3170238"/>
                  <a:gd name="connsiteX10" fmla="*/ 579437 w 596900"/>
                  <a:gd name="connsiteY10" fmla="*/ 2447925 h 3170238"/>
                  <a:gd name="connsiteX11" fmla="*/ 569912 w 596900"/>
                  <a:gd name="connsiteY11" fmla="*/ 2266950 h 3170238"/>
                  <a:gd name="connsiteX12" fmla="*/ 541337 w 596900"/>
                  <a:gd name="connsiteY12" fmla="*/ 2019300 h 3170238"/>
                  <a:gd name="connsiteX13" fmla="*/ 541337 w 596900"/>
                  <a:gd name="connsiteY13" fmla="*/ 1609725 h 3170238"/>
                  <a:gd name="connsiteX14" fmla="*/ 579437 w 596900"/>
                  <a:gd name="connsiteY14" fmla="*/ 1343025 h 3170238"/>
                  <a:gd name="connsiteX15" fmla="*/ 484187 w 596900"/>
                  <a:gd name="connsiteY15" fmla="*/ 1019175 h 3170238"/>
                  <a:gd name="connsiteX16" fmla="*/ 265112 w 596900"/>
                  <a:gd name="connsiteY16" fmla="*/ 361950 h 3170238"/>
                  <a:gd name="connsiteX17" fmla="*/ 131762 w 596900"/>
                  <a:gd name="connsiteY17" fmla="*/ 133350 h 3170238"/>
                  <a:gd name="connsiteX18" fmla="*/ 7937 w 596900"/>
                  <a:gd name="connsiteY18" fmla="*/ 76200 h 317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6900" h="3170238">
                    <a:moveTo>
                      <a:pt x="7937" y="76200"/>
                    </a:moveTo>
                    <a:cubicBezTo>
                      <a:pt x="15874" y="152400"/>
                      <a:pt x="152400" y="449263"/>
                      <a:pt x="179387" y="590550"/>
                    </a:cubicBezTo>
                    <a:cubicBezTo>
                      <a:pt x="206374" y="731837"/>
                      <a:pt x="166687" y="803275"/>
                      <a:pt x="169862" y="923925"/>
                    </a:cubicBezTo>
                    <a:cubicBezTo>
                      <a:pt x="173037" y="1044575"/>
                      <a:pt x="171450" y="1190625"/>
                      <a:pt x="198437" y="1314450"/>
                    </a:cubicBezTo>
                    <a:cubicBezTo>
                      <a:pt x="225424" y="1438275"/>
                      <a:pt x="304800" y="1557338"/>
                      <a:pt x="331787" y="1666875"/>
                    </a:cubicBezTo>
                    <a:cubicBezTo>
                      <a:pt x="358774" y="1776412"/>
                      <a:pt x="350837" y="1873250"/>
                      <a:pt x="360362" y="1971675"/>
                    </a:cubicBezTo>
                    <a:cubicBezTo>
                      <a:pt x="369887" y="2070100"/>
                      <a:pt x="392112" y="2157413"/>
                      <a:pt x="388937" y="2257425"/>
                    </a:cubicBezTo>
                    <a:cubicBezTo>
                      <a:pt x="385762" y="2357437"/>
                      <a:pt x="355599" y="2446338"/>
                      <a:pt x="341312" y="2571750"/>
                    </a:cubicBezTo>
                    <a:cubicBezTo>
                      <a:pt x="327025" y="2697162"/>
                      <a:pt x="268287" y="2925763"/>
                      <a:pt x="303212" y="3009900"/>
                    </a:cubicBezTo>
                    <a:cubicBezTo>
                      <a:pt x="338137" y="3094038"/>
                      <a:pt x="504825" y="3170238"/>
                      <a:pt x="550862" y="3076575"/>
                    </a:cubicBezTo>
                    <a:cubicBezTo>
                      <a:pt x="596900" y="2982913"/>
                      <a:pt x="576262" y="2582862"/>
                      <a:pt x="579437" y="2447925"/>
                    </a:cubicBezTo>
                    <a:cubicBezTo>
                      <a:pt x="582612" y="2312988"/>
                      <a:pt x="576262" y="2338387"/>
                      <a:pt x="569912" y="2266950"/>
                    </a:cubicBezTo>
                    <a:cubicBezTo>
                      <a:pt x="563562" y="2195513"/>
                      <a:pt x="546099" y="2128837"/>
                      <a:pt x="541337" y="2019300"/>
                    </a:cubicBezTo>
                    <a:cubicBezTo>
                      <a:pt x="536575" y="1909763"/>
                      <a:pt x="534987" y="1722437"/>
                      <a:pt x="541337" y="1609725"/>
                    </a:cubicBezTo>
                    <a:cubicBezTo>
                      <a:pt x="547687" y="1497013"/>
                      <a:pt x="588962" y="1441450"/>
                      <a:pt x="579437" y="1343025"/>
                    </a:cubicBezTo>
                    <a:cubicBezTo>
                      <a:pt x="569912" y="1244600"/>
                      <a:pt x="536574" y="1182687"/>
                      <a:pt x="484187" y="1019175"/>
                    </a:cubicBezTo>
                    <a:cubicBezTo>
                      <a:pt x="431800" y="855663"/>
                      <a:pt x="323849" y="509587"/>
                      <a:pt x="265112" y="361950"/>
                    </a:cubicBezTo>
                    <a:cubicBezTo>
                      <a:pt x="206375" y="214313"/>
                      <a:pt x="176212" y="185737"/>
                      <a:pt x="131762" y="133350"/>
                    </a:cubicBezTo>
                    <a:cubicBezTo>
                      <a:pt x="87312" y="80963"/>
                      <a:pt x="0" y="0"/>
                      <a:pt x="7937" y="76200"/>
                    </a:cubicBezTo>
                    <a:close/>
                  </a:path>
                </a:pathLst>
              </a:custGeom>
              <a:solidFill>
                <a:srgbClr val="660033">
                  <a:alpha val="17000"/>
                </a:srgbClr>
              </a:solidFill>
              <a:ln w="9525">
                <a:solidFill>
                  <a:srgbClr val="6600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572132" y="1428736"/>
            <a:ext cx="32758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Вековые пути каслания оленей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43570" y="4721567"/>
            <a:ext cx="3357586" cy="928694"/>
          </a:xfrm>
          <a:prstGeom prst="roundRect">
            <a:avLst/>
          </a:prstGeom>
          <a:solidFill>
            <a:srgbClr val="8EB4E3">
              <a:alpha val="6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740000"/>
                </a:solidFill>
                <a:latin typeface="Times New Roman"/>
                <a:ea typeface="Times New Roman"/>
              </a:rPr>
              <a:t>39 тысяч </a:t>
            </a:r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человек являются представителями коренных малочисленных народов Севера,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300" b="1" dirty="0" smtClean="0">
                <a:solidFill>
                  <a:srgbClr val="740000"/>
                </a:solidFill>
                <a:latin typeface="Times New Roman"/>
                <a:ea typeface="Times New Roman"/>
              </a:rPr>
              <a:t>40%</a:t>
            </a:r>
            <a:r>
              <a:rPr lang="ru-RU" sz="13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ведут кочевой образ жизни</a:t>
            </a:r>
            <a:endParaRPr lang="ru-RU" sz="1300" b="1" dirty="0" smtClean="0">
              <a:latin typeface="Times New Roman"/>
              <a:ea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732" y="5879921"/>
            <a:ext cx="8786874" cy="7143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Заказ: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740000"/>
                </a:solidFill>
                <a:latin typeface="+mj-lt"/>
                <a:cs typeface="Times New Roman" pitchFamily="18" charset="0"/>
              </a:rPr>
              <a:t>подготовка </a:t>
            </a:r>
            <a:r>
              <a:rPr lang="ru-RU" sz="1400" b="1" dirty="0" smtClean="0">
                <a:solidFill>
                  <a:srgbClr val="740000"/>
                </a:solidFill>
              </a:rPr>
              <a:t>специалистов с компетенциями для работы в новых природно-климатических условиях, </a:t>
            </a:r>
          </a:p>
          <a:p>
            <a:pPr algn="ctr"/>
            <a:r>
              <a:rPr lang="ru-RU" sz="1400" b="1" dirty="0" smtClean="0">
                <a:solidFill>
                  <a:srgbClr val="740000"/>
                </a:solidFill>
              </a:rPr>
              <a:t>с новыми материалами, в условиях нетипичных ситуаций,  требующих современного </a:t>
            </a:r>
          </a:p>
          <a:p>
            <a:pPr algn="ctr"/>
            <a:r>
              <a:rPr lang="ru-RU" sz="1400" b="1" dirty="0" smtClean="0">
                <a:solidFill>
                  <a:srgbClr val="740000"/>
                </a:solidFill>
              </a:rPr>
              <a:t>инженерно-технического мышления, нестандартных решений</a:t>
            </a:r>
            <a:endParaRPr lang="ru-RU" sz="1400" b="1" dirty="0">
              <a:solidFill>
                <a:srgbClr val="74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367" y="4772725"/>
            <a:ext cx="3806897" cy="928695"/>
          </a:xfrm>
          <a:prstGeom prst="roundRect">
            <a:avLst/>
          </a:prstGeom>
          <a:solidFill>
            <a:srgbClr val="8EB4E3">
              <a:alpha val="6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Добыча (Ямало-Ненецкий АО)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ГАЗ </a:t>
            </a:r>
            <a:r>
              <a:rPr lang="ru-RU" sz="1300" b="1" dirty="0" smtClean="0">
                <a:solidFill>
                  <a:srgbClr val="740000"/>
                </a:solidFill>
                <a:latin typeface="Times New Roman"/>
                <a:ea typeface="Times New Roman"/>
              </a:rPr>
              <a:t>85%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от российской добычи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НЕФТЬ </a:t>
            </a:r>
            <a:r>
              <a:rPr lang="ru-RU" sz="1300" b="1" dirty="0" smtClean="0">
                <a:solidFill>
                  <a:srgbClr val="740000"/>
                </a:solidFill>
                <a:latin typeface="Times New Roman"/>
                <a:ea typeface="Times New Roman"/>
              </a:rPr>
              <a:t>7%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от российской добычи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7" y="179371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433335" y="478088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Региональные контексты ямальского образования</a:t>
            </a:r>
            <a:endParaRPr lang="ru-RU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48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09" y="2996952"/>
            <a:ext cx="715045" cy="8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4647" y="469549"/>
            <a:ext cx="505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Нормативно-правовые основания</a:t>
            </a:r>
            <a:endParaRPr lang="ru-RU" sz="2000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51170" y="4653137"/>
            <a:ext cx="8833618" cy="2012454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Основные направления работы </a:t>
            </a:r>
          </a:p>
          <a:p>
            <a:pPr algn="ctr"/>
            <a:endParaRPr lang="ru-RU" sz="800" b="1" dirty="0" smtClean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- </a:t>
            </a:r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поддержка заинтересованности обучающихся в выборе профессий инженерно-технической направленности</a:t>
            </a:r>
          </a:p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- </a:t>
            </a:r>
            <a:r>
              <a:rPr lang="ru-RU" sz="1300" b="1" dirty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учет при организации профориентационных мероприятий потребностей регионального рынка </a:t>
            </a:r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труда</a:t>
            </a:r>
            <a:endParaRPr lang="ru-RU" sz="1300" b="1" dirty="0">
              <a:solidFill>
                <a:prstClr val="black"/>
              </a:solidFill>
              <a:latin typeface="Segoe Script" pitchFamily="34" charset="0"/>
              <a:cs typeface="DilleniaUPC" pitchFamily="18" charset="-34"/>
            </a:endParaRP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- совершенствование подходов в работе с </a:t>
            </a:r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родителями</a:t>
            </a:r>
            <a:endParaRPr lang="ru-RU" sz="1300" b="1" dirty="0">
              <a:solidFill>
                <a:prstClr val="black"/>
              </a:solidFill>
              <a:latin typeface="Segoe Script" pitchFamily="34" charset="0"/>
              <a:cs typeface="DilleniaUPC" pitchFamily="18" charset="-34"/>
            </a:endParaRP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- развитие практик применения портфолио </a:t>
            </a:r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обучающихся</a:t>
            </a:r>
            <a:endParaRPr lang="ru-RU" sz="1300" b="1" dirty="0">
              <a:solidFill>
                <a:prstClr val="black"/>
              </a:solidFill>
              <a:latin typeface="Segoe Script" pitchFamily="34" charset="0"/>
              <a:cs typeface="DilleniaUPC" pitchFamily="18" charset="-34"/>
            </a:endParaRP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- повышение престижа педагогической </a:t>
            </a:r>
            <a:r>
              <a:rPr lang="ru-RU" sz="1300" b="1" dirty="0" smtClean="0">
                <a:solidFill>
                  <a:prstClr val="black"/>
                </a:solidFill>
                <a:latin typeface="Segoe Script" pitchFamily="34" charset="0"/>
                <a:cs typeface="DilleniaUPC" pitchFamily="18" charset="-34"/>
              </a:rPr>
              <a:t>деятельности</a:t>
            </a:r>
            <a:endParaRPr lang="ru-RU" sz="1300" b="1" dirty="0">
              <a:solidFill>
                <a:prstClr val="black"/>
              </a:solidFill>
              <a:latin typeface="Segoe Script" pitchFamily="34" charset="0"/>
              <a:cs typeface="DilleniaUPC" pitchFamily="18" charset="-34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69892"/>
              </p:ext>
            </p:extLst>
          </p:nvPr>
        </p:nvGraphicFramePr>
        <p:xfrm>
          <a:off x="1115616" y="1412775"/>
          <a:ext cx="7704856" cy="303981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704856"/>
              </a:tblGrid>
              <a:tr h="1043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Комплекс мер по совершенствованию профессиональной ориентации обучающихся в общеобразовательных организациях и развитию системы СПО с учетом совмещения теоретической подготовки с практическим обучением на предприятии (</a:t>
                      </a:r>
                      <a:r>
                        <a:rPr kumimoji="0" lang="ru-RU" sz="14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</a:rPr>
                        <a:t>поручение заместителя председателя Правительства РФ О.Ю. </a:t>
                      </a:r>
                      <a:r>
                        <a:rPr kumimoji="0" lang="ru-RU" sz="145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</a:rPr>
                        <a:t>Голодец</a:t>
                      </a:r>
                      <a:r>
                        <a:rPr kumimoji="0" lang="ru-RU" sz="14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</a:rPr>
                        <a:t> от 25.04.2014 № ОГ-П8-2956</a:t>
                      </a: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60960" marB="60960" anchor="ctr" horzOverflow="overflow"/>
                </a:tc>
              </a:tr>
              <a:tr h="175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50" b="1" dirty="0" smtClean="0">
                          <a:solidFill>
                            <a:srgbClr val="660033"/>
                          </a:solidFill>
                        </a:rPr>
                        <a:t>ФГОС</a:t>
                      </a:r>
                      <a:r>
                        <a:rPr lang="ru-RU" sz="145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общего и профессионального образования</a:t>
                      </a:r>
                      <a:endParaRPr kumimoji="0" lang="ru-RU" sz="1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60960" marB="60960" anchor="ctr" horzOverflow="overflow"/>
                </a:tc>
              </a:tr>
              <a:tr h="8553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Комплекс мер по профессиональной ориентации обучающихся в общеобразовательных организациях ЯНАО и развитию системы СПО с учётом совмещения теоретической подготовки с практическим обучением на предприятии в ЯНАО (</a:t>
                      </a:r>
                      <a:r>
                        <a:rPr kumimoji="0" lang="ru-RU" sz="14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</a:rPr>
                        <a:t>распоряжение Правительства ЯНАО от 12.09.2014  585-РП</a:t>
                      </a: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60960" marB="60960" anchor="ctr" horzOverflow="overflow"/>
                </a:tc>
              </a:tr>
              <a:tr h="6471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baseline="0" dirty="0" smtClean="0">
                          <a:solidFill>
                            <a:srgbClr val="660033"/>
                          </a:solidFill>
                        </a:rPr>
                        <a:t>Ямальские практики профориентации</a:t>
                      </a:r>
                      <a:r>
                        <a:rPr lang="ru-RU" sz="145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: азбука профориентаций, центр развития карьер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(г. Губкинский), корпоративные классы (Пуровский район, Губкинский, Новый Уренгой) и др.</a:t>
                      </a:r>
                      <a:endParaRPr lang="ru-RU" sz="145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 anchor="ctr" horzOverflow="overflow"/>
                </a:tc>
              </a:tr>
            </a:tbl>
          </a:graphicData>
        </a:graphic>
      </p:graphicFrame>
      <p:pic>
        <p:nvPicPr>
          <p:cNvPr id="20" name="Picture 2" descr="http://www.megaflag.ru/images/uploaded/gerb_bw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09" y="1700808"/>
            <a:ext cx="796679" cy="9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315" y="5898851"/>
            <a:ext cx="1109301" cy="6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664" y="5898851"/>
            <a:ext cx="1121536" cy="6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9864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90033" y="283685"/>
            <a:ext cx="68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М</a:t>
            </a:r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одели профориентационной работы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и характеристики образовательной среды</a:t>
            </a:r>
            <a:endParaRPr lang="ru-RU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6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1" y="1261163"/>
            <a:ext cx="421591" cy="1015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5-6 лет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40919" y="3356992"/>
            <a:ext cx="440303" cy="936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11-15 лет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59631" y="4440562"/>
            <a:ext cx="421591" cy="231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16-18 лет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223" y="1274239"/>
            <a:ext cx="1882665" cy="97607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Предпрофильное развитие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81223" y="3269365"/>
            <a:ext cx="1882665" cy="93655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Предпрофильная подготовка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81223" y="4293548"/>
            <a:ext cx="1666641" cy="232876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Профильное и профессиональное 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38408" y="4300702"/>
            <a:ext cx="395722" cy="1237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Профильные классы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38408" y="5740616"/>
            <a:ext cx="413265" cy="819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Колледжи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07906" y="1274239"/>
            <a:ext cx="3168351" cy="89655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Насыщенность и разнообразие предметно-развивающей среды детских садов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707904" y="3269365"/>
            <a:ext cx="4390341" cy="84124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Углубленные, предпрофильные, корпоративные  классы</a:t>
            </a:r>
            <a:endParaRPr lang="ru-RU" sz="1300" b="1" dirty="0">
              <a:solidFill>
                <a:schemeClr val="tx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Предметные и ориентационные курсы по выбору</a:t>
            </a:r>
            <a:endParaRPr lang="ru-RU" sz="1300" b="1" dirty="0">
              <a:solidFill>
                <a:schemeClr val="tx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Практикумы в мобильных научных лабораториях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914536" y="4293546"/>
            <a:ext cx="4183709" cy="138750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Профильные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</a:rPr>
              <a:t>углубленные, корпоративные классы,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и</a:t>
            </a:r>
            <a:r>
              <a:rPr lang="ru-RU" sz="1200" b="1" dirty="0" smtClean="0">
                <a:solidFill>
                  <a:schemeClr val="tx1"/>
                </a:solidFill>
              </a:rPr>
              <a:t>ндивидуальные учебные планы и образовательные программы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Практико-ориентированная </a:t>
            </a:r>
            <a:r>
              <a:rPr lang="ru-RU" sz="1200" b="1" dirty="0">
                <a:solidFill>
                  <a:schemeClr val="tx1"/>
                </a:solidFill>
              </a:rPr>
              <a:t>предметная направленность </a:t>
            </a:r>
            <a:r>
              <a:rPr lang="ru-RU" sz="1200" b="1" dirty="0" smtClean="0">
                <a:solidFill>
                  <a:schemeClr val="tx1"/>
                </a:solidFill>
              </a:rPr>
              <a:t>обучения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практики за пределами школы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Профориентационные программы с участием предприятий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914535" y="5780569"/>
            <a:ext cx="4201771" cy="72008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Горизонтальные и вертикальные образовательные маршруты</a:t>
            </a:r>
          </a:p>
          <a:p>
            <a:pPr algn="ctr"/>
            <a:endParaRPr lang="ru-RU" sz="5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Сертификация и оценка квалификаций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59631" y="2348881"/>
            <a:ext cx="421591" cy="7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7-10 лет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81223" y="2361275"/>
            <a:ext cx="1882666" cy="79208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Предпрофильное воспитание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07905" y="2417805"/>
            <a:ext cx="3168352" cy="63567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Многообразие опытно-экспериментальных проб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0" y="1347285"/>
            <a:ext cx="1223638" cy="8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0" y="2348880"/>
            <a:ext cx="122363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8" y="4396223"/>
            <a:ext cx="1195032" cy="7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://www.mmkolledge.ru/images/SIBUR/DSC016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8" y="5157415"/>
            <a:ext cx="1192053" cy="84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 descr="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928" y="5989263"/>
            <a:ext cx="1212386" cy="76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6980286" y="1226255"/>
            <a:ext cx="2100493" cy="223621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Конструкторы </a:t>
            </a:r>
            <a:r>
              <a:rPr lang="en-US" sz="1200" dirty="0" smtClean="0"/>
              <a:t>LEGO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75055" y="1527464"/>
            <a:ext cx="2073701" cy="33538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Игровые наборы и модули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80286" y="1955001"/>
            <a:ext cx="2100492" cy="33348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Настольные логические игры о профессиях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1465" y="3299775"/>
            <a:ext cx="98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2000 </a:t>
            </a:r>
            <a:r>
              <a:rPr lang="ru-RU" sz="1200" b="1" dirty="0" smtClean="0"/>
              <a:t>элективных курсов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8245" y="4590611"/>
            <a:ext cx="10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65%</a:t>
            </a:r>
          </a:p>
          <a:p>
            <a:pPr algn="ctr"/>
            <a:r>
              <a:rPr lang="ru-RU" sz="1200" b="1" dirty="0" smtClean="0"/>
              <a:t>девятиклассников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8245" y="5662868"/>
            <a:ext cx="10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35%</a:t>
            </a:r>
          </a:p>
          <a:p>
            <a:pPr algn="ctr"/>
            <a:r>
              <a:rPr lang="ru-RU" sz="1200" b="1" dirty="0" smtClean="0"/>
              <a:t>девятиклассников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0" y="3400805"/>
            <a:ext cx="1225550" cy="84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80287" y="2417805"/>
            <a:ext cx="1408136" cy="635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Внеурочная + дополнительное </a:t>
            </a:r>
            <a:r>
              <a:rPr lang="ru-RU" sz="1100" b="1" dirty="0" smtClean="0">
                <a:solidFill>
                  <a:schemeClr val="tx1"/>
                </a:solidFill>
              </a:rPr>
              <a:t>образован</a:t>
            </a:r>
            <a:r>
              <a:rPr lang="ru-RU" sz="1000" dirty="0" smtClean="0">
                <a:solidFill>
                  <a:schemeClr val="tx1"/>
                </a:solidFill>
              </a:rPr>
              <a:t>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3" y="2417805"/>
            <a:ext cx="660333" cy="635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Урочная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1125" y="469549"/>
            <a:ext cx="758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Предпрофильное развитие и предпрофильное воспитание</a:t>
            </a:r>
            <a:endParaRPr lang="ru-RU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3" y="1855336"/>
            <a:ext cx="2796704" cy="19337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самостоятельность детей,</a:t>
            </a:r>
          </a:p>
          <a:p>
            <a:pPr algn="ctr"/>
            <a:r>
              <a:rPr lang="ru-RU" sz="1600" b="1" dirty="0" smtClean="0"/>
              <a:t>навыки самообслуживания, трудовой, продуктивной деятельности,</a:t>
            </a:r>
          </a:p>
          <a:p>
            <a:pPr algn="ctr"/>
            <a:r>
              <a:rPr lang="ru-RU" sz="1600" b="1" dirty="0" smtClean="0"/>
              <a:t>высокая активность родителей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53" y="1581093"/>
            <a:ext cx="1821356" cy="107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Экскурсия на почту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853" y="2688952"/>
            <a:ext cx="1817682" cy="1092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SAM_144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26" y="4213001"/>
            <a:ext cx="1806997" cy="104098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936825" y="4581128"/>
            <a:ext cx="3009439" cy="170859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формирование наглядных представлений </a:t>
            </a:r>
            <a:r>
              <a:rPr lang="ru-RU" sz="1600" b="1" dirty="0"/>
              <a:t>о существенных сторонах различных профессий, трудовой деятельности, роли труда в жизни </a:t>
            </a:r>
            <a:r>
              <a:rPr lang="ru-RU" sz="1600" b="1" dirty="0" smtClean="0"/>
              <a:t>людей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5259" y="1396427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ПРЕДПРОФИЛЬНОЕ РАЗВИТИЕ: </a:t>
            </a:r>
            <a:r>
              <a:rPr lang="ru-RU" b="1" dirty="0" smtClean="0">
                <a:solidFill>
                  <a:srgbClr val="660033"/>
                </a:solidFill>
              </a:rPr>
              <a:t>ДЕТСКИЕ САДЫ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547" y="4110253"/>
            <a:ext cx="624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ПРЕДПРОФИЛЬНОЕ ВОСПИТАНИЕ: </a:t>
            </a:r>
            <a:r>
              <a:rPr lang="ru-RU" b="1" dirty="0" smtClean="0">
                <a:solidFill>
                  <a:srgbClr val="660033"/>
                </a:solidFill>
              </a:rPr>
              <a:t>НАЧАЛЬНАЯ ШКОЛА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5282247"/>
            <a:ext cx="1770226" cy="10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7268" y="1811491"/>
            <a:ext cx="33985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сюжетно-ролевые игры</a:t>
            </a:r>
            <a:endParaRPr lang="ru-RU" sz="145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тематические конкурсы</a:t>
            </a:r>
            <a:endParaRPr lang="ru-RU" sz="145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занятия </a:t>
            </a:r>
            <a:r>
              <a:rPr lang="ru-RU" sz="1450" b="1" dirty="0">
                <a:solidFill>
                  <a:schemeClr val="tx2">
                    <a:lumMod val="75000"/>
                  </a:schemeClr>
                </a:solidFill>
              </a:rPr>
              <a:t>по освоению различных видов </a:t>
            </a:r>
            <a:endParaRPr lang="ru-RU" sz="14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продуктивной деятельности</a:t>
            </a:r>
            <a:endParaRPr lang="ru-RU" sz="145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развитие </a:t>
            </a:r>
            <a:r>
              <a:rPr lang="ru-RU" sz="1450" b="1" dirty="0">
                <a:solidFill>
                  <a:schemeClr val="tx2">
                    <a:lumMod val="75000"/>
                  </a:schemeClr>
                </a:solidFill>
              </a:rPr>
              <a:t>технических </a:t>
            </a:r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способностей</a:t>
            </a: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знакомство </a:t>
            </a:r>
            <a:r>
              <a:rPr lang="ru-RU" sz="1450" b="1" dirty="0">
                <a:solidFill>
                  <a:schemeClr val="tx2">
                    <a:lumMod val="75000"/>
                  </a:schemeClr>
                </a:solidFill>
              </a:rPr>
              <a:t>с профессией </a:t>
            </a:r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родителей</a:t>
            </a: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календарь профессий</a:t>
            </a:r>
          </a:p>
          <a:p>
            <a:pPr algn="just"/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- экскурсии </a:t>
            </a:r>
            <a:r>
              <a:rPr lang="ru-RU" sz="1450" b="1" dirty="0">
                <a:solidFill>
                  <a:schemeClr val="tx2">
                    <a:lumMod val="75000"/>
                  </a:schemeClr>
                </a:solidFill>
              </a:rPr>
              <a:t>в учреждения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587567" y="1839388"/>
            <a:ext cx="234027" cy="20754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27221" y="4725144"/>
            <a:ext cx="332857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кружки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различной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направленности</a:t>
            </a:r>
            <a:endParaRPr lang="ru-RU" sz="145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разработка с детьми тематических </a:t>
            </a:r>
          </a:p>
          <a:p>
            <a:pPr algn="just"/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творческих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проектов</a:t>
            </a:r>
            <a:endParaRPr lang="ru-RU" sz="145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профориентационные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игры</a:t>
            </a:r>
            <a:endParaRPr lang="ru-RU" sz="145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экскурсии на предприятия с участием </a:t>
            </a:r>
          </a:p>
          <a:p>
            <a:pPr algn="just"/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представителей различных профессий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585030" y="4718066"/>
            <a:ext cx="230090" cy="16234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70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0581" y="356601"/>
            <a:ext cx="604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Предпрофильная подготовка, профильное и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профессиональное </a:t>
            </a:r>
            <a:r>
              <a:rPr lang="ru-RU" b="1" dirty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образование на Ямале</a:t>
            </a:r>
            <a:endParaRPr lang="ru-RU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9869" y="1606862"/>
            <a:ext cx="2878327" cy="1220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660033"/>
                </a:solidFill>
              </a:rPr>
              <a:t>65</a:t>
            </a:r>
            <a:r>
              <a:rPr lang="ru-RU" sz="1300" b="1" dirty="0">
                <a:solidFill>
                  <a:srgbClr val="660033"/>
                </a:solidFill>
              </a:rPr>
              <a:t>%</a:t>
            </a:r>
            <a:r>
              <a:rPr lang="ru-RU" sz="1300" b="1" dirty="0"/>
              <a:t> девятиклассников </a:t>
            </a:r>
            <a:r>
              <a:rPr lang="ru-RU" sz="1300" b="1" dirty="0" smtClean="0"/>
              <a:t>идут в десятый класс, </a:t>
            </a:r>
            <a:r>
              <a:rPr lang="ru-RU" sz="1300" b="1" dirty="0"/>
              <a:t>остальные </a:t>
            </a:r>
            <a:r>
              <a:rPr lang="ru-RU" sz="1300" b="1" dirty="0" smtClean="0"/>
              <a:t>- в ямальские колледжи</a:t>
            </a:r>
          </a:p>
          <a:p>
            <a:pPr algn="just"/>
            <a:r>
              <a:rPr lang="ru-RU" sz="1300" b="1" dirty="0"/>
              <a:t>Ежегодно более </a:t>
            </a:r>
            <a:r>
              <a:rPr lang="ru-RU" sz="1300" b="1" dirty="0">
                <a:solidFill>
                  <a:srgbClr val="660033"/>
                </a:solidFill>
              </a:rPr>
              <a:t>6500</a:t>
            </a:r>
            <a:r>
              <a:rPr lang="ru-RU" sz="1300" b="1" dirty="0"/>
              <a:t> учащихся и </a:t>
            </a:r>
            <a:r>
              <a:rPr lang="ru-RU" sz="1300" b="1" dirty="0" smtClean="0"/>
              <a:t>родителей получают индивидуальные консультации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9869" y="3197133"/>
            <a:ext cx="3011999" cy="1275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660033"/>
                </a:solidFill>
              </a:rPr>
              <a:t>82</a:t>
            </a:r>
            <a:r>
              <a:rPr lang="ru-RU" sz="1300" b="1" dirty="0">
                <a:solidFill>
                  <a:srgbClr val="660033"/>
                </a:solidFill>
              </a:rPr>
              <a:t>%</a:t>
            </a:r>
            <a:r>
              <a:rPr lang="ru-RU" sz="1300" b="1" dirty="0"/>
              <a:t> старшеклассников поступают в </a:t>
            </a:r>
            <a:r>
              <a:rPr lang="ru-RU" sz="1300" b="1" dirty="0" smtClean="0"/>
              <a:t>вузы, </a:t>
            </a:r>
            <a:r>
              <a:rPr lang="ru-RU" sz="1300" b="1" dirty="0" smtClean="0">
                <a:solidFill>
                  <a:srgbClr val="660033"/>
                </a:solidFill>
              </a:rPr>
              <a:t>67</a:t>
            </a:r>
            <a:r>
              <a:rPr lang="ru-RU" sz="1300" b="1" dirty="0">
                <a:solidFill>
                  <a:srgbClr val="660033"/>
                </a:solidFill>
              </a:rPr>
              <a:t>%</a:t>
            </a:r>
            <a:r>
              <a:rPr lang="ru-RU" sz="1300" b="1" dirty="0"/>
              <a:t> </a:t>
            </a:r>
            <a:r>
              <a:rPr lang="ru-RU" sz="1300" b="1" dirty="0" smtClean="0"/>
              <a:t>- в </a:t>
            </a:r>
            <a:r>
              <a:rPr lang="ru-RU" sz="1300" b="1" dirty="0"/>
              <a:t>соответствии с выбранным </a:t>
            </a:r>
            <a:r>
              <a:rPr lang="ru-RU" sz="1300" b="1" dirty="0" smtClean="0"/>
              <a:t>профилем</a:t>
            </a:r>
          </a:p>
          <a:p>
            <a:pPr algn="just"/>
            <a:r>
              <a:rPr lang="ru-RU" sz="1300" b="1" dirty="0" smtClean="0"/>
              <a:t>Имеются </a:t>
            </a:r>
            <a:r>
              <a:rPr lang="ru-RU" sz="1300" b="1" dirty="0" smtClean="0">
                <a:solidFill>
                  <a:srgbClr val="660033"/>
                </a:solidFill>
              </a:rPr>
              <a:t>корпоративные </a:t>
            </a:r>
            <a:r>
              <a:rPr lang="ru-RU" sz="1300" b="1" dirty="0">
                <a:solidFill>
                  <a:srgbClr val="660033"/>
                </a:solidFill>
              </a:rPr>
              <a:t>профильные </a:t>
            </a:r>
            <a:r>
              <a:rPr lang="ru-RU" sz="1300" b="1" dirty="0" smtClean="0">
                <a:solidFill>
                  <a:srgbClr val="660033"/>
                </a:solidFill>
              </a:rPr>
              <a:t>классы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9351" y="122531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ПРЕДПРОФИЛЬНАЯ ПОДГОТОВКА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92016" y="2827801"/>
            <a:ext cx="43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ПРОФИЛЬНОЕ ОБУЧЕНИЕ</a:t>
            </a:r>
            <a:endParaRPr lang="ru-RU" b="1" dirty="0"/>
          </a:p>
        </p:txBody>
      </p:sp>
      <p:pic>
        <p:nvPicPr>
          <p:cNvPr id="18" name="Picture 2" descr="D:\Рабочие\Письма\Запросы в ОМС\МЕСЯЧНИК ПРОФОРИЕНТАЦИИ\Итоги Месячника профориентации_Губкинский\фото\DSC085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35" y="2886037"/>
            <a:ext cx="1358025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" y="3752621"/>
            <a:ext cx="1371218" cy="80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85" y="5745555"/>
            <a:ext cx="1406742" cy="9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29" y="4751271"/>
            <a:ext cx="1406743" cy="9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0"/>
          <p:cNvGrpSpPr>
            <a:grpSpLocks/>
          </p:cNvGrpSpPr>
          <p:nvPr/>
        </p:nvGrpSpPr>
        <p:grpSpPr bwMode="auto">
          <a:xfrm>
            <a:off x="189102" y="1596533"/>
            <a:ext cx="1409425" cy="1052560"/>
            <a:chOff x="962337" y="476672"/>
            <a:chExt cx="6542123" cy="4731938"/>
          </a:xfrm>
        </p:grpSpPr>
        <p:pic>
          <p:nvPicPr>
            <p:cNvPr id="15" name="Рисунок 14" descr="1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82784">
              <a:off x="962337" y="518432"/>
              <a:ext cx="2756943" cy="3793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3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722" y="476672"/>
              <a:ext cx="2667073" cy="3672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2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35106">
              <a:off x="4840031" y="661290"/>
              <a:ext cx="2664429" cy="3665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5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471" y="2421756"/>
              <a:ext cx="1794790" cy="2525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 descr="4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4328">
              <a:off x="4673505" y="2650331"/>
              <a:ext cx="1768355" cy="2534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 descr="6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066">
              <a:off x="1620513" y="2709672"/>
              <a:ext cx="1741924" cy="2498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5969869" y="5021173"/>
            <a:ext cx="3011999" cy="166647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dirty="0"/>
          </a:p>
          <a:p>
            <a:pPr algn="just"/>
            <a:r>
              <a:rPr lang="ru-RU" sz="1300" b="1" dirty="0" smtClean="0"/>
              <a:t>Каждый </a:t>
            </a:r>
            <a:r>
              <a:rPr lang="ru-RU" sz="1300" b="1" dirty="0">
                <a:solidFill>
                  <a:srgbClr val="660033"/>
                </a:solidFill>
              </a:rPr>
              <a:t>пятый</a:t>
            </a:r>
            <a:r>
              <a:rPr lang="ru-RU" sz="1300" b="1" dirty="0"/>
              <a:t> выпускник </a:t>
            </a:r>
            <a:r>
              <a:rPr lang="ru-RU" sz="1300" b="1" dirty="0" smtClean="0"/>
              <a:t>сертифицирован с </a:t>
            </a:r>
            <a:r>
              <a:rPr lang="ru-RU" sz="1300" b="1" dirty="0"/>
              <a:t>участием </a:t>
            </a:r>
            <a:r>
              <a:rPr lang="ru-RU" sz="1300" b="1" dirty="0" smtClean="0"/>
              <a:t>работодателей</a:t>
            </a:r>
          </a:p>
          <a:p>
            <a:pPr algn="just"/>
            <a:r>
              <a:rPr lang="ru-RU" sz="1300" b="1" dirty="0" smtClean="0"/>
              <a:t>Получение дополнительных квалификаций</a:t>
            </a:r>
          </a:p>
          <a:p>
            <a:pPr algn="just"/>
            <a:r>
              <a:rPr lang="ru-RU" sz="1300" b="1" dirty="0" smtClean="0"/>
              <a:t>Каждый </a:t>
            </a:r>
            <a:r>
              <a:rPr lang="ru-RU" sz="1300" b="1" dirty="0" smtClean="0">
                <a:solidFill>
                  <a:srgbClr val="660033"/>
                </a:solidFill>
              </a:rPr>
              <a:t>третий</a:t>
            </a:r>
            <a:r>
              <a:rPr lang="ru-RU" sz="1300" b="1" dirty="0" smtClean="0"/>
              <a:t> выпускник колледжей продолжает обучение</a:t>
            </a:r>
            <a:endParaRPr lang="ru-RU" sz="1300" b="1" dirty="0"/>
          </a:p>
          <a:p>
            <a:pPr algn="just"/>
            <a:endParaRPr lang="ru-RU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3187219" y="4558866"/>
            <a:ext cx="43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ПРОФЕССИОНАЛЬНОЕ ОБРАЗОВАНИЕ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8267" y="1683825"/>
            <a:ext cx="4202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Охват - </a:t>
            </a:r>
            <a:r>
              <a:rPr lang="ru-RU" sz="1200" b="1" dirty="0">
                <a:solidFill>
                  <a:srgbClr val="660033"/>
                </a:solidFill>
              </a:rPr>
              <a:t>97% </a:t>
            </a:r>
            <a:r>
              <a:rPr lang="ru-RU" sz="1200" b="1" dirty="0" smtClean="0">
                <a:solidFill>
                  <a:srgbClr val="660033"/>
                </a:solidFill>
              </a:rPr>
              <a:t>девятиклассников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Психологическая диагностика и постдиагностическое консультирование </a:t>
            </a:r>
            <a:r>
              <a:rPr lang="ru-RU" sz="1200" b="1" dirty="0">
                <a:solidFill>
                  <a:srgbClr val="660033"/>
                </a:solidFill>
              </a:rPr>
              <a:t>100% обучающихся 8-11 </a:t>
            </a:r>
            <a:r>
              <a:rPr lang="ru-RU" sz="1200" b="1" dirty="0" smtClean="0">
                <a:solidFill>
                  <a:srgbClr val="660033"/>
                </a:solidFill>
              </a:rPr>
              <a:t>классов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Доля ориентационных элективных курсов - </a:t>
            </a:r>
            <a:r>
              <a:rPr lang="ru-RU" sz="1200" b="1" dirty="0">
                <a:solidFill>
                  <a:srgbClr val="660033"/>
                </a:solidFill>
              </a:rPr>
              <a:t>31</a:t>
            </a:r>
            <a:r>
              <a:rPr lang="ru-RU" sz="1200" b="1" dirty="0" smtClean="0">
                <a:solidFill>
                  <a:srgbClr val="660033"/>
                </a:solidFill>
              </a:rPr>
              <a:t>%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Девятиклассник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 среднем осваивает </a:t>
            </a:r>
            <a:r>
              <a:rPr lang="ru-RU" sz="1200" b="1" dirty="0">
                <a:solidFill>
                  <a:srgbClr val="660033"/>
                </a:solidFill>
              </a:rPr>
              <a:t>5-7 </a:t>
            </a:r>
            <a:endParaRPr lang="ru-RU" sz="1200" b="1" dirty="0" smtClean="0">
              <a:solidFill>
                <a:srgbClr val="660033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660033"/>
                </a:solidFill>
              </a:rPr>
              <a:t>элективных </a:t>
            </a:r>
            <a:r>
              <a:rPr lang="ru-RU" sz="1200" b="1" dirty="0">
                <a:solidFill>
                  <a:srgbClr val="660033"/>
                </a:solidFill>
              </a:rPr>
              <a:t>курсов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8184" y="3272397"/>
            <a:ext cx="4202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Охват профильным обучением - </a:t>
            </a:r>
            <a:r>
              <a:rPr lang="ru-RU" sz="1200" b="1" dirty="0">
                <a:solidFill>
                  <a:srgbClr val="660033"/>
                </a:solidFill>
              </a:rPr>
              <a:t>92,8</a:t>
            </a:r>
            <a:r>
              <a:rPr lang="ru-RU" sz="1200" b="1" dirty="0" smtClean="0">
                <a:solidFill>
                  <a:srgbClr val="660033"/>
                </a:solidFill>
              </a:rPr>
              <a:t>%</a:t>
            </a:r>
            <a:endParaRPr lang="ru-RU" sz="1200" b="1" dirty="0">
              <a:solidFill>
                <a:srgbClr val="660033"/>
              </a:solidFill>
            </a:endParaRPr>
          </a:p>
          <a:p>
            <a:pPr algn="just"/>
            <a:r>
              <a:rPr lang="ru-RU" sz="1200" b="1" dirty="0">
                <a:solidFill>
                  <a:srgbClr val="660033"/>
                </a:solidFill>
              </a:rPr>
              <a:t>30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профильных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направлений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rgbClr val="660033"/>
                </a:solidFill>
              </a:rPr>
              <a:t>Приоритетные направления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- инженерно-техническое, естественнонаучное,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педагогическое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rgbClr val="660033"/>
                </a:solidFill>
              </a:rPr>
              <a:t>Участие работодателей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- ТЭК, малый бизнес, </a:t>
            </a: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сфера услуг, бюджетная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сфера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4708" y="4994881"/>
            <a:ext cx="42351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Целевой прием в ямальские колледжи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1300" b="1" dirty="0" smtClean="0">
                <a:solidFill>
                  <a:srgbClr val="660033"/>
                </a:solidFill>
              </a:rPr>
              <a:t>39% </a:t>
            </a:r>
            <a:endParaRPr lang="ru-RU" sz="1300" b="1" dirty="0">
              <a:solidFill>
                <a:srgbClr val="660033"/>
              </a:solidFill>
            </a:endParaRPr>
          </a:p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Реализация </a:t>
            </a:r>
            <a:r>
              <a:rPr lang="ru-RU" sz="1300" b="1" dirty="0" smtClean="0">
                <a:solidFill>
                  <a:srgbClr val="660033"/>
                </a:solidFill>
              </a:rPr>
              <a:t>интегрированных </a:t>
            </a:r>
            <a:r>
              <a:rPr lang="ru-RU" sz="1300" b="1" dirty="0">
                <a:solidFill>
                  <a:srgbClr val="660033"/>
                </a:solidFill>
              </a:rPr>
              <a:t>программ </a:t>
            </a:r>
          </a:p>
          <a:p>
            <a:pPr algn="just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СПО (</a:t>
            </a:r>
            <a:r>
              <a:rPr lang="ru-RU" sz="1300" b="1" dirty="0" smtClean="0">
                <a:solidFill>
                  <a:srgbClr val="660033"/>
                </a:solidFill>
              </a:rPr>
              <a:t>23</a:t>
            </a:r>
            <a:r>
              <a:rPr lang="ru-RU" sz="1300" b="1" dirty="0">
                <a:solidFill>
                  <a:srgbClr val="660033"/>
                </a:solidFill>
              </a:rPr>
              <a:t>% обучающихся),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соглашений о сотрудничестве с предприятиями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ТЭК (</a:t>
            </a:r>
            <a:r>
              <a:rPr lang="ru-RU" sz="1300" b="1" dirty="0" smtClean="0">
                <a:solidFill>
                  <a:srgbClr val="660033"/>
                </a:solidFill>
              </a:rPr>
              <a:t>более 18%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студентов проходят практику)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Центры по содействию трудоустройству </a:t>
            </a:r>
          </a:p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выпускников в структуре колледжей</a:t>
            </a:r>
          </a:p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300" b="1" dirty="0">
                <a:solidFill>
                  <a:srgbClr val="660033"/>
                </a:solidFill>
              </a:rPr>
              <a:t>66% трудоустр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аивается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98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00988" y="356601"/>
            <a:ext cx="734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Я</a:t>
            </a:r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мальские муниципальные модели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предпрофильной подготовки  и профильного обучения</a:t>
            </a:r>
            <a:endParaRPr lang="ru-RU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3428" y="2664794"/>
            <a:ext cx="2400444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Предпрофильная </a:t>
            </a:r>
            <a:br>
              <a:rPr lang="ru-RU" alt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09971" y="2121315"/>
            <a:ext cx="1081126" cy="50374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школы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07504" y="3264539"/>
            <a:ext cx="1453975" cy="742421"/>
          </a:xfrm>
          <a:prstGeom prst="ellipse">
            <a:avLst/>
          </a:prstGeom>
          <a:solidFill>
            <a:srgbClr val="FFC5C5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Межшкольный </a:t>
            </a:r>
            <a:b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учебный </a:t>
            </a:r>
            <a:b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комбинат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389733" y="2013597"/>
            <a:ext cx="1462187" cy="719187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учреждения </a:t>
            </a:r>
            <a:r>
              <a:rPr kumimoji="0" lang="en-US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/>
            </a:r>
            <a:br>
              <a:rPr kumimoji="0" lang="en-US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дополнительного </a:t>
            </a:r>
            <a:r>
              <a:rPr kumimoji="0" lang="en-US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/>
            </a:r>
            <a:br>
              <a:rPr kumimoji="0" lang="en-US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образования</a:t>
            </a:r>
            <a:endParaRPr kumimoji="0" lang="ru-RU" altLang="ru-RU" sz="16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352873" y="3239430"/>
            <a:ext cx="1571055" cy="766711"/>
          </a:xfrm>
          <a:prstGeom prst="ellipse">
            <a:avLst/>
          </a:prstGeom>
          <a:solidFill>
            <a:srgbClr val="FFC5C5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учреждения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/>
            </a:r>
            <a:b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профессионального </a:t>
            </a:r>
            <a: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/>
            </a:r>
            <a:br>
              <a:rPr kumimoji="0" lang="en-US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</a:b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образования</a:t>
            </a:r>
          </a:p>
        </p:txBody>
      </p:sp>
      <p:cxnSp>
        <p:nvCxnSpPr>
          <p:cNvPr id="19" name="AutoShape 9"/>
          <p:cNvCxnSpPr>
            <a:cxnSpLocks noChangeShapeType="1"/>
            <a:stCxn id="15" idx="4"/>
            <a:endCxn id="16" idx="0"/>
          </p:cNvCxnSpPr>
          <p:nvPr/>
        </p:nvCxnSpPr>
        <p:spPr bwMode="auto">
          <a:xfrm flipH="1">
            <a:off x="834492" y="2625064"/>
            <a:ext cx="16042" cy="63947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0"/>
          <p:cNvCxnSpPr>
            <a:cxnSpLocks noChangeShapeType="1"/>
            <a:stCxn id="17" idx="2"/>
            <a:endCxn id="15" idx="6"/>
          </p:cNvCxnSpPr>
          <p:nvPr/>
        </p:nvCxnSpPr>
        <p:spPr bwMode="auto">
          <a:xfrm flipH="1" flipV="1">
            <a:off x="1391097" y="2373190"/>
            <a:ext cx="998636" cy="1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11"/>
          <p:cNvCxnSpPr>
            <a:cxnSpLocks noChangeShapeType="1"/>
            <a:stCxn id="17" idx="4"/>
            <a:endCxn id="18" idx="0"/>
          </p:cNvCxnSpPr>
          <p:nvPr/>
        </p:nvCxnSpPr>
        <p:spPr bwMode="auto">
          <a:xfrm>
            <a:off x="3120827" y="2732784"/>
            <a:ext cx="17574" cy="506646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2"/>
          <p:cNvCxnSpPr>
            <a:cxnSpLocks noChangeShapeType="1"/>
            <a:stCxn id="18" idx="2"/>
            <a:endCxn id="16" idx="6"/>
          </p:cNvCxnSpPr>
          <p:nvPr/>
        </p:nvCxnSpPr>
        <p:spPr bwMode="auto">
          <a:xfrm flipH="1">
            <a:off x="1561479" y="3622786"/>
            <a:ext cx="791394" cy="12964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utoShape 16"/>
          <p:cNvSpPr>
            <a:spLocks noChangeArrowheads="1"/>
          </p:cNvSpPr>
          <p:nvPr/>
        </p:nvSpPr>
        <p:spPr bwMode="auto">
          <a:xfrm rot="16200000">
            <a:off x="3392082" y="4356892"/>
            <a:ext cx="840953" cy="2845650"/>
          </a:xfrm>
          <a:prstGeom prst="homePlate">
            <a:avLst>
              <a:gd name="adj" fmla="val 3406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spcBef>
                <a:spcPct val="0"/>
              </a:spcBef>
              <a:buClr>
                <a:srgbClr val="FF00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Предпрофильная подготовка</a:t>
            </a:r>
          </a:p>
          <a:p>
            <a:pPr marL="0" marR="0" lvl="0" indent="0" algn="ctr" defTabSz="914400" eaLnBrk="1" fontAlgn="base" latinLnBrk="0" hangingPunct="1">
              <a:spcBef>
                <a:spcPct val="0"/>
              </a:spcBef>
              <a:buClr>
                <a:srgbClr val="FF00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altLang="ru-RU" sz="12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внутри</a:t>
            </a:r>
            <a:r>
              <a:rPr kumimoji="0" lang="ru-RU" altLang="ru-RU" sz="12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</a:t>
            </a:r>
            <a:r>
              <a:rPr kumimoji="0" lang="ru-RU" altLang="ru-RU" sz="12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отдельной</a:t>
            </a:r>
            <a:r>
              <a:rPr kumimoji="0" lang="ru-RU" altLang="ru-RU" sz="12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школы</a:t>
            </a:r>
            <a:endParaRPr kumimoji="0" lang="ru-RU" altLang="ru-RU" sz="12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686280" y="2542429"/>
            <a:ext cx="1957520" cy="144421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Базовая школа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Предпрофильная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подготовка</a:t>
            </a:r>
            <a:endParaRPr kumimoji="0" lang="ru-RU" alt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4499992" y="2202292"/>
            <a:ext cx="1081126" cy="50374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Школа</a:t>
            </a:r>
            <a:r>
              <a:rPr kumimoji="0" lang="ru-RU" altLang="ru-RU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1</a:t>
            </a: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7798071" y="2130866"/>
            <a:ext cx="1081126" cy="50374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Школа</a:t>
            </a:r>
            <a:r>
              <a:rPr kumimoji="0" lang="ru-RU" altLang="ru-RU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2</a:t>
            </a: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7841843" y="3830752"/>
            <a:ext cx="1081126" cy="50374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Школа</a:t>
            </a:r>
            <a:r>
              <a:rPr kumimoji="0" lang="ru-RU" altLang="ru-RU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 </a:t>
            </a:r>
            <a:r>
              <a:rPr kumimoji="0" lang="en-US" altLang="ru-RU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N</a:t>
            </a:r>
            <a:endParaRPr kumimoji="0" lang="ru-RU" altLang="ru-RU" sz="1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4403403" y="3696731"/>
            <a:ext cx="1081126" cy="50374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</a:rPr>
              <a:t>Школа 3</a:t>
            </a:r>
          </a:p>
        </p:txBody>
      </p:sp>
      <p:cxnSp>
        <p:nvCxnSpPr>
          <p:cNvPr id="59" name="AutoShape 9"/>
          <p:cNvCxnSpPr>
            <a:cxnSpLocks noChangeShapeType="1"/>
          </p:cNvCxnSpPr>
          <p:nvPr/>
        </p:nvCxnSpPr>
        <p:spPr bwMode="auto">
          <a:xfrm>
            <a:off x="5484529" y="2548684"/>
            <a:ext cx="383615" cy="30425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9"/>
          <p:cNvCxnSpPr>
            <a:cxnSpLocks noChangeShapeType="1"/>
            <a:stCxn id="56" idx="3"/>
          </p:cNvCxnSpPr>
          <p:nvPr/>
        </p:nvCxnSpPr>
        <p:spPr bwMode="auto">
          <a:xfrm flipH="1">
            <a:off x="7452320" y="2560843"/>
            <a:ext cx="504078" cy="292093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9"/>
          <p:cNvCxnSpPr>
            <a:cxnSpLocks noChangeShapeType="1"/>
          </p:cNvCxnSpPr>
          <p:nvPr/>
        </p:nvCxnSpPr>
        <p:spPr bwMode="auto">
          <a:xfrm flipV="1">
            <a:off x="5407376" y="3635750"/>
            <a:ext cx="460768" cy="25060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9"/>
          <p:cNvCxnSpPr>
            <a:cxnSpLocks noChangeShapeType="1"/>
            <a:endCxn id="57" idx="1"/>
          </p:cNvCxnSpPr>
          <p:nvPr/>
        </p:nvCxnSpPr>
        <p:spPr bwMode="auto">
          <a:xfrm>
            <a:off x="7452320" y="3635750"/>
            <a:ext cx="547850" cy="268774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Box 118"/>
          <p:cNvSpPr txBox="1"/>
          <p:nvPr/>
        </p:nvSpPr>
        <p:spPr>
          <a:xfrm>
            <a:off x="169761" y="4435533"/>
            <a:ext cx="2091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b="1" dirty="0" smtClean="0"/>
          </a:p>
          <a:p>
            <a:pPr algn="ctr"/>
            <a:r>
              <a:rPr lang="ru-RU" sz="1300" b="1" dirty="0" smtClean="0"/>
              <a:t>Охват</a:t>
            </a:r>
          </a:p>
          <a:p>
            <a:pPr algn="ctr"/>
            <a:r>
              <a:rPr lang="ru-RU" sz="1300" dirty="0" smtClean="0"/>
              <a:t>97% девятиклассников</a:t>
            </a:r>
          </a:p>
          <a:p>
            <a:pPr algn="ctr"/>
            <a:r>
              <a:rPr lang="ru-RU" sz="1300" dirty="0" smtClean="0"/>
              <a:t>34% восьмиклассников</a:t>
            </a:r>
          </a:p>
          <a:p>
            <a:pPr algn="ctr"/>
            <a:endParaRPr lang="ru-RU" sz="800" b="1" dirty="0"/>
          </a:p>
          <a:p>
            <a:pPr algn="ctr"/>
            <a:endParaRPr lang="ru-RU" sz="1300" b="1" dirty="0" smtClean="0"/>
          </a:p>
          <a:p>
            <a:pPr algn="ctr"/>
            <a:r>
              <a:rPr lang="ru-RU" sz="1300" b="1" dirty="0" smtClean="0"/>
              <a:t>Виды </a:t>
            </a:r>
            <a:r>
              <a:rPr lang="ru-RU" sz="1300" b="1" dirty="0"/>
              <a:t>элективных курсов</a:t>
            </a:r>
          </a:p>
          <a:p>
            <a:pPr algn="ctr"/>
            <a:r>
              <a:rPr lang="ru-RU" sz="1300" dirty="0" smtClean="0"/>
              <a:t>Предметные </a:t>
            </a:r>
            <a:r>
              <a:rPr lang="ru-RU" sz="1300" dirty="0"/>
              <a:t>– 69%</a:t>
            </a:r>
          </a:p>
          <a:p>
            <a:pPr algn="ctr"/>
            <a:r>
              <a:rPr lang="ru-RU" sz="1300" dirty="0"/>
              <a:t>Ориентационные – 31</a:t>
            </a:r>
            <a:r>
              <a:rPr lang="ru-RU" sz="1300" dirty="0" smtClean="0"/>
              <a:t>%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49622" y="1308833"/>
            <a:ext cx="3602298" cy="6234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Модель сетевой организации</a:t>
            </a:r>
            <a:endParaRPr lang="ru-RU" sz="1200" b="1" dirty="0" smtClean="0">
              <a:solidFill>
                <a:srgbClr val="640000"/>
              </a:solidFill>
              <a:latin typeface="Segoe Script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660006" y="1371631"/>
            <a:ext cx="3800426" cy="560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Модель сетевой организации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с базовой школой</a:t>
            </a:r>
            <a:endParaRPr lang="ru-RU" sz="1200" b="1" dirty="0" smtClean="0">
              <a:solidFill>
                <a:srgbClr val="640000"/>
              </a:solidFill>
              <a:latin typeface="Segoe Script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261254" y="4649092"/>
            <a:ext cx="2974129" cy="560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Модель внутришкольной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предпрофильной подготовки</a:t>
            </a:r>
            <a:endParaRPr lang="ru-RU" sz="1200" b="1" dirty="0" smtClean="0">
              <a:solidFill>
                <a:srgbClr val="640000"/>
              </a:solidFill>
              <a:latin typeface="Segoe Script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18861"/>
              </p:ext>
            </p:extLst>
          </p:nvPr>
        </p:nvGraphicFramePr>
        <p:xfrm>
          <a:off x="5686280" y="4781771"/>
          <a:ext cx="3310025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9868"/>
                <a:gridCol w="589116"/>
                <a:gridCol w="74104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Направление </a:t>
                      </a:r>
                    </a:p>
                    <a:p>
                      <a:pPr algn="ctr"/>
                      <a:r>
                        <a:rPr lang="ru-RU" sz="1000" dirty="0" smtClean="0"/>
                        <a:t>профильного</a:t>
                      </a:r>
                      <a:r>
                        <a:rPr lang="ru-RU" sz="1000" baseline="0" dirty="0" smtClean="0"/>
                        <a:t> обучения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2013</a:t>
                      </a:r>
                    </a:p>
                    <a:p>
                      <a:pPr algn="ctr"/>
                      <a:r>
                        <a:rPr lang="ru-RU" sz="1000" dirty="0" smtClean="0"/>
                        <a:t>/2014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2014</a:t>
                      </a:r>
                    </a:p>
                    <a:p>
                      <a:pPr algn="ctr"/>
                      <a:r>
                        <a:rPr lang="ru-RU" sz="1000" dirty="0" smtClean="0"/>
                        <a:t>/2015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05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Гуманитарное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51%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49%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19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Естественно-математическое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42%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45%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Оборонно-спортивное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6%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5%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Художественно-эстетическое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1%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1%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27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4582" y="400026"/>
            <a:ext cx="798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Максимальное количество квалификаций </a:t>
            </a:r>
          </a:p>
          <a:p>
            <a:pPr algn="ctr"/>
            <a:r>
              <a:rPr lang="ru-RU" sz="1600" b="1" dirty="0" smtClean="0">
                <a:solidFill>
                  <a:srgbClr val="660033"/>
                </a:solidFill>
                <a:latin typeface="Segoe Script" pitchFamily="34" charset="0"/>
                <a:cs typeface="DilleniaUPC" pitchFamily="18" charset="-34"/>
              </a:rPr>
              <a:t>и компетенций  в многопрофильном и многоуровневом колледже</a:t>
            </a:r>
            <a:endParaRPr lang="ru-RU" sz="1600" b="1" dirty="0">
              <a:solidFill>
                <a:srgbClr val="660033"/>
              </a:solidFill>
              <a:latin typeface="Segoe Script" pitchFamily="34" charset="0"/>
              <a:cs typeface="DilleniaUPC" pitchFamily="18" charset="-34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0169" y="2012001"/>
            <a:ext cx="3798454" cy="3528392"/>
          </a:xfrm>
          <a:prstGeom prst="ellipse">
            <a:avLst/>
          </a:prstGeom>
          <a:solidFill>
            <a:schemeClr val="bg2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238142" y="3653108"/>
            <a:ext cx="2720689" cy="43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 колледжа</a:t>
            </a:r>
            <a:endParaRPr lang="ru-RU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679" y="3155618"/>
            <a:ext cx="2994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900" b="1" i="1" dirty="0" smtClean="0">
                <a:solidFill>
                  <a:schemeClr val="accent1">
                    <a:lumMod val="75000"/>
                  </a:schemeClr>
                </a:solidFill>
              </a:rPr>
              <a:t>рограммы подготовки квалифицированных рабочих</a:t>
            </a:r>
            <a:endParaRPr lang="ru-RU" sz="9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133" y="2864857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/>
              <a:t>п</a:t>
            </a:r>
            <a:r>
              <a:rPr lang="ru-RU" sz="900" b="1" i="1" dirty="0" smtClean="0"/>
              <a:t>рограммы подготовки специалистов среднего звена</a:t>
            </a:r>
            <a:endParaRPr lang="ru-RU" sz="9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2949" y="4680470"/>
            <a:ext cx="2667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профессиональная подготовка</a:t>
            </a:r>
            <a:endParaRPr lang="ru-RU" sz="9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34495" y="4939068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профессиональная переподготовка </a:t>
            </a:r>
            <a:endParaRPr lang="ru-RU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8381" y="5202679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повышение квалификации</a:t>
            </a:r>
            <a:endParaRPr lang="ru-RU" sz="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8381" y="336374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адаптированные программы </a:t>
            </a:r>
            <a:endParaRPr lang="ru-RU" sz="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046181" y="3503282"/>
            <a:ext cx="0" cy="527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39225" y="3594576"/>
            <a:ext cx="0" cy="5556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 bwMode="auto">
          <a:xfrm>
            <a:off x="1565238" y="2278154"/>
            <a:ext cx="1728192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100" b="1" i="1" dirty="0">
                <a:solidFill>
                  <a:srgbClr val="660033"/>
                </a:solidFill>
              </a:rPr>
              <a:t>«</a:t>
            </a:r>
            <a:r>
              <a:rPr lang="ru-RU" sz="1100" b="1" i="1" u="sng" dirty="0">
                <a:solidFill>
                  <a:srgbClr val="660033"/>
                </a:solidFill>
              </a:rPr>
              <a:t>базовые программы</a:t>
            </a:r>
            <a:r>
              <a:rPr lang="ru-RU" sz="1100" b="1" i="1" dirty="0">
                <a:solidFill>
                  <a:srgbClr val="660033"/>
                </a:solidFill>
              </a:rPr>
              <a:t>» </a:t>
            </a:r>
          </a:p>
          <a:p>
            <a:pPr algn="ctr"/>
            <a:r>
              <a:rPr lang="ru-RU" sz="1100" b="1" i="1" dirty="0">
                <a:solidFill>
                  <a:srgbClr val="660033"/>
                </a:solidFill>
              </a:rPr>
              <a:t>– программы </a:t>
            </a:r>
            <a:r>
              <a:rPr lang="ru-RU" sz="1100" b="1" i="1" dirty="0" smtClean="0">
                <a:solidFill>
                  <a:srgbClr val="660033"/>
                </a:solidFill>
              </a:rPr>
              <a:t>СПО</a:t>
            </a:r>
            <a:endParaRPr lang="ru-RU" sz="1100" b="1" i="1" dirty="0">
              <a:solidFill>
                <a:srgbClr val="660033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1072016" y="4208471"/>
            <a:ext cx="3002321" cy="4261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100" b="1" i="1" u="sng" dirty="0">
                <a:solidFill>
                  <a:srgbClr val="660033"/>
                </a:solidFill>
              </a:rPr>
              <a:t>дополнительные  программы</a:t>
            </a:r>
            <a:r>
              <a:rPr lang="ru-RU" sz="1100" b="1" i="1" dirty="0">
                <a:solidFill>
                  <a:srgbClr val="660033"/>
                </a:solidFill>
              </a:rPr>
              <a:t>» </a:t>
            </a:r>
          </a:p>
          <a:p>
            <a:pPr algn="ctr"/>
            <a:r>
              <a:rPr lang="ru-RU" sz="1100" b="1" i="1" dirty="0">
                <a:solidFill>
                  <a:srgbClr val="660033"/>
                </a:solidFill>
              </a:rPr>
              <a:t>– программы профессионального </a:t>
            </a:r>
            <a:r>
              <a:rPr lang="ru-RU" sz="1100" b="1" i="1" dirty="0" smtClean="0">
                <a:solidFill>
                  <a:srgbClr val="660033"/>
                </a:solidFill>
              </a:rPr>
              <a:t>обучения</a:t>
            </a:r>
            <a:endParaRPr lang="ru-RU" sz="1100" b="1" i="1" dirty="0">
              <a:solidFill>
                <a:srgbClr val="660033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13" y="5849162"/>
            <a:ext cx="666111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17" descr="Логотип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53" y="5899190"/>
            <a:ext cx="1071570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Logotip_nurm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015" y="5883268"/>
            <a:ext cx="642942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логотип (вечернее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695" y="5883268"/>
            <a:ext cx="642942" cy="64294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1" name="Picture 11" descr="Эмблема ММК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561" y="5924931"/>
            <a:ext cx="835551" cy="56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849" y="5883268"/>
            <a:ext cx="616316" cy="58575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Прямоугольник 62"/>
          <p:cNvSpPr/>
          <p:nvPr/>
        </p:nvSpPr>
        <p:spPr>
          <a:xfrm>
            <a:off x="358672" y="1401451"/>
            <a:ext cx="452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Каждый </a:t>
            </a:r>
            <a:r>
              <a:rPr lang="ru-RU" sz="1400" b="1" dirty="0" smtClean="0">
                <a:solidFill>
                  <a:srgbClr val="660033"/>
                </a:solidFill>
              </a:rPr>
              <a:t>третий </a:t>
            </a:r>
            <a:r>
              <a:rPr lang="ru-RU" sz="1400" b="1" dirty="0">
                <a:solidFill>
                  <a:srgbClr val="660033"/>
                </a:solidFill>
              </a:rPr>
              <a:t>выпускник </a:t>
            </a:r>
            <a:r>
              <a:rPr lang="ru-RU" sz="1400" b="1" dirty="0"/>
              <a:t>девятых классов </a:t>
            </a:r>
            <a:r>
              <a:rPr lang="ru-RU" sz="1400" b="1" dirty="0" smtClean="0"/>
              <a:t>поступает в  </a:t>
            </a:r>
            <a:r>
              <a:rPr lang="ru-RU" sz="1400" b="1" dirty="0" smtClean="0">
                <a:solidFill>
                  <a:srgbClr val="660033"/>
                </a:solidFill>
              </a:rPr>
              <a:t>профессиональные образовательные организации</a:t>
            </a:r>
            <a:endParaRPr lang="ru-RU" sz="1400" b="1" dirty="0">
              <a:solidFill>
                <a:srgbClr val="660033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076055" y="1401451"/>
            <a:ext cx="3816425" cy="623407"/>
          </a:xfrm>
          <a:prstGeom prst="roundRect">
            <a:avLst/>
          </a:prstGeom>
          <a:solidFill>
            <a:srgbClr val="F6D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Вертикальные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образовательные маршруты</a:t>
            </a:r>
            <a:endParaRPr lang="ru-RU" sz="1200" b="1" dirty="0" smtClean="0">
              <a:solidFill>
                <a:srgbClr val="640000"/>
              </a:solidFill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4007" y="2278154"/>
            <a:ext cx="3980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Каждый </a:t>
            </a:r>
            <a:r>
              <a:rPr lang="ru-RU" sz="1400" b="1" dirty="0">
                <a:solidFill>
                  <a:srgbClr val="660033"/>
                </a:solidFill>
              </a:rPr>
              <a:t>третий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выпускник продолжает обучение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программам среднего профессионального и высшего образования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076055" y="3242127"/>
            <a:ext cx="3816425" cy="623407"/>
          </a:xfrm>
          <a:prstGeom prst="roundRect">
            <a:avLst/>
          </a:prstGeom>
          <a:solidFill>
            <a:srgbClr val="F6D6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Горизонтальные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образовательные маршруты</a:t>
            </a:r>
            <a:endParaRPr lang="ru-RU" sz="1200" b="1" dirty="0" smtClean="0">
              <a:solidFill>
                <a:srgbClr val="640000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450" y="4150144"/>
            <a:ext cx="328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Каждый </a:t>
            </a:r>
            <a:r>
              <a:rPr lang="ru-RU" sz="1400" b="1" dirty="0">
                <a:solidFill>
                  <a:srgbClr val="660033"/>
                </a:solidFill>
              </a:rPr>
              <a:t>девятый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выпускник получил </a:t>
            </a:r>
            <a:r>
              <a:rPr lang="ru-RU" sz="1400" b="1" dirty="0">
                <a:solidFill>
                  <a:srgbClr val="660033"/>
                </a:solidFill>
              </a:rPr>
              <a:t>дополнительные </a:t>
            </a:r>
            <a:r>
              <a:rPr lang="ru-RU" sz="1400" b="1" dirty="0" smtClean="0">
                <a:solidFill>
                  <a:srgbClr val="660033"/>
                </a:solidFill>
              </a:rPr>
              <a:t>квалификации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3432" y="4785179"/>
            <a:ext cx="3577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Новые компетенциям </a:t>
            </a:r>
            <a:r>
              <a:rPr lang="en-US" sz="1400" b="1" dirty="0" smtClean="0">
                <a:solidFill>
                  <a:srgbClr val="660033"/>
                </a:solidFill>
              </a:rPr>
              <a:t>Worldskills</a:t>
            </a:r>
            <a:r>
              <a:rPr lang="ru-RU" sz="1400" b="1" dirty="0" smtClean="0">
                <a:solidFill>
                  <a:srgbClr val="660033"/>
                </a:solidFill>
              </a:rPr>
              <a:t> </a:t>
            </a:r>
            <a:r>
              <a:rPr lang="en-US" sz="1400" b="1" dirty="0" smtClean="0">
                <a:solidFill>
                  <a:srgbClr val="660033"/>
                </a:solidFill>
              </a:rPr>
              <a:t>Russia </a:t>
            </a:r>
            <a:endParaRPr lang="ru-RU" sz="1400" b="1" dirty="0">
              <a:solidFill>
                <a:srgbClr val="660033"/>
              </a:solidFill>
              <a:cs typeface="DilleniaUPC" pitchFamily="18" charset="-34"/>
            </a:endParaRPr>
          </a:p>
        </p:txBody>
      </p:sp>
      <p:pic>
        <p:nvPicPr>
          <p:cNvPr id="32" name="Picture 2" descr="http://www.mmkolledge.ru/images/SIBUR/DSC0164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950" y="5318095"/>
            <a:ext cx="1842648" cy="112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4621" y="5318632"/>
            <a:ext cx="1847872" cy="112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1" y="4160296"/>
            <a:ext cx="611505" cy="8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7398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648860" y="331435"/>
            <a:ext cx="8229600" cy="5984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Times New Roman" pitchFamily="18" charset="0"/>
              </a:rPr>
              <a:t>Учебно-методическое обеспечение профориентации</a:t>
            </a:r>
          </a:p>
        </p:txBody>
      </p:sp>
      <p:pic>
        <p:nvPicPr>
          <p:cNvPr id="23557" name="Picture 1" descr="IMG_1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85" y="1340768"/>
            <a:ext cx="379602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Прямоугольник 6"/>
          <p:cNvSpPr>
            <a:spLocks noChangeArrowheads="1"/>
          </p:cNvSpPr>
          <p:nvPr/>
        </p:nvSpPr>
        <p:spPr bwMode="auto">
          <a:xfrm rot="10800000" flipV="1">
            <a:off x="107503" y="4507995"/>
            <a:ext cx="410256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комплект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«Азбука профориентации </a:t>
            </a:r>
            <a:r>
              <a:rPr lang="en-US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(2010)  подготовлен с учетом региональных особенностей по региональному заказу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апробирован и реализуется во всех муниципальных образованиях Ямала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" y="210770"/>
            <a:ext cx="6334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prosv.ru/ebooks/Chistakova_Tvoia-prof-kariera/images/Cov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461" y="2510611"/>
            <a:ext cx="1072632" cy="14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978_5_9928_0031_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762" y="2544016"/>
            <a:ext cx="1537419" cy="15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muk89.ru/images/p_38204_1_gallery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89" y="2475223"/>
            <a:ext cx="1946106" cy="14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10070" y="1340768"/>
            <a:ext cx="4601023" cy="100811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Региональный оператор проекта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Молодежный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центр технологий занятости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269233" y="4217300"/>
            <a:ext cx="4541859" cy="795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Проектом охвачено </a:t>
            </a:r>
          </a:p>
          <a:p>
            <a:pPr algn="ctr">
              <a:defRPr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85 % ямальских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dirty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70" y="5236665"/>
            <a:ext cx="1514058" cy="112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443" y="5236665"/>
            <a:ext cx="1454017" cy="11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2" descr="C:\Documents and Settings\Филипова ВН\Рабочий стол\Общественный совет\Рисунок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40" y="5228058"/>
            <a:ext cx="1632949" cy="115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62_Оформление по умолчанию">
  <a:themeElements>
    <a:clrScheme name="9_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CC"/>
      </a:hlink>
      <a:folHlink>
        <a:srgbClr val="33CCFF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Экран (4:3)</PresentationFormat>
  <Paragraphs>240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62_Оформление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Учебно-методическое обеспечение профориентации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2012-03-27T12:53:06Z</dcterms:created>
  <dcterms:modified xsi:type="dcterms:W3CDTF">2015-05-06T10:03:35Z</dcterms:modified>
</cp:coreProperties>
</file>