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8"/>
  </p:notesMasterIdLst>
  <p:handoutMasterIdLst>
    <p:handoutMasterId r:id="rId9"/>
  </p:handoutMasterIdLst>
  <p:sldIdLst>
    <p:sldId id="374" r:id="rId2"/>
    <p:sldId id="342" r:id="rId3"/>
    <p:sldId id="376" r:id="rId4"/>
    <p:sldId id="377" r:id="rId5"/>
    <p:sldId id="378" r:id="rId6"/>
    <p:sldId id="344" r:id="rId7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70" autoAdjust="0"/>
  </p:normalViewPr>
  <p:slideViewPr>
    <p:cSldViewPr>
      <p:cViewPr>
        <p:scale>
          <a:sx n="100" d="100"/>
          <a:sy n="100" d="100"/>
        </p:scale>
        <p:origin x="-84" y="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24.04.2015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173288"/>
            <a:ext cx="8280400" cy="439261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800" b="1" dirty="0" smtClean="0">
                <a:latin typeface="+mj-lt"/>
                <a:ea typeface="Times New Roman"/>
              </a:rPr>
              <a:t>Эффективные  технологии  и  механизмы сопровождения  профессионального самоопределения  школьников</a:t>
            </a:r>
          </a:p>
          <a:p>
            <a:pPr marL="0" indent="0" algn="ctr">
              <a:buNone/>
              <a:defRPr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Руководитель–модератор:</a:t>
            </a:r>
          </a:p>
          <a:p>
            <a:pPr marL="0" indent="0" algn="ctr">
              <a:buNone/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spcAft>
                <a:spcPts val="0"/>
              </a:spcAft>
              <a:buClr>
                <a:srgbClr val="006666"/>
              </a:buClr>
              <a:buNone/>
            </a:pPr>
            <a:r>
              <a:rPr lang="ru-RU" sz="2300" b="1" dirty="0" err="1" smtClean="0">
                <a:latin typeface="+mj-lt"/>
                <a:ea typeface="Calibri"/>
              </a:rPr>
              <a:t>Пряжников</a:t>
            </a:r>
            <a:r>
              <a:rPr lang="ru-RU" sz="2300" b="1" dirty="0" smtClean="0">
                <a:latin typeface="+mj-lt"/>
                <a:ea typeface="Calibri"/>
              </a:rPr>
              <a:t> Николай Сергеевич</a:t>
            </a:r>
            <a:r>
              <a:rPr lang="ru-RU" sz="1800" dirty="0" smtClean="0">
                <a:latin typeface="+mj-lt"/>
                <a:ea typeface="Calibri"/>
              </a:rPr>
              <a:t>, доктор педагогических наук, </a:t>
            </a:r>
            <a:r>
              <a:rPr lang="ru-RU" sz="1800" dirty="0" smtClean="0">
                <a:solidFill>
                  <a:srgbClr val="000000"/>
                </a:solidFill>
                <a:latin typeface="Arial"/>
                <a:ea typeface="Calibri"/>
              </a:rPr>
              <a:t>профессор факультета психологии </a:t>
            </a:r>
            <a:r>
              <a:rPr lang="ru-RU" sz="1800" dirty="0" smtClean="0">
                <a:latin typeface="+mj-lt"/>
                <a:ea typeface="Calibri"/>
              </a:rPr>
              <a:t>МГУ им. М.В. Ломоносова</a:t>
            </a:r>
            <a:endParaRPr lang="ru-RU" sz="1800" dirty="0" smtClean="0">
              <a:latin typeface="+mj-lt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6666"/>
                </a:solidFill>
              </a:rPr>
              <a:t>Секция 3.3</a:t>
            </a:r>
            <a:endParaRPr lang="ru-RU" altLang="ru-RU" dirty="0" smtClean="0"/>
          </a:p>
        </p:txBody>
      </p:sp>
      <p:pic>
        <p:nvPicPr>
          <p:cNvPr id="59394" name="Picture 2" descr="&amp;Kcy;&amp;ocy;&amp;mcy;&amp;acy;&amp;ncy;&amp;dcy;&amp;acy; &amp;dcy;&amp;iecy;&amp;lcy;&amp;ocy;&amp;vcy;&amp;ycy;&amp;khcy; &amp;lcy;&amp;yucy;&amp;dcy;&amp;iecy;&amp;jcy; &amp;zcy;&amp;acy; &amp;rcy;&amp;acy;&amp;bcy;&amp;ocy;&amp;tcy;&amp;ocy;&amp;jcy; &amp;vcy; &amp;ocy;&amp;fcy;&amp;icy;&amp;scy;&amp;iecy;; &amp;fcy;&amp;ocy;&amp;tcy;&amp;ocy; 3145996, &amp;fcy;&amp;ocy;&amp;tcy;&amp;ocy;&amp;gcy;&amp;rcy;&amp;acy;&amp;fcy; Andres Rodriguez. &amp;Fcy;&amp;ocy;&amp;tcy;&amp;ocy;&amp;bcy;&amp;acy;&amp;ncy;&amp;kcy; &amp;Lcy;&amp;ocy;&amp;rcy;&amp;icy; - &amp;Pcy;&amp;rcy;&amp;ocy;&amp;dcy;&amp;acy;&amp;zhcy;&amp;acy; &amp;fcy;&amp;ocy;&amp;tcy;&amp;ocy;&amp;gcy;&amp;rcy;&amp;acy;&amp;fcy;&amp;icy;&amp;jcy;, &amp;icy;&amp;lcy;&amp;lcy;&amp;yucy;&amp;scy;&amp;tcy;&amp;rcy;&amp;acy;&amp;t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1"/>
            <a:ext cx="2880320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r>
              <a:rPr lang="ru-RU" altLang="ru-RU" dirty="0" smtClean="0"/>
              <a:t>В сфере интересов секции следующие вопросы: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2038" y="2060575"/>
            <a:ext cx="7313612" cy="411480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+mj-lt"/>
                <a:ea typeface="Calibri"/>
                <a:cs typeface="Times New Roman"/>
              </a:rPr>
              <a:t>Как интегрировать различные формы сопровождения профессионального самоопределения в образовательную программу школы?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+mj-lt"/>
                <a:ea typeface="Calibri"/>
                <a:cs typeface="Times New Roman"/>
              </a:rPr>
              <a:t>Кто должен отвечать за профориентационную работу со школьниками?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+mj-lt"/>
                <a:ea typeface="Calibri"/>
                <a:cs typeface="Times New Roman"/>
              </a:rPr>
              <a:t>Как повысить профориентационный потенциал учебных предметов?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+mj-lt"/>
                <a:ea typeface="Calibri"/>
                <a:cs typeface="Times New Roman"/>
              </a:rPr>
              <a:t>Профессиональные пробы в школьной ориентации: каковы условия эффективности?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+mj-lt"/>
                <a:ea typeface="Calibri"/>
                <a:cs typeface="Times New Roman"/>
              </a:rPr>
              <a:t>Школьный профориентатор в море методик: как найти и отобрать лучшее?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+mj-lt"/>
              <a:ea typeface="Calibri"/>
              <a:cs typeface="Times New Roman"/>
            </a:endParaRPr>
          </a:p>
          <a:p>
            <a:pPr marL="0" indent="0">
              <a:buFont typeface="Wingdings" pitchFamily="2" charset="2"/>
              <a:buNone/>
            </a:pPr>
            <a:endParaRPr lang="ru-RU" altLang="ru-RU" sz="2800" dirty="0" smtClean="0"/>
          </a:p>
        </p:txBody>
      </p:sp>
      <p:pic>
        <p:nvPicPr>
          <p:cNvPr id="5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1625"/>
            <a:ext cx="1989459" cy="19894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Особый интерес вызвали выступления: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827212"/>
            <a:ext cx="7313612" cy="4626123"/>
          </a:xfrm>
        </p:spPr>
        <p:txBody>
          <a:bodyPr/>
          <a:lstStyle/>
          <a:p>
            <a:r>
              <a:rPr lang="ru-RU" sz="2200" b="1" dirty="0" smtClean="0"/>
              <a:t>Фролов Д.А. (Ямало-Ненецкий округ)</a:t>
            </a:r>
            <a:r>
              <a:rPr lang="ru-RU" sz="2200" dirty="0" smtClean="0"/>
              <a:t> – разработанный УМК для 9-х классов, по которому работают 85% школ округа;</a:t>
            </a:r>
          </a:p>
          <a:p>
            <a:pPr marL="0" indent="0">
              <a:buNone/>
            </a:pPr>
            <a:endParaRPr lang="ru-RU" sz="2200" dirty="0" smtClean="0"/>
          </a:p>
          <a:p>
            <a:r>
              <a:rPr lang="ru-RU" sz="2200" b="1" dirty="0" err="1" smtClean="0"/>
              <a:t>Гусишная</a:t>
            </a:r>
            <a:r>
              <a:rPr lang="ru-RU" sz="2200" b="1" dirty="0" smtClean="0"/>
              <a:t> Е.Л. (Новосибирская обл.)</a:t>
            </a:r>
            <a:r>
              <a:rPr lang="ru-RU" sz="2200" dirty="0" smtClean="0"/>
              <a:t> – опыт проведения профессиональных проб для старшеклассников на базе ДОД «</a:t>
            </a:r>
            <a:r>
              <a:rPr lang="ru-RU" sz="2200" dirty="0" err="1" smtClean="0"/>
              <a:t>Автомотоцентр</a:t>
            </a:r>
            <a:r>
              <a:rPr lang="ru-RU" sz="2200" dirty="0" smtClean="0"/>
              <a:t>» с выходом на рекомендации для поступления на технические специальности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18443184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Особый интерес вызвали выступления: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916832"/>
            <a:ext cx="7313612" cy="4025181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200" b="1" dirty="0" err="1" smtClean="0"/>
              <a:t>Кекконен</a:t>
            </a:r>
            <a:r>
              <a:rPr lang="ru-RU" sz="2200" b="1" dirty="0" smtClean="0"/>
              <a:t> А.Л. (Республика Карелия) </a:t>
            </a:r>
            <a:r>
              <a:rPr lang="ru-RU" sz="2200" dirty="0" smtClean="0"/>
              <a:t>– </a:t>
            </a:r>
            <a:r>
              <a:rPr lang="ru-RU" sz="2200" dirty="0" err="1" smtClean="0"/>
              <a:t>интернет-ресурс</a:t>
            </a:r>
            <a:r>
              <a:rPr lang="ru-RU" sz="2200" dirty="0" smtClean="0"/>
              <a:t> «Моя карьера», адаптация финского опыта, </a:t>
            </a:r>
            <a:r>
              <a:rPr lang="ru-RU" sz="2200" dirty="0"/>
              <a:t>п</a:t>
            </a:r>
            <a:r>
              <a:rPr lang="ru-RU" altLang="ru-RU" sz="2200" dirty="0" smtClean="0"/>
              <a:t>рофессиональная </a:t>
            </a:r>
            <a:r>
              <a:rPr lang="ru-RU" altLang="ru-RU" sz="2200" dirty="0"/>
              <a:t>реализация </a:t>
            </a:r>
            <a:r>
              <a:rPr lang="ru-RU" altLang="ru-RU" sz="2200" dirty="0" smtClean="0"/>
              <a:t>личности </a:t>
            </a:r>
            <a:r>
              <a:rPr lang="ru-RU" sz="2200" dirty="0" smtClean="0"/>
              <a:t>в </a:t>
            </a:r>
            <a:r>
              <a:rPr lang="ru-RU" sz="2200" dirty="0"/>
              <a:t>системе «школа-колледж/вуз-рынок труда</a:t>
            </a:r>
            <a:r>
              <a:rPr lang="ru-RU" sz="2200" dirty="0" smtClean="0"/>
              <a:t>»;</a:t>
            </a:r>
          </a:p>
          <a:p>
            <a:pPr marL="0" indent="0" algn="just" eaLnBrk="1" hangingPunct="1">
              <a:buNone/>
              <a:defRPr/>
            </a:pPr>
            <a:endParaRPr lang="ru-RU" sz="2200" dirty="0" smtClean="0"/>
          </a:p>
          <a:p>
            <a:pPr algn="just" eaLnBrk="1" hangingPunct="1">
              <a:defRPr/>
            </a:pPr>
            <a:r>
              <a:rPr lang="ru-RU" sz="2200" b="1" dirty="0" smtClean="0"/>
              <a:t>Петросова Елена Витальевна (Пензенская обл.)</a:t>
            </a:r>
            <a:r>
              <a:rPr lang="ru-RU" sz="2200" dirty="0" smtClean="0"/>
              <a:t> – опыт работы Центра развития предпринимательских компетенций при Пензенском многопрофильном колледже;</a:t>
            </a:r>
          </a:p>
          <a:p>
            <a:pPr algn="just" eaLnBrk="1" hangingPunct="1">
              <a:defRPr/>
            </a:pPr>
            <a:endParaRPr lang="ru-RU" sz="2200" dirty="0" smtClean="0"/>
          </a:p>
          <a:p>
            <a:pPr algn="just" eaLnBrk="1" hangingPunct="1">
              <a:defRPr/>
            </a:pPr>
            <a:endParaRPr lang="ru-RU" sz="2200" dirty="0"/>
          </a:p>
          <a:p>
            <a:pPr algn="just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132190640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Особый интерес вызвали выступления: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0013" y="1772816"/>
            <a:ext cx="7313612" cy="4608512"/>
          </a:xfrm>
        </p:spPr>
        <p:txBody>
          <a:bodyPr/>
          <a:lstStyle/>
          <a:p>
            <a:r>
              <a:rPr lang="ru-RU" sz="2200" b="1" dirty="0" err="1" smtClean="0"/>
              <a:t>Деканова</a:t>
            </a:r>
            <a:r>
              <a:rPr lang="ru-RU" sz="2200" b="1" dirty="0" smtClean="0"/>
              <a:t> М.К. (Москва)</a:t>
            </a:r>
            <a:r>
              <a:rPr lang="ru-RU" sz="2200" dirty="0" smtClean="0"/>
              <a:t> – современные инструменты непрерывного профессионального сопровождения, опыт издательства «Академия»;</a:t>
            </a:r>
          </a:p>
          <a:p>
            <a:pPr marL="0" indent="0">
              <a:buNone/>
            </a:pPr>
            <a:endParaRPr lang="ru-RU" sz="2200" dirty="0" smtClean="0"/>
          </a:p>
          <a:p>
            <a:r>
              <a:rPr lang="ru-RU" sz="2200" b="1" dirty="0" smtClean="0"/>
              <a:t>Серебрякова С.В. (Рыбинск) </a:t>
            </a:r>
            <a:r>
              <a:rPr lang="ru-RU" sz="2200" dirty="0" smtClean="0"/>
              <a:t>- </a:t>
            </a:r>
            <a:r>
              <a:rPr lang="ru-RU" sz="2200" dirty="0" smtClean="0">
                <a:latin typeface="Verdana" pitchFamily="34" charset="0"/>
                <a:cs typeface="Times New Roman" pitchFamily="18" charset="0"/>
              </a:rPr>
              <a:t>инновационный </a:t>
            </a:r>
            <a:r>
              <a:rPr lang="ru-RU" sz="2200" dirty="0">
                <a:latin typeface="Verdana" pitchFamily="34" charset="0"/>
                <a:cs typeface="Times New Roman" pitchFamily="18" charset="0"/>
              </a:rPr>
              <a:t>характер взаимодействия</a:t>
            </a:r>
            <a:br>
              <a:rPr lang="ru-RU" sz="2200" dirty="0">
                <a:latin typeface="Verdana" pitchFamily="34" charset="0"/>
                <a:cs typeface="Times New Roman" pitchFamily="18" charset="0"/>
              </a:rPr>
            </a:br>
            <a:r>
              <a:rPr lang="ru-RU" sz="2200" dirty="0" smtClean="0">
                <a:latin typeface="Verdana" pitchFamily="34" charset="0"/>
                <a:cs typeface="Times New Roman" pitchFamily="18" charset="0"/>
              </a:rPr>
              <a:t>ОО Рыбинска </a:t>
            </a:r>
            <a:r>
              <a:rPr lang="ru-RU" sz="2200" dirty="0">
                <a:latin typeface="Verdana" pitchFamily="34" charset="0"/>
                <a:cs typeface="Times New Roman" pitchFamily="18" charset="0"/>
              </a:rPr>
              <a:t>с учреждениями</a:t>
            </a:r>
            <a:br>
              <a:rPr lang="ru-RU" sz="2200" dirty="0">
                <a:latin typeface="Verdana" pitchFamily="34" charset="0"/>
                <a:cs typeface="Times New Roman" pitchFamily="18" charset="0"/>
              </a:rPr>
            </a:br>
            <a:r>
              <a:rPr lang="ru-RU" sz="2200" dirty="0">
                <a:latin typeface="Verdana" pitchFamily="34" charset="0"/>
                <a:cs typeface="Times New Roman" pitchFamily="18" charset="0"/>
              </a:rPr>
              <a:t> среднего и высшего профессионального </a:t>
            </a:r>
            <a:r>
              <a:rPr lang="ru-RU" sz="2200" dirty="0" smtClean="0">
                <a:latin typeface="Verdana" pitchFamily="34" charset="0"/>
                <a:cs typeface="Times New Roman" pitchFamily="18" charset="0"/>
              </a:rPr>
              <a:t>образования (опыт организации профессиональных проб)</a:t>
            </a:r>
            <a:r>
              <a:rPr lang="ru-RU" sz="2200" dirty="0" smtClean="0">
                <a:latin typeface="Verdana" pitchFamily="34" charset="0"/>
              </a:rPr>
              <a:t> </a:t>
            </a:r>
            <a:endParaRPr lang="ru-RU" sz="2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933449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331913" y="333375"/>
            <a:ext cx="6867525" cy="1511449"/>
          </a:xfrm>
        </p:spPr>
        <p:txBody>
          <a:bodyPr/>
          <a:lstStyle/>
          <a:p>
            <a:r>
              <a:rPr lang="ru-RU" altLang="ru-RU" dirty="0" smtClean="0"/>
              <a:t>Считаем необходимым обратить внимание на следующие проблемы: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890396" cy="4730601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000" dirty="0" smtClean="0"/>
              <a:t>Повышение компетентности ответственных за профориентацию на уровне образовательной организации и муниципального округа</a:t>
            </a:r>
          </a:p>
          <a:p>
            <a:pPr>
              <a:spcBef>
                <a:spcPct val="0"/>
              </a:spcBef>
            </a:pPr>
            <a:r>
              <a:rPr lang="ru-RU" altLang="ru-RU" sz="2000" dirty="0" smtClean="0"/>
              <a:t>Отсутствие нормативного (единого, стандартного) решения проблемы интеграции различных форм сопровождения профессионального самоопределения в образовательную программу школы</a:t>
            </a:r>
          </a:p>
          <a:p>
            <a:pPr>
              <a:spcBef>
                <a:spcPct val="0"/>
              </a:spcBef>
            </a:pPr>
            <a:r>
              <a:rPr lang="ru-RU" altLang="ru-RU" sz="2000" dirty="0" smtClean="0"/>
              <a:t>Наличие большого количества новых, непроверенных, </a:t>
            </a:r>
            <a:r>
              <a:rPr lang="ru-RU" altLang="ru-RU" sz="2000" dirty="0" err="1" smtClean="0"/>
              <a:t>нестандартизированных</a:t>
            </a:r>
            <a:r>
              <a:rPr lang="ru-RU" altLang="ru-RU" sz="2000" dirty="0" smtClean="0"/>
              <a:t> </a:t>
            </a:r>
            <a:r>
              <a:rPr lang="ru-RU" altLang="ru-RU" sz="2000" dirty="0" err="1" smtClean="0"/>
              <a:t>профориентационных</a:t>
            </a:r>
            <a:r>
              <a:rPr lang="ru-RU" altLang="ru-RU" sz="2000" dirty="0" smtClean="0"/>
              <a:t> методик</a:t>
            </a:r>
          </a:p>
          <a:p>
            <a:pPr>
              <a:spcBef>
                <a:spcPct val="0"/>
              </a:spcBef>
            </a:pPr>
            <a:r>
              <a:rPr lang="ru-RU" altLang="ru-RU" sz="2000" dirty="0" smtClean="0"/>
              <a:t>Отсутствие единого </a:t>
            </a:r>
            <a:r>
              <a:rPr lang="ru-RU" altLang="ru-RU" sz="2000" dirty="0" err="1" smtClean="0"/>
              <a:t>профориентационного</a:t>
            </a:r>
            <a:r>
              <a:rPr lang="ru-RU" altLang="ru-RU" sz="2000" dirty="0" smtClean="0"/>
              <a:t> инструментария на уровне региона       несопоставимость </a:t>
            </a:r>
            <a:r>
              <a:rPr lang="ru-RU" altLang="ru-RU" sz="2000" dirty="0" smtClean="0"/>
              <a:t>результатов</a:t>
            </a:r>
          </a:p>
          <a:p>
            <a:pPr>
              <a:spcBef>
                <a:spcPct val="0"/>
              </a:spcBef>
            </a:pPr>
            <a:r>
              <a:rPr lang="ru-RU" altLang="ru-RU" sz="2000" dirty="0" smtClean="0"/>
              <a:t>Отсутствие </a:t>
            </a:r>
            <a:r>
              <a:rPr lang="ru-RU" altLang="ru-RU" sz="2000" dirty="0" err="1" smtClean="0"/>
              <a:t>профориентационных</a:t>
            </a:r>
            <a:r>
              <a:rPr lang="ru-RU" altLang="ru-RU" sz="2000" dirty="0" smtClean="0"/>
              <a:t> методик, учитывающих особенности детей-инвалидов</a:t>
            </a:r>
            <a:r>
              <a:rPr lang="ru-RU" altLang="ru-RU" sz="2000" dirty="0" smtClean="0"/>
              <a:t> </a:t>
            </a:r>
            <a:endParaRPr lang="ru-RU" altLang="ru-RU" sz="2000" dirty="0" smtClean="0"/>
          </a:p>
          <a:p>
            <a:pPr>
              <a:spcBef>
                <a:spcPct val="0"/>
              </a:spcBef>
            </a:pPr>
            <a:endParaRPr lang="ru-RU" altLang="ru-RU" sz="2000" dirty="0" smtClean="0"/>
          </a:p>
        </p:txBody>
      </p:sp>
      <p:pic>
        <p:nvPicPr>
          <p:cNvPr id="5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5548" y="476672"/>
            <a:ext cx="1944440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6084168" y="5445224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2113</TotalTime>
  <Words>290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Затмение</vt:lpstr>
      <vt:lpstr>Секция 3.3</vt:lpstr>
      <vt:lpstr>В сфере интересов секции следующие вопросы:</vt:lpstr>
      <vt:lpstr>Особый интерес вызвали выступления:</vt:lpstr>
      <vt:lpstr>Особый интерес вызвали выступления:</vt:lpstr>
      <vt:lpstr>Особый интерес вызвали выступления:</vt:lpstr>
      <vt:lpstr>Считаем необходимым обратить внимание на следующие проблемы:</vt:lpstr>
    </vt:vector>
  </TitlesOfParts>
  <Company>МСГИ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Эльдорадо</cp:lastModifiedBy>
  <cp:revision>131</cp:revision>
  <cp:lastPrinted>2014-12-05T11:53:06Z</cp:lastPrinted>
  <dcterms:created xsi:type="dcterms:W3CDTF">2005-04-23T15:05:53Z</dcterms:created>
  <dcterms:modified xsi:type="dcterms:W3CDTF">2015-04-24T21:12:37Z</dcterms:modified>
</cp:coreProperties>
</file>