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21"/>
  </p:notesMasterIdLst>
  <p:sldIdLst>
    <p:sldId id="256" r:id="rId5"/>
    <p:sldId id="258" r:id="rId6"/>
    <p:sldId id="266" r:id="rId7"/>
    <p:sldId id="268" r:id="rId8"/>
    <p:sldId id="279" r:id="rId9"/>
    <p:sldId id="259" r:id="rId10"/>
    <p:sldId id="281" r:id="rId11"/>
    <p:sldId id="28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0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420"/>
    <a:srgbClr val="CCD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83D94-ECD7-5F4C-8314-C20F54F3859F}" type="doc">
      <dgm:prSet loTypeId="urn:microsoft.com/office/officeart/2005/8/layout/cycle3" loCatId="cycle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de-DE"/>
        </a:p>
      </dgm:t>
    </dgm:pt>
    <dgm:pt modelId="{EF2DF789-848E-7643-8000-D28196A16173}">
      <dgm:prSet phldrT="[Text]"/>
      <dgm:spPr/>
      <dgm:t>
        <a:bodyPr/>
        <a:lstStyle/>
        <a:p>
          <a:r>
            <a:rPr lang="ru-RU" dirty="0" smtClean="0"/>
            <a:t>Концепция</a:t>
          </a:r>
          <a:endParaRPr lang="de-DE" dirty="0"/>
        </a:p>
      </dgm:t>
    </dgm:pt>
    <dgm:pt modelId="{DB4A88BD-5D20-1640-90AC-0EDFBD5D6410}" type="parTrans" cxnId="{47C4F413-DD81-9D43-A934-83C540D848BA}">
      <dgm:prSet/>
      <dgm:spPr/>
      <dgm:t>
        <a:bodyPr/>
        <a:lstStyle/>
        <a:p>
          <a:endParaRPr lang="de-DE"/>
        </a:p>
      </dgm:t>
    </dgm:pt>
    <dgm:pt modelId="{EDB74C52-4814-BC46-90CA-1346956BF902}" type="sibTrans" cxnId="{47C4F413-DD81-9D43-A934-83C540D848BA}">
      <dgm:prSet/>
      <dgm:spPr/>
      <dgm:t>
        <a:bodyPr/>
        <a:lstStyle/>
        <a:p>
          <a:endParaRPr lang="de-DE"/>
        </a:p>
      </dgm:t>
    </dgm:pt>
    <dgm:pt modelId="{4AE94A24-C6EC-F941-9B11-85E8A262E012}">
      <dgm:prSet phldrT="[Text]"/>
      <dgm:spPr/>
      <dgm:t>
        <a:bodyPr/>
        <a:lstStyle/>
        <a:p>
          <a:r>
            <a:rPr lang="ru-RU" dirty="0" smtClean="0"/>
            <a:t>Модель компетенций</a:t>
          </a:r>
          <a:endParaRPr lang="de-DE" dirty="0" smtClean="0"/>
        </a:p>
        <a:p>
          <a:r>
            <a:rPr lang="ru-RU" dirty="0" smtClean="0"/>
            <a:t>спецификации</a:t>
          </a:r>
          <a:endParaRPr lang="de-DE" dirty="0"/>
        </a:p>
      </dgm:t>
    </dgm:pt>
    <dgm:pt modelId="{2AC59ADD-755F-2941-A809-932A2E39AE1B}" type="parTrans" cxnId="{25D281D7-38C6-7448-B4FF-236B070E80DB}">
      <dgm:prSet/>
      <dgm:spPr/>
      <dgm:t>
        <a:bodyPr/>
        <a:lstStyle/>
        <a:p>
          <a:endParaRPr lang="de-DE"/>
        </a:p>
      </dgm:t>
    </dgm:pt>
    <dgm:pt modelId="{94CC5284-D0AA-2040-BE9B-B3E1CB253C25}" type="sibTrans" cxnId="{25D281D7-38C6-7448-B4FF-236B070E80DB}">
      <dgm:prSet/>
      <dgm:spPr/>
      <dgm:t>
        <a:bodyPr/>
        <a:lstStyle/>
        <a:p>
          <a:endParaRPr lang="de-DE"/>
        </a:p>
      </dgm:t>
    </dgm:pt>
    <dgm:pt modelId="{38C69AF3-1623-EB4A-9845-FA9863DD848E}">
      <dgm:prSet phldrT="[Text]"/>
      <dgm:spPr/>
      <dgm:t>
        <a:bodyPr/>
        <a:lstStyle/>
        <a:p>
          <a:r>
            <a:rPr lang="ru-RU" dirty="0" smtClean="0"/>
            <a:t>Разработка задания</a:t>
          </a:r>
          <a:r>
            <a:rPr lang="de-DE" dirty="0" smtClean="0"/>
            <a:t> (180 </a:t>
          </a:r>
          <a:r>
            <a:rPr lang="ru-RU" dirty="0" smtClean="0"/>
            <a:t>учителей</a:t>
          </a:r>
          <a:r>
            <a:rPr lang="de-DE" dirty="0" smtClean="0"/>
            <a:t>)</a:t>
          </a:r>
          <a:endParaRPr lang="de-DE" dirty="0"/>
        </a:p>
      </dgm:t>
    </dgm:pt>
    <dgm:pt modelId="{685112D3-8EE5-C048-AE71-192072E461CB}" type="parTrans" cxnId="{021D81C7-FF63-504A-9225-FDA3CFBFCFD7}">
      <dgm:prSet/>
      <dgm:spPr/>
      <dgm:t>
        <a:bodyPr/>
        <a:lstStyle/>
        <a:p>
          <a:endParaRPr lang="de-DE"/>
        </a:p>
      </dgm:t>
    </dgm:pt>
    <dgm:pt modelId="{C8A1E5CE-C39C-D34C-BACA-D1F8416A37C2}" type="sibTrans" cxnId="{021D81C7-FF63-504A-9225-FDA3CFBFCFD7}">
      <dgm:prSet/>
      <dgm:spPr/>
      <dgm:t>
        <a:bodyPr/>
        <a:lstStyle/>
        <a:p>
          <a:endParaRPr lang="de-DE"/>
        </a:p>
      </dgm:t>
    </dgm:pt>
    <dgm:pt modelId="{24F2DEDA-D9EF-8340-AECA-8CE94B9E85A6}">
      <dgm:prSet phldrT="[Text]"/>
      <dgm:spPr/>
      <dgm:t>
        <a:bodyPr/>
        <a:lstStyle/>
        <a:p>
          <a:r>
            <a:rPr lang="ru-RU" dirty="0" smtClean="0"/>
            <a:t>Тестирование </a:t>
          </a:r>
          <a:r>
            <a:rPr lang="de-DE" dirty="0" smtClean="0"/>
            <a:t>(</a:t>
          </a:r>
          <a:r>
            <a:rPr lang="ru-RU" dirty="0" smtClean="0"/>
            <a:t>выбор школ</a:t>
          </a:r>
          <a:r>
            <a:rPr lang="de-DE" dirty="0" smtClean="0"/>
            <a:t>)</a:t>
          </a:r>
          <a:endParaRPr lang="de-DE" dirty="0"/>
        </a:p>
      </dgm:t>
    </dgm:pt>
    <dgm:pt modelId="{C00E87B9-0A02-BF43-BD3D-664B964FE7C1}" type="parTrans" cxnId="{5543D128-EEED-DC40-94A0-4045B5241C1A}">
      <dgm:prSet/>
      <dgm:spPr/>
      <dgm:t>
        <a:bodyPr/>
        <a:lstStyle/>
        <a:p>
          <a:endParaRPr lang="de-DE"/>
        </a:p>
      </dgm:t>
    </dgm:pt>
    <dgm:pt modelId="{E25AFA1C-86A1-0748-B828-E5D653D5BE1A}" type="sibTrans" cxnId="{5543D128-EEED-DC40-94A0-4045B5241C1A}">
      <dgm:prSet/>
      <dgm:spPr/>
      <dgm:t>
        <a:bodyPr/>
        <a:lstStyle/>
        <a:p>
          <a:endParaRPr lang="de-DE"/>
        </a:p>
      </dgm:t>
    </dgm:pt>
    <dgm:pt modelId="{8875A860-3FCB-EB4F-938A-D21033626684}">
      <dgm:prSet/>
      <dgm:spPr/>
      <dgm:t>
        <a:bodyPr/>
        <a:lstStyle/>
        <a:p>
          <a:r>
            <a:rPr lang="ru-RU" dirty="0" smtClean="0"/>
            <a:t>Оценка с точки зрения психологии и статистики</a:t>
          </a:r>
          <a:endParaRPr lang="de-DE" dirty="0"/>
        </a:p>
      </dgm:t>
    </dgm:pt>
    <dgm:pt modelId="{234B6DAA-757A-2A41-8A52-CC35F09A8C6E}" type="parTrans" cxnId="{040D40BC-6F0B-4445-8FAB-3E831874FC61}">
      <dgm:prSet/>
      <dgm:spPr/>
      <dgm:t>
        <a:bodyPr/>
        <a:lstStyle/>
        <a:p>
          <a:endParaRPr lang="de-DE"/>
        </a:p>
      </dgm:t>
    </dgm:pt>
    <dgm:pt modelId="{69D96573-9E15-714F-97E1-22383591BB55}" type="sibTrans" cxnId="{040D40BC-6F0B-4445-8FAB-3E831874FC61}">
      <dgm:prSet/>
      <dgm:spPr/>
      <dgm:t>
        <a:bodyPr/>
        <a:lstStyle/>
        <a:p>
          <a:endParaRPr lang="de-DE"/>
        </a:p>
      </dgm:t>
    </dgm:pt>
    <dgm:pt modelId="{239F8CA6-EFA1-C544-B63B-22D218BA966F}">
      <dgm:prSet/>
      <dgm:spPr/>
      <dgm:t>
        <a:bodyPr/>
        <a:lstStyle/>
        <a:p>
          <a:r>
            <a:rPr lang="ru-RU" dirty="0" smtClean="0"/>
            <a:t>Стандарты </a:t>
          </a:r>
          <a:r>
            <a:rPr lang="de-DE" dirty="0" smtClean="0"/>
            <a:t>(</a:t>
          </a:r>
          <a:r>
            <a:rPr lang="ru-RU" dirty="0" smtClean="0"/>
            <a:t>представители всех </a:t>
          </a:r>
          <a:r>
            <a:rPr lang="ru-RU" dirty="0" smtClean="0"/>
            <a:t>уровней)</a:t>
          </a:r>
          <a:endParaRPr lang="de-DE" dirty="0"/>
        </a:p>
      </dgm:t>
    </dgm:pt>
    <dgm:pt modelId="{61C4E400-4E03-B44E-9DAA-6B6BC2AE23C5}" type="parTrans" cxnId="{8ED2C5FE-66CB-0143-B57E-D4060A6A7372}">
      <dgm:prSet/>
      <dgm:spPr/>
      <dgm:t>
        <a:bodyPr/>
        <a:lstStyle/>
        <a:p>
          <a:endParaRPr lang="de-DE"/>
        </a:p>
      </dgm:t>
    </dgm:pt>
    <dgm:pt modelId="{88D2CDB4-963D-B740-B65C-A7A1068355F3}" type="sibTrans" cxnId="{8ED2C5FE-66CB-0143-B57E-D4060A6A7372}">
      <dgm:prSet/>
      <dgm:spPr/>
      <dgm:t>
        <a:bodyPr/>
        <a:lstStyle/>
        <a:p>
          <a:endParaRPr lang="de-DE"/>
        </a:p>
      </dgm:t>
    </dgm:pt>
    <dgm:pt modelId="{B8D7E3FD-002D-E34F-B2EA-84D93B8147F2}">
      <dgm:prSet/>
      <dgm:spPr/>
      <dgm:t>
        <a:bodyPr/>
        <a:lstStyle/>
        <a:p>
          <a:r>
            <a:rPr lang="ru-RU" dirty="0" smtClean="0"/>
            <a:t>Оценка качества</a:t>
          </a:r>
          <a:endParaRPr lang="de-DE" dirty="0"/>
        </a:p>
      </dgm:t>
      <dgm:extLst/>
    </dgm:pt>
    <dgm:pt modelId="{3D5D1AE1-490F-AA45-88FA-AC66F692C56D}" type="parTrans" cxnId="{A6EB5666-76E0-0949-9B11-1229EB96B148}">
      <dgm:prSet/>
      <dgm:spPr/>
      <dgm:t>
        <a:bodyPr/>
        <a:lstStyle/>
        <a:p>
          <a:endParaRPr lang="de-DE"/>
        </a:p>
      </dgm:t>
    </dgm:pt>
    <dgm:pt modelId="{3A610C83-449F-134D-A527-D3B4EAA06207}" type="sibTrans" cxnId="{A6EB5666-76E0-0949-9B11-1229EB96B148}">
      <dgm:prSet/>
      <dgm:spPr/>
      <dgm:t>
        <a:bodyPr/>
        <a:lstStyle/>
        <a:p>
          <a:endParaRPr lang="de-DE"/>
        </a:p>
      </dgm:t>
    </dgm:pt>
    <dgm:pt modelId="{B4E65A2A-43E6-754D-A13C-6E123C1662C8}">
      <dgm:prSet phldrT="[Text]"/>
      <dgm:spPr/>
      <dgm:t>
        <a:bodyPr/>
        <a:lstStyle/>
        <a:p>
          <a:r>
            <a:rPr lang="ru-RU" dirty="0" smtClean="0"/>
            <a:t>Выпускной экзамен и диплом</a:t>
          </a:r>
          <a:endParaRPr lang="de-DE" dirty="0"/>
        </a:p>
      </dgm:t>
    </dgm:pt>
    <dgm:pt modelId="{F8EF775D-FD7B-6343-8F83-BFE2E0F87793}" type="sibTrans" cxnId="{E4C2B854-4660-2F46-8ECB-43A8A617454E}">
      <dgm:prSet/>
      <dgm:spPr/>
      <dgm:t>
        <a:bodyPr/>
        <a:lstStyle/>
        <a:p>
          <a:endParaRPr lang="de-DE"/>
        </a:p>
      </dgm:t>
    </dgm:pt>
    <dgm:pt modelId="{2626A221-A667-5646-9355-FF0CF939AE96}" type="parTrans" cxnId="{E4C2B854-4660-2F46-8ECB-43A8A617454E}">
      <dgm:prSet/>
      <dgm:spPr/>
      <dgm:t>
        <a:bodyPr/>
        <a:lstStyle/>
        <a:p>
          <a:endParaRPr lang="de-DE"/>
        </a:p>
      </dgm:t>
    </dgm:pt>
    <dgm:pt modelId="{66005236-357A-AE4C-B73B-9FF7C5DF3CA3}" type="pres">
      <dgm:prSet presAssocID="{DA483D94-ECD7-5F4C-8314-C20F54F38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7392186-F69D-D34A-95BD-D749BDE831F0}" type="pres">
      <dgm:prSet presAssocID="{DA483D94-ECD7-5F4C-8314-C20F54F3859F}" presName="cycle" presStyleCnt="0"/>
      <dgm:spPr/>
      <dgm:t>
        <a:bodyPr/>
        <a:lstStyle/>
        <a:p>
          <a:endParaRPr lang="de-DE"/>
        </a:p>
      </dgm:t>
    </dgm:pt>
    <dgm:pt modelId="{3B659CBF-D967-F140-9E62-805CA8D071D4}" type="pres">
      <dgm:prSet presAssocID="{EF2DF789-848E-7643-8000-D28196A16173}" presName="nodeFirstNode" presStyleLbl="node1" presStyleIdx="0" presStyleCnt="8" custRadScaleRad="100030" custRadScaleInc="-6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669037-6075-7344-B382-C75B488CE2AB}" type="pres">
      <dgm:prSet presAssocID="{EDB74C52-4814-BC46-90CA-1346956BF902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F5B65F4F-B77C-3048-93B0-699784F7F2AB}" type="pres">
      <dgm:prSet presAssocID="{4AE94A24-C6EC-F941-9B11-85E8A262E012}" presName="nodeFollowingNodes" presStyleLbl="node1" presStyleIdx="1" presStyleCnt="8" custRadScaleRad="105690" custRadScaleInc="237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48C773-9AA4-0B48-BB13-8C8854A22E3C}" type="pres">
      <dgm:prSet presAssocID="{38C69AF3-1623-EB4A-9845-FA9863DD848E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C78EF3-7B2F-CC45-B708-9AC2D5A95C5D}" type="pres">
      <dgm:prSet presAssocID="{24F2DEDA-D9EF-8340-AECA-8CE94B9E85A6}" presName="nodeFollowingNodes" presStyleLbl="node1" presStyleIdx="3" presStyleCnt="8" custRadScaleRad="102548" custRadScaleInc="-166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367830-861F-ED45-88BC-1E1A1531FE3B}" type="pres">
      <dgm:prSet presAssocID="{8875A860-3FCB-EB4F-938A-D21033626684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D7C5B3-451C-F643-92BD-A5C19942D46A}" type="pres">
      <dgm:prSet presAssocID="{239F8CA6-EFA1-C544-B63B-22D218BA966F}" presName="nodeFollowingNodes" presStyleLbl="node1" presStyleIdx="5" presStyleCnt="8" custRadScaleRad="102139" custRadScaleInc="148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9F6F1B-6047-0649-9179-999219C9B293}" type="pres">
      <dgm:prSet presAssocID="{B4E65A2A-43E6-754D-A13C-6E123C1662C8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BAB5BA-9376-7E47-8D95-BF5EE13854E9}" type="pres">
      <dgm:prSet presAssocID="{B8D7E3FD-002D-E34F-B2EA-84D93B8147F2}" presName="nodeFollowingNodes" presStyleLbl="node1" presStyleIdx="7" presStyleCnt="8" custRadScaleRad="103489" custRadScaleInc="-209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4C2B854-4660-2F46-8ECB-43A8A617454E}" srcId="{DA483D94-ECD7-5F4C-8314-C20F54F3859F}" destId="{B4E65A2A-43E6-754D-A13C-6E123C1662C8}" srcOrd="6" destOrd="0" parTransId="{2626A221-A667-5646-9355-FF0CF939AE96}" sibTransId="{F8EF775D-FD7B-6343-8F83-BFE2E0F87793}"/>
    <dgm:cxn modelId="{47C4F413-DD81-9D43-A934-83C540D848BA}" srcId="{DA483D94-ECD7-5F4C-8314-C20F54F3859F}" destId="{EF2DF789-848E-7643-8000-D28196A16173}" srcOrd="0" destOrd="0" parTransId="{DB4A88BD-5D20-1640-90AC-0EDFBD5D6410}" sibTransId="{EDB74C52-4814-BC46-90CA-1346956BF902}"/>
    <dgm:cxn modelId="{270CE587-809F-4ACD-B360-2A7BAF8A3C75}" type="presOf" srcId="{239F8CA6-EFA1-C544-B63B-22D218BA966F}" destId="{D7D7C5B3-451C-F643-92BD-A5C19942D46A}" srcOrd="0" destOrd="0" presId="urn:microsoft.com/office/officeart/2005/8/layout/cycle3"/>
    <dgm:cxn modelId="{A6EB5666-76E0-0949-9B11-1229EB96B148}" srcId="{DA483D94-ECD7-5F4C-8314-C20F54F3859F}" destId="{B8D7E3FD-002D-E34F-B2EA-84D93B8147F2}" srcOrd="7" destOrd="0" parTransId="{3D5D1AE1-490F-AA45-88FA-AC66F692C56D}" sibTransId="{3A610C83-449F-134D-A527-D3B4EAA06207}"/>
    <dgm:cxn modelId="{143B8FE4-0858-4BD2-87B2-1AC7E8E0D270}" type="presOf" srcId="{8875A860-3FCB-EB4F-938A-D21033626684}" destId="{72367830-861F-ED45-88BC-1E1A1531FE3B}" srcOrd="0" destOrd="0" presId="urn:microsoft.com/office/officeart/2005/8/layout/cycle3"/>
    <dgm:cxn modelId="{37D8E535-7EB7-4337-8585-B5B638A5FB2A}" type="presOf" srcId="{EF2DF789-848E-7643-8000-D28196A16173}" destId="{3B659CBF-D967-F140-9E62-805CA8D071D4}" srcOrd="0" destOrd="0" presId="urn:microsoft.com/office/officeart/2005/8/layout/cycle3"/>
    <dgm:cxn modelId="{4D426592-3D34-4B89-BA57-E498BC7E4253}" type="presOf" srcId="{B4E65A2A-43E6-754D-A13C-6E123C1662C8}" destId="{FA9F6F1B-6047-0649-9179-999219C9B293}" srcOrd="0" destOrd="0" presId="urn:microsoft.com/office/officeart/2005/8/layout/cycle3"/>
    <dgm:cxn modelId="{B5028993-DF37-4057-85E0-90260C7AA000}" type="presOf" srcId="{38C69AF3-1623-EB4A-9845-FA9863DD848E}" destId="{D148C773-9AA4-0B48-BB13-8C8854A22E3C}" srcOrd="0" destOrd="0" presId="urn:microsoft.com/office/officeart/2005/8/layout/cycle3"/>
    <dgm:cxn modelId="{5543D128-EEED-DC40-94A0-4045B5241C1A}" srcId="{DA483D94-ECD7-5F4C-8314-C20F54F3859F}" destId="{24F2DEDA-D9EF-8340-AECA-8CE94B9E85A6}" srcOrd="3" destOrd="0" parTransId="{C00E87B9-0A02-BF43-BD3D-664B964FE7C1}" sibTransId="{E25AFA1C-86A1-0748-B828-E5D653D5BE1A}"/>
    <dgm:cxn modelId="{25D281D7-38C6-7448-B4FF-236B070E80DB}" srcId="{DA483D94-ECD7-5F4C-8314-C20F54F3859F}" destId="{4AE94A24-C6EC-F941-9B11-85E8A262E012}" srcOrd="1" destOrd="0" parTransId="{2AC59ADD-755F-2941-A809-932A2E39AE1B}" sibTransId="{94CC5284-D0AA-2040-BE9B-B3E1CB253C25}"/>
    <dgm:cxn modelId="{511808D5-C2A8-4D92-99E4-CEC2ECD31D97}" type="presOf" srcId="{B8D7E3FD-002D-E34F-B2EA-84D93B8147F2}" destId="{3BBAB5BA-9376-7E47-8D95-BF5EE13854E9}" srcOrd="0" destOrd="0" presId="urn:microsoft.com/office/officeart/2005/8/layout/cycle3"/>
    <dgm:cxn modelId="{8EF1AED2-F262-49AF-8781-1B5D2EAC4798}" type="presOf" srcId="{24F2DEDA-D9EF-8340-AECA-8CE94B9E85A6}" destId="{EEC78EF3-7B2F-CC45-B708-9AC2D5A95C5D}" srcOrd="0" destOrd="0" presId="urn:microsoft.com/office/officeart/2005/8/layout/cycle3"/>
    <dgm:cxn modelId="{D802D2F0-1B7B-4C65-A4CC-DF82C25C8690}" type="presOf" srcId="{4AE94A24-C6EC-F941-9B11-85E8A262E012}" destId="{F5B65F4F-B77C-3048-93B0-699784F7F2AB}" srcOrd="0" destOrd="0" presId="urn:microsoft.com/office/officeart/2005/8/layout/cycle3"/>
    <dgm:cxn modelId="{040D40BC-6F0B-4445-8FAB-3E831874FC61}" srcId="{DA483D94-ECD7-5F4C-8314-C20F54F3859F}" destId="{8875A860-3FCB-EB4F-938A-D21033626684}" srcOrd="4" destOrd="0" parTransId="{234B6DAA-757A-2A41-8A52-CC35F09A8C6E}" sibTransId="{69D96573-9E15-714F-97E1-22383591BB55}"/>
    <dgm:cxn modelId="{8ED2C5FE-66CB-0143-B57E-D4060A6A7372}" srcId="{DA483D94-ECD7-5F4C-8314-C20F54F3859F}" destId="{239F8CA6-EFA1-C544-B63B-22D218BA966F}" srcOrd="5" destOrd="0" parTransId="{61C4E400-4E03-B44E-9DAA-6B6BC2AE23C5}" sibTransId="{88D2CDB4-963D-B740-B65C-A7A1068355F3}"/>
    <dgm:cxn modelId="{F80CADD7-73D8-42DE-B8B1-8D1D833686BA}" type="presOf" srcId="{EDB74C52-4814-BC46-90CA-1346956BF902}" destId="{83669037-6075-7344-B382-C75B488CE2AB}" srcOrd="0" destOrd="0" presId="urn:microsoft.com/office/officeart/2005/8/layout/cycle3"/>
    <dgm:cxn modelId="{72B64A48-4B41-4380-A8DD-B8DB3CDEB162}" type="presOf" srcId="{DA483D94-ECD7-5F4C-8314-C20F54F3859F}" destId="{66005236-357A-AE4C-B73B-9FF7C5DF3CA3}" srcOrd="0" destOrd="0" presId="urn:microsoft.com/office/officeart/2005/8/layout/cycle3"/>
    <dgm:cxn modelId="{021D81C7-FF63-504A-9225-FDA3CFBFCFD7}" srcId="{DA483D94-ECD7-5F4C-8314-C20F54F3859F}" destId="{38C69AF3-1623-EB4A-9845-FA9863DD848E}" srcOrd="2" destOrd="0" parTransId="{685112D3-8EE5-C048-AE71-192072E461CB}" sibTransId="{C8A1E5CE-C39C-D34C-BACA-D1F8416A37C2}"/>
    <dgm:cxn modelId="{E309147E-CE4E-41B0-99A0-3C7DFAB35D4E}" type="presParOf" srcId="{66005236-357A-AE4C-B73B-9FF7C5DF3CA3}" destId="{D7392186-F69D-D34A-95BD-D749BDE831F0}" srcOrd="0" destOrd="0" presId="urn:microsoft.com/office/officeart/2005/8/layout/cycle3"/>
    <dgm:cxn modelId="{31FD50ED-3D08-49AB-A2A7-EBB3C3A12CEE}" type="presParOf" srcId="{D7392186-F69D-D34A-95BD-D749BDE831F0}" destId="{3B659CBF-D967-F140-9E62-805CA8D071D4}" srcOrd="0" destOrd="0" presId="urn:microsoft.com/office/officeart/2005/8/layout/cycle3"/>
    <dgm:cxn modelId="{AD79B198-79FB-4ECA-9B09-08536E40DD59}" type="presParOf" srcId="{D7392186-F69D-D34A-95BD-D749BDE831F0}" destId="{83669037-6075-7344-B382-C75B488CE2AB}" srcOrd="1" destOrd="0" presId="urn:microsoft.com/office/officeart/2005/8/layout/cycle3"/>
    <dgm:cxn modelId="{B49F070F-45E8-4A87-B378-3673CED8C58C}" type="presParOf" srcId="{D7392186-F69D-D34A-95BD-D749BDE831F0}" destId="{F5B65F4F-B77C-3048-93B0-699784F7F2AB}" srcOrd="2" destOrd="0" presId="urn:microsoft.com/office/officeart/2005/8/layout/cycle3"/>
    <dgm:cxn modelId="{D842A6C8-CFCC-4427-BBE3-8E8187544FDB}" type="presParOf" srcId="{D7392186-F69D-D34A-95BD-D749BDE831F0}" destId="{D148C773-9AA4-0B48-BB13-8C8854A22E3C}" srcOrd="3" destOrd="0" presId="urn:microsoft.com/office/officeart/2005/8/layout/cycle3"/>
    <dgm:cxn modelId="{777B6DCE-CB05-40FD-9AFE-5AA384471EDB}" type="presParOf" srcId="{D7392186-F69D-D34A-95BD-D749BDE831F0}" destId="{EEC78EF3-7B2F-CC45-B708-9AC2D5A95C5D}" srcOrd="4" destOrd="0" presId="urn:microsoft.com/office/officeart/2005/8/layout/cycle3"/>
    <dgm:cxn modelId="{53FDE564-DD59-4BA6-BA2C-78E5E40ED9D1}" type="presParOf" srcId="{D7392186-F69D-D34A-95BD-D749BDE831F0}" destId="{72367830-861F-ED45-88BC-1E1A1531FE3B}" srcOrd="5" destOrd="0" presId="urn:microsoft.com/office/officeart/2005/8/layout/cycle3"/>
    <dgm:cxn modelId="{E51DC9C5-CCFC-49A1-A797-AD6696DE2A7E}" type="presParOf" srcId="{D7392186-F69D-D34A-95BD-D749BDE831F0}" destId="{D7D7C5B3-451C-F643-92BD-A5C19942D46A}" srcOrd="6" destOrd="0" presId="urn:microsoft.com/office/officeart/2005/8/layout/cycle3"/>
    <dgm:cxn modelId="{215A42B2-FF07-484D-B3A3-2547A415E2B6}" type="presParOf" srcId="{D7392186-F69D-D34A-95BD-D749BDE831F0}" destId="{FA9F6F1B-6047-0649-9179-999219C9B293}" srcOrd="7" destOrd="0" presId="urn:microsoft.com/office/officeart/2005/8/layout/cycle3"/>
    <dgm:cxn modelId="{EE22A2D2-FFB0-4C21-8FB3-D8F47D573951}" type="presParOf" srcId="{D7392186-F69D-D34A-95BD-D749BDE831F0}" destId="{3BBAB5BA-9376-7E47-8D95-BF5EE13854E9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69037-6075-7344-B382-C75B488CE2AB}">
      <dsp:nvSpPr>
        <dsp:cNvPr id="0" name=""/>
        <dsp:cNvSpPr/>
      </dsp:nvSpPr>
      <dsp:spPr>
        <a:xfrm>
          <a:off x="1533472" y="-42594"/>
          <a:ext cx="4770280" cy="4770280"/>
        </a:xfrm>
        <a:prstGeom prst="circularArrow">
          <a:avLst>
            <a:gd name="adj1" fmla="val 5544"/>
            <a:gd name="adj2" fmla="val 330680"/>
            <a:gd name="adj3" fmla="val 14643153"/>
            <a:gd name="adj4" fmla="val 16877693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59CBF-D967-F140-9E62-805CA8D071D4}">
      <dsp:nvSpPr>
        <dsp:cNvPr id="0" name=""/>
        <dsp:cNvSpPr/>
      </dsp:nvSpPr>
      <dsp:spPr>
        <a:xfrm>
          <a:off x="3243545" y="2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Концепция</a:t>
          </a:r>
          <a:endParaRPr lang="de-DE" sz="1100" kern="1200" dirty="0"/>
        </a:p>
      </dsp:txBody>
      <dsp:txXfrm>
        <a:off x="3276499" y="32956"/>
        <a:ext cx="1284225" cy="609158"/>
      </dsp:txXfrm>
    </dsp:sp>
    <dsp:sp modelId="{F5B65F4F-B77C-3048-93B0-699784F7F2AB}">
      <dsp:nvSpPr>
        <dsp:cNvPr id="0" name=""/>
        <dsp:cNvSpPr/>
      </dsp:nvSpPr>
      <dsp:spPr>
        <a:xfrm>
          <a:off x="5003277" y="786814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Модель компетенций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спецификации</a:t>
          </a:r>
          <a:endParaRPr lang="de-DE" sz="1100" kern="1200" dirty="0"/>
        </a:p>
      </dsp:txBody>
      <dsp:txXfrm>
        <a:off x="5036231" y="819768"/>
        <a:ext cx="1284225" cy="609158"/>
      </dsp:txXfrm>
    </dsp:sp>
    <dsp:sp modelId="{D148C773-9AA4-0B48-BB13-8C8854A22E3C}">
      <dsp:nvSpPr>
        <dsp:cNvPr id="0" name=""/>
        <dsp:cNvSpPr/>
      </dsp:nvSpPr>
      <dsp:spPr>
        <a:xfrm>
          <a:off x="5286829" y="2034827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задания</a:t>
          </a:r>
          <a:r>
            <a:rPr lang="de-DE" sz="1100" kern="1200" dirty="0" smtClean="0"/>
            <a:t> (180 </a:t>
          </a:r>
          <a:r>
            <a:rPr lang="ru-RU" sz="1100" kern="1200" dirty="0" smtClean="0"/>
            <a:t>учителей</a:t>
          </a:r>
          <a:r>
            <a:rPr lang="de-DE" sz="1100" kern="1200" dirty="0" smtClean="0"/>
            <a:t>)</a:t>
          </a:r>
          <a:endParaRPr lang="de-DE" sz="1100" kern="1200" dirty="0"/>
        </a:p>
      </dsp:txBody>
      <dsp:txXfrm>
        <a:off x="5319783" y="2067781"/>
        <a:ext cx="1284225" cy="609158"/>
      </dsp:txXfrm>
    </dsp:sp>
    <dsp:sp modelId="{EEC78EF3-7B2F-CC45-B708-9AC2D5A95C5D}">
      <dsp:nvSpPr>
        <dsp:cNvPr id="0" name=""/>
        <dsp:cNvSpPr/>
      </dsp:nvSpPr>
      <dsp:spPr>
        <a:xfrm>
          <a:off x="4889041" y="3328550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Тестирование </a:t>
          </a:r>
          <a:r>
            <a:rPr lang="de-DE" sz="1100" kern="1200" dirty="0" smtClean="0"/>
            <a:t>(</a:t>
          </a:r>
          <a:r>
            <a:rPr lang="ru-RU" sz="1100" kern="1200" dirty="0" smtClean="0"/>
            <a:t>выбор школ</a:t>
          </a:r>
          <a:r>
            <a:rPr lang="de-DE" sz="1100" kern="1200" dirty="0" smtClean="0"/>
            <a:t>)</a:t>
          </a:r>
          <a:endParaRPr lang="de-DE" sz="1100" kern="1200" dirty="0"/>
        </a:p>
      </dsp:txBody>
      <dsp:txXfrm>
        <a:off x="4921995" y="3361504"/>
        <a:ext cx="1284225" cy="609158"/>
      </dsp:txXfrm>
    </dsp:sp>
    <dsp:sp modelId="{72367830-861F-ED45-88BC-1E1A1531FE3B}">
      <dsp:nvSpPr>
        <dsp:cNvPr id="0" name=""/>
        <dsp:cNvSpPr/>
      </dsp:nvSpPr>
      <dsp:spPr>
        <a:xfrm>
          <a:off x="3252595" y="4069061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Оценка с точки зрения психологии и статистики</a:t>
          </a:r>
          <a:endParaRPr lang="de-DE" sz="1100" kern="1200" dirty="0"/>
        </a:p>
      </dsp:txBody>
      <dsp:txXfrm>
        <a:off x="3285549" y="4102015"/>
        <a:ext cx="1284225" cy="609158"/>
      </dsp:txXfrm>
    </dsp:sp>
    <dsp:sp modelId="{D7D7C5B3-451C-F643-92BD-A5C19942D46A}">
      <dsp:nvSpPr>
        <dsp:cNvPr id="0" name=""/>
        <dsp:cNvSpPr/>
      </dsp:nvSpPr>
      <dsp:spPr>
        <a:xfrm>
          <a:off x="1638996" y="3343770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Стандарты </a:t>
          </a:r>
          <a:r>
            <a:rPr lang="de-DE" sz="1100" kern="1200" dirty="0" smtClean="0"/>
            <a:t>(</a:t>
          </a:r>
          <a:r>
            <a:rPr lang="ru-RU" sz="1100" kern="1200" dirty="0" smtClean="0"/>
            <a:t>представители всех </a:t>
          </a:r>
          <a:r>
            <a:rPr lang="ru-RU" sz="1100" kern="1200" dirty="0" smtClean="0"/>
            <a:t>уровней)</a:t>
          </a:r>
          <a:endParaRPr lang="de-DE" sz="1100" kern="1200" dirty="0"/>
        </a:p>
      </dsp:txBody>
      <dsp:txXfrm>
        <a:off x="1671950" y="3376724"/>
        <a:ext cx="1284225" cy="609158"/>
      </dsp:txXfrm>
    </dsp:sp>
    <dsp:sp modelId="{FA9F6F1B-6047-0649-9179-999219C9B293}">
      <dsp:nvSpPr>
        <dsp:cNvPr id="0" name=""/>
        <dsp:cNvSpPr/>
      </dsp:nvSpPr>
      <dsp:spPr>
        <a:xfrm>
          <a:off x="1218360" y="2034827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Выпускной экзамен и диплом</a:t>
          </a:r>
          <a:endParaRPr lang="de-DE" sz="1100" kern="1200" dirty="0"/>
        </a:p>
      </dsp:txBody>
      <dsp:txXfrm>
        <a:off x="1251314" y="2067781"/>
        <a:ext cx="1284225" cy="609158"/>
      </dsp:txXfrm>
    </dsp:sp>
    <dsp:sp modelId="{3BBAB5BA-9376-7E47-8D95-BF5EE13854E9}">
      <dsp:nvSpPr>
        <dsp:cNvPr id="0" name=""/>
        <dsp:cNvSpPr/>
      </dsp:nvSpPr>
      <dsp:spPr>
        <a:xfrm>
          <a:off x="1562838" y="779188"/>
          <a:ext cx="1350133" cy="6750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Оценка качества</a:t>
          </a:r>
          <a:endParaRPr lang="de-DE" sz="1100" kern="1200" dirty="0"/>
        </a:p>
      </dsp:txBody>
      <dsp:txXfrm>
        <a:off x="1595792" y="812142"/>
        <a:ext cx="1284225" cy="60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EB4F-CB30-4560-89A5-4A434AAB5EB1}" type="datetimeFigureOut">
              <a:rPr lang="de-AT" smtClean="0"/>
              <a:pPr/>
              <a:t>22.04.2016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420D-33B7-43CB-9585-7668D44BE565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06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3420D-33B7-43CB-9585-7668D44BE565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005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>
                <a:solidFill>
                  <a:prstClr val="black"/>
                </a:solidFill>
              </a:rPr>
              <a:t>BHS LSI-Tagung, 1.2.2012</a:t>
            </a:r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4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868" y="2130433"/>
            <a:ext cx="7772400" cy="1470025"/>
          </a:xfrm>
          <a:prstGeom prst="rect">
            <a:avLst/>
          </a:prstGeom>
        </p:spPr>
        <p:txBody>
          <a:bodyPr anchor="b"/>
          <a:lstStyle>
            <a:lvl1pPr algn="l">
              <a:defRPr sz="4400" b="0" i="0" baseline="0">
                <a:solidFill>
                  <a:schemeClr val="tx1"/>
                </a:solidFill>
                <a:latin typeface="HelveticaNeueLT Std Lt"/>
                <a:cs typeface="HelveticaNeueLT Std Lt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3868" y="3762892"/>
            <a:ext cx="7772400" cy="1752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NeueLT Std Lt"/>
                <a:cs typeface="HelveticaNeueLT Std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83998"/>
            <a:ext cx="9144000" cy="611719"/>
          </a:xfrm>
          <a:prstGeom prst="rect">
            <a:avLst/>
          </a:prstGeom>
          <a:solidFill>
            <a:srgbClr val="CCDF84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HelveticaNeueLT Std Thin"/>
                <a:ea typeface="+mj-ea"/>
                <a:cs typeface="HelveticaNeueLT Std Thin"/>
              </a:defRPr>
            </a:lvl1pPr>
          </a:lstStyle>
          <a:p>
            <a:pPr algn="r"/>
            <a:endParaRPr lang="de-DE" sz="1000" b="0" i="0" dirty="0">
              <a:solidFill>
                <a:schemeClr val="bg1"/>
              </a:solidFill>
              <a:latin typeface="HelveticaNeueLT Std Lt"/>
              <a:cs typeface="HelveticaNeueLT Std L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90819" y="6127563"/>
            <a:ext cx="5079711" cy="552759"/>
          </a:xfr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000" baseline="0">
                <a:solidFill>
                  <a:srgbClr val="678420"/>
                </a:solidFill>
              </a:defRPr>
            </a:lvl1pPr>
          </a:lstStyle>
          <a:p>
            <a:pPr lvl="0"/>
            <a:r>
              <a:rPr lang="de-DE" dirty="0" smtClean="0"/>
              <a:t>Platz für Vorname Nachname, Datum, Ort etc. </a:t>
            </a:r>
            <a:endParaRPr lang="de-DE" dirty="0"/>
          </a:p>
        </p:txBody>
      </p:sp>
      <p:pic>
        <p:nvPicPr>
          <p:cNvPr id="8" name="Bild 3" descr="bifie_allg+uz_4c_RGB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7" y="315888"/>
            <a:ext cx="2043215" cy="6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3" descr="bifie_allg+uz_4c_RGB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7" y="315888"/>
            <a:ext cx="2043215" cy="627941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1" y="3796605"/>
            <a:ext cx="8915399" cy="1688002"/>
          </a:xfrm>
          <a:prstGeom prst="rect">
            <a:avLst/>
          </a:prstGeom>
          <a:solidFill>
            <a:srgbClr val="CCDF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9203" y="3850939"/>
            <a:ext cx="7756197" cy="1635460"/>
          </a:xfrm>
          <a:noFill/>
        </p:spPr>
        <p:txBody>
          <a:bodyPr vert="horz" lIns="25200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678420"/>
                </a:solidFill>
                <a:latin typeface="HelveticaNeueLT Std Lt"/>
                <a:ea typeface="+mj-ea"/>
                <a:cs typeface="HelveticaNeueLT Std Lt"/>
              </a:defRPr>
            </a:lvl1pPr>
          </a:lstStyle>
          <a:p>
            <a:r>
              <a:rPr lang="de-AT" dirty="0" smtClean="0"/>
              <a:t>Mastertitelformat bearbeiten</a:t>
            </a:r>
            <a:endParaRPr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48365" y="2811913"/>
            <a:ext cx="5336313" cy="9779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DE" dirty="0" smtClean="0"/>
              <a:t>Platz für Vorname Nachname, Datum, Ort etc.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1159204" y="5484607"/>
            <a:ext cx="7756197" cy="581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1159203" y="5490189"/>
            <a:ext cx="7756198" cy="5829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898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 userDrawn="1"/>
        </p:nvGrpSpPr>
        <p:grpSpPr>
          <a:xfrm>
            <a:off x="0" y="5919892"/>
            <a:ext cx="9144001" cy="947388"/>
            <a:chOff x="0" y="5919892"/>
            <a:chExt cx="9144001" cy="947388"/>
          </a:xfrm>
        </p:grpSpPr>
        <p:pic>
          <p:nvPicPr>
            <p:cNvPr id="5" name="Bild 4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t="-1" b="21861"/>
            <a:stretch/>
          </p:blipFill>
          <p:spPr>
            <a:xfrm>
              <a:off x="0" y="5926781"/>
              <a:ext cx="2402397" cy="940499"/>
            </a:xfrm>
            <a:prstGeom prst="rect">
              <a:avLst/>
            </a:prstGeom>
          </p:spPr>
        </p:pic>
        <p:pic>
          <p:nvPicPr>
            <p:cNvPr id="11" name="Bild 10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2234795" y="5925389"/>
              <a:ext cx="2725799" cy="940499"/>
            </a:xfrm>
            <a:prstGeom prst="rect">
              <a:avLst/>
            </a:prstGeom>
          </p:spPr>
        </p:pic>
        <p:pic>
          <p:nvPicPr>
            <p:cNvPr id="12" name="Bild 11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4798349" y="5919892"/>
              <a:ext cx="2725799" cy="940499"/>
            </a:xfrm>
            <a:prstGeom prst="rect">
              <a:avLst/>
            </a:prstGeom>
          </p:spPr>
        </p:pic>
        <p:pic>
          <p:nvPicPr>
            <p:cNvPr id="13" name="Bild 12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3227" b="21861"/>
            <a:stretch/>
          </p:blipFill>
          <p:spPr>
            <a:xfrm>
              <a:off x="7323901" y="5924293"/>
              <a:ext cx="1820100" cy="940499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latin typeface="HelveticaNeueLT Std Lt"/>
                <a:cs typeface="HelveticaNeueLT Std Lt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10" name="Bild 8" descr="bifie_allg_neg_RGB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7" y="6420695"/>
            <a:ext cx="78667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NeueLT Std Lt"/>
                <a:cs typeface="HelveticaNeueLT Std Lt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HelveticaNeueLT Std"/>
                <a:cs typeface="HelveticaNeue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8019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4646612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HelveticaNeueLT Std"/>
                <a:cs typeface="HelveticaNeue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1"/>
          </p:nvPr>
        </p:nvSpPr>
        <p:spPr>
          <a:xfrm>
            <a:off x="4645100" y="2174881"/>
            <a:ext cx="4040188" cy="380190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grpSp>
        <p:nvGrpSpPr>
          <p:cNvPr id="14" name="Gruppierung 13"/>
          <p:cNvGrpSpPr/>
          <p:nvPr userDrawn="1"/>
        </p:nvGrpSpPr>
        <p:grpSpPr>
          <a:xfrm>
            <a:off x="0" y="5919892"/>
            <a:ext cx="9144001" cy="947388"/>
            <a:chOff x="0" y="5919892"/>
            <a:chExt cx="9144001" cy="947388"/>
          </a:xfrm>
        </p:grpSpPr>
        <p:pic>
          <p:nvPicPr>
            <p:cNvPr id="21" name="Bild 20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t="-1" b="21861"/>
            <a:stretch/>
          </p:blipFill>
          <p:spPr>
            <a:xfrm>
              <a:off x="0" y="5926781"/>
              <a:ext cx="2402397" cy="940499"/>
            </a:xfrm>
            <a:prstGeom prst="rect">
              <a:avLst/>
            </a:prstGeom>
          </p:spPr>
        </p:pic>
        <p:pic>
          <p:nvPicPr>
            <p:cNvPr id="22" name="Bild 21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2234795" y="5925389"/>
              <a:ext cx="2725799" cy="940499"/>
            </a:xfrm>
            <a:prstGeom prst="rect">
              <a:avLst/>
            </a:prstGeom>
          </p:spPr>
        </p:pic>
        <p:pic>
          <p:nvPicPr>
            <p:cNvPr id="23" name="Bild 22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4798349" y="5919892"/>
              <a:ext cx="2725799" cy="940499"/>
            </a:xfrm>
            <a:prstGeom prst="rect">
              <a:avLst/>
            </a:prstGeom>
          </p:spPr>
        </p:pic>
        <p:pic>
          <p:nvPicPr>
            <p:cNvPr id="24" name="Bild 23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3227" b="21861"/>
            <a:stretch/>
          </p:blipFill>
          <p:spPr>
            <a:xfrm>
              <a:off x="7323901" y="5924293"/>
              <a:ext cx="1820100" cy="940499"/>
            </a:xfrm>
            <a:prstGeom prst="rect">
              <a:avLst/>
            </a:prstGeom>
          </p:spPr>
        </p:pic>
      </p:grpSp>
      <p:pic>
        <p:nvPicPr>
          <p:cNvPr id="25" name="Bild 8" descr="bifie_allg_neg_RGB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7" y="6420695"/>
            <a:ext cx="78667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378985"/>
            <a:ext cx="8229600" cy="57471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grpSp>
        <p:nvGrpSpPr>
          <p:cNvPr id="22" name="Gruppierung 21"/>
          <p:cNvGrpSpPr/>
          <p:nvPr userDrawn="1"/>
        </p:nvGrpSpPr>
        <p:grpSpPr>
          <a:xfrm>
            <a:off x="0" y="5919892"/>
            <a:ext cx="9144001" cy="947388"/>
            <a:chOff x="0" y="5919892"/>
            <a:chExt cx="9144001" cy="947388"/>
          </a:xfrm>
        </p:grpSpPr>
        <p:pic>
          <p:nvPicPr>
            <p:cNvPr id="23" name="Bild 22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t="-1" b="21861"/>
            <a:stretch/>
          </p:blipFill>
          <p:spPr>
            <a:xfrm>
              <a:off x="0" y="5926781"/>
              <a:ext cx="2402397" cy="940499"/>
            </a:xfrm>
            <a:prstGeom prst="rect">
              <a:avLst/>
            </a:prstGeom>
          </p:spPr>
        </p:pic>
        <p:pic>
          <p:nvPicPr>
            <p:cNvPr id="24" name="Bild 23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2234795" y="5925389"/>
              <a:ext cx="2725799" cy="940499"/>
            </a:xfrm>
            <a:prstGeom prst="rect">
              <a:avLst/>
            </a:prstGeom>
          </p:spPr>
        </p:pic>
        <p:pic>
          <p:nvPicPr>
            <p:cNvPr id="25" name="Bild 24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4798349" y="5919892"/>
              <a:ext cx="2725799" cy="940499"/>
            </a:xfrm>
            <a:prstGeom prst="rect">
              <a:avLst/>
            </a:prstGeom>
          </p:spPr>
        </p:pic>
        <p:pic>
          <p:nvPicPr>
            <p:cNvPr id="26" name="Bild 25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3227" b="21861"/>
            <a:stretch/>
          </p:blipFill>
          <p:spPr>
            <a:xfrm>
              <a:off x="7323901" y="5924293"/>
              <a:ext cx="1820100" cy="940499"/>
            </a:xfrm>
            <a:prstGeom prst="rect">
              <a:avLst/>
            </a:prstGeom>
          </p:spPr>
        </p:pic>
      </p:grpSp>
      <p:pic>
        <p:nvPicPr>
          <p:cNvPr id="27" name="Bild 8" descr="bifie_allg_neg_RGB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7" y="6420695"/>
            <a:ext cx="78667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  <a:prstGeom prst="rect">
            <a:avLst/>
          </a:prstGeom>
        </p:spPr>
        <p:txBody>
          <a:bodyPr anchor="t"/>
          <a:lstStyle>
            <a:lvl1pPr algn="l">
              <a:defRPr sz="2400" b="0" i="0">
                <a:latin typeface="HelveticaNeueLT Std Lt"/>
                <a:cs typeface="HelveticaNeueLT Std Lt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72049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HelveticaNeueLT Std Lt"/>
                <a:cs typeface="HelveticaNeueLT Std 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1" y="1435103"/>
            <a:ext cx="3008313" cy="4558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grpSp>
        <p:nvGrpSpPr>
          <p:cNvPr id="16" name="Gruppierung 15"/>
          <p:cNvGrpSpPr/>
          <p:nvPr userDrawn="1"/>
        </p:nvGrpSpPr>
        <p:grpSpPr>
          <a:xfrm>
            <a:off x="0" y="5919892"/>
            <a:ext cx="9144001" cy="947388"/>
            <a:chOff x="0" y="5919892"/>
            <a:chExt cx="9144001" cy="947388"/>
          </a:xfrm>
        </p:grpSpPr>
        <p:pic>
          <p:nvPicPr>
            <p:cNvPr id="18" name="Bild 17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t="-1" b="21861"/>
            <a:stretch/>
          </p:blipFill>
          <p:spPr>
            <a:xfrm>
              <a:off x="0" y="5926781"/>
              <a:ext cx="2402397" cy="940499"/>
            </a:xfrm>
            <a:prstGeom prst="rect">
              <a:avLst/>
            </a:prstGeom>
          </p:spPr>
        </p:pic>
        <p:pic>
          <p:nvPicPr>
            <p:cNvPr id="19" name="Bild 18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2234795" y="5925389"/>
              <a:ext cx="2725799" cy="940499"/>
            </a:xfrm>
            <a:prstGeom prst="rect">
              <a:avLst/>
            </a:prstGeom>
          </p:spPr>
        </p:pic>
        <p:pic>
          <p:nvPicPr>
            <p:cNvPr id="20" name="Bild 19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4798349" y="5919892"/>
              <a:ext cx="2725799" cy="940499"/>
            </a:xfrm>
            <a:prstGeom prst="rect">
              <a:avLst/>
            </a:prstGeom>
          </p:spPr>
        </p:pic>
        <p:pic>
          <p:nvPicPr>
            <p:cNvPr id="21" name="Bild 20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3227" b="21861"/>
            <a:stretch/>
          </p:blipFill>
          <p:spPr>
            <a:xfrm>
              <a:off x="7323901" y="5924293"/>
              <a:ext cx="1820100" cy="940499"/>
            </a:xfrm>
            <a:prstGeom prst="rect">
              <a:avLst/>
            </a:prstGeom>
          </p:spPr>
        </p:pic>
      </p:grpSp>
      <p:pic>
        <p:nvPicPr>
          <p:cNvPr id="22" name="Bild 8" descr="bifie_allg_neg_RGB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7" y="6420695"/>
            <a:ext cx="78667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51723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NeueLT Std Lt"/>
                <a:cs typeface="HelveticaNeueLT Std Lt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36968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083972"/>
            <a:ext cx="5486400" cy="804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grpSp>
        <p:nvGrpSpPr>
          <p:cNvPr id="16" name="Gruppierung 15"/>
          <p:cNvGrpSpPr/>
          <p:nvPr userDrawn="1"/>
        </p:nvGrpSpPr>
        <p:grpSpPr>
          <a:xfrm>
            <a:off x="0" y="5919892"/>
            <a:ext cx="9144001" cy="947388"/>
            <a:chOff x="0" y="5919892"/>
            <a:chExt cx="9144001" cy="947388"/>
          </a:xfrm>
        </p:grpSpPr>
        <p:pic>
          <p:nvPicPr>
            <p:cNvPr id="18" name="Bild 17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5" t="-1" b="21861"/>
            <a:stretch/>
          </p:blipFill>
          <p:spPr>
            <a:xfrm>
              <a:off x="0" y="5926781"/>
              <a:ext cx="2402397" cy="940499"/>
            </a:xfrm>
            <a:prstGeom prst="rect">
              <a:avLst/>
            </a:prstGeom>
          </p:spPr>
        </p:pic>
        <p:pic>
          <p:nvPicPr>
            <p:cNvPr id="19" name="Bild 18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2234795" y="5925389"/>
              <a:ext cx="2725799" cy="940499"/>
            </a:xfrm>
            <a:prstGeom prst="rect">
              <a:avLst/>
            </a:prstGeom>
          </p:spPr>
        </p:pic>
        <p:pic>
          <p:nvPicPr>
            <p:cNvPr id="20" name="Bild 19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61"/>
            <a:stretch/>
          </p:blipFill>
          <p:spPr>
            <a:xfrm>
              <a:off x="4798349" y="5919892"/>
              <a:ext cx="2725799" cy="940499"/>
            </a:xfrm>
            <a:prstGeom prst="rect">
              <a:avLst/>
            </a:prstGeom>
          </p:spPr>
        </p:pic>
        <p:pic>
          <p:nvPicPr>
            <p:cNvPr id="21" name="Bild 20" descr="gras_schematisch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3227" b="21861"/>
            <a:stretch/>
          </p:blipFill>
          <p:spPr>
            <a:xfrm>
              <a:off x="7323901" y="5924293"/>
              <a:ext cx="1820100" cy="940499"/>
            </a:xfrm>
            <a:prstGeom prst="rect">
              <a:avLst/>
            </a:prstGeom>
          </p:spPr>
        </p:pic>
      </p:grpSp>
      <p:pic>
        <p:nvPicPr>
          <p:cNvPr id="22" name="Bild 8" descr="bifie_allg_neg_RGB3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7" y="6420695"/>
            <a:ext cx="78667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6" y="271073"/>
            <a:ext cx="8497887" cy="101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2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6" y="1481773"/>
            <a:ext cx="8497887" cy="449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958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808" r:id="rId2"/>
    <p:sldLayoutId id="2147483670" r:id="rId3"/>
    <p:sldLayoutId id="2147483673" r:id="rId4"/>
    <p:sldLayoutId id="2147483674" r:id="rId5"/>
    <p:sldLayoutId id="2147483676" r:id="rId6"/>
    <p:sldLayoutId id="21474836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bg1">
              <a:lumMod val="65000"/>
            </a:schemeClr>
          </a:solidFill>
          <a:latin typeface="HelveticaNeueLT Std Lt"/>
          <a:ea typeface="+mj-ea"/>
          <a:cs typeface="HelveticaNeueLT Std Lt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SzPct val="90000"/>
        <a:buFontTx/>
        <a:buBlip>
          <a:blip r:embed="rId9"/>
        </a:buBlip>
        <a:defRPr sz="22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300"/>
        </a:spcAft>
        <a:buSzPct val="90000"/>
        <a:buFontTx/>
        <a:buBlip>
          <a:blip r:embed="rId9"/>
        </a:buBlip>
        <a:defRPr sz="18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300"/>
        </a:spcAft>
        <a:buSzPct val="90000"/>
        <a:buFontTx/>
        <a:buBlip>
          <a:blip r:embed="rId9"/>
        </a:buBlip>
        <a:defRPr sz="16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300"/>
        </a:spcAft>
        <a:buSzPct val="90000"/>
        <a:buFontTx/>
        <a:buBlip>
          <a:blip r:embed="rId9"/>
        </a:buBlip>
        <a:defRPr sz="14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300"/>
        </a:spcAft>
        <a:buSzPct val="90000"/>
        <a:buFontTx/>
        <a:buBlip>
          <a:blip r:embed="rId9"/>
        </a:buBlip>
        <a:defRPr sz="12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868" y="25649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HelveticaNeueLT Pro 55 Roman"/>
              </a:rPr>
              <a:t>Стандартизированный </a:t>
            </a:r>
            <a:r>
              <a:rPr lang="ru-RU" dirty="0" err="1" smtClean="0">
                <a:latin typeface="HelveticaNeueLT Pro 55 Roman"/>
              </a:rPr>
              <a:t>компетентностно-ориентированный</a:t>
            </a:r>
            <a:r>
              <a:rPr lang="ru-RU" dirty="0" smtClean="0">
                <a:latin typeface="HelveticaNeueLT Pro 55 Roman"/>
              </a:rPr>
              <a:t> выпускной экзамен и получение диплома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 dirty="0" smtClean="0"/>
              <a:t>Эва </a:t>
            </a:r>
            <a:r>
              <a:rPr lang="ru-RU" dirty="0" err="1" smtClean="0"/>
              <a:t>Дуссет</a:t>
            </a:r>
            <a:r>
              <a:rPr lang="de-DE" dirty="0" smtClean="0"/>
              <a:t>-</a:t>
            </a:r>
            <a:r>
              <a:rPr lang="ru-RU" dirty="0" err="1" smtClean="0"/>
              <a:t>Ортнер</a:t>
            </a:r>
            <a:r>
              <a:rPr lang="de-DE" dirty="0" smtClean="0"/>
              <a:t>, BIFIE </a:t>
            </a:r>
            <a:r>
              <a:rPr lang="ru-RU" dirty="0" smtClean="0"/>
              <a:t>Вена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5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602100"/>
            <a:ext cx="8497887" cy="1008062"/>
          </a:xfrm>
          <a:ln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4CD2D"/>
                </a:solidFill>
              </a:rPr>
              <a:t>Что проверяется</a:t>
            </a:r>
            <a:r>
              <a:rPr lang="de-AT" dirty="0" smtClean="0">
                <a:solidFill>
                  <a:srgbClr val="B4CD2D"/>
                </a:solidFill>
              </a:rPr>
              <a:t>?</a:t>
            </a:r>
            <a:r>
              <a:rPr lang="de-AT" dirty="0">
                <a:solidFill>
                  <a:srgbClr val="B4CD2D"/>
                </a:solidFill>
              </a:rPr>
              <a:t/>
            </a:r>
            <a:br>
              <a:rPr lang="de-AT" dirty="0">
                <a:solidFill>
                  <a:srgbClr val="B4CD2D"/>
                </a:solidFill>
              </a:rPr>
            </a:b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200262"/>
            <a:ext cx="8497887" cy="4752000"/>
          </a:xfrm>
          <a:ln/>
        </p:spPr>
        <p:txBody>
          <a:bodyPr/>
          <a:lstStyle/>
          <a:p>
            <a:endParaRPr lang="de-AT" dirty="0"/>
          </a:p>
          <a:p>
            <a:r>
              <a:rPr lang="de-AT" dirty="0" smtClean="0"/>
              <a:t>… </a:t>
            </a:r>
            <a:r>
              <a:rPr lang="ru-RU" dirty="0" smtClean="0"/>
              <a:t>какими основополагающими языковыми и математическими умениями и навыками </a:t>
            </a:r>
            <a:r>
              <a:rPr lang="de-AT" dirty="0" smtClean="0"/>
              <a:t>  („</a:t>
            </a:r>
            <a:r>
              <a:rPr lang="ru-RU" dirty="0" smtClean="0"/>
              <a:t>основными компетенциями</a:t>
            </a:r>
            <a:r>
              <a:rPr lang="de-AT" dirty="0" smtClean="0"/>
              <a:t>“), </a:t>
            </a:r>
            <a:r>
              <a:rPr lang="ru-RU" dirty="0" smtClean="0"/>
              <a:t>которые были получены на уроках</a:t>
            </a:r>
            <a:r>
              <a:rPr lang="de-AT" dirty="0" smtClean="0"/>
              <a:t>, </a:t>
            </a:r>
            <a:r>
              <a:rPr lang="ru-RU" dirty="0" smtClean="0"/>
              <a:t>обладают учащиеся и это предполагает их длительное использование</a:t>
            </a:r>
            <a:r>
              <a:rPr lang="de-AT" dirty="0" smtClean="0"/>
              <a:t>.</a:t>
            </a:r>
          </a:p>
          <a:p>
            <a:endParaRPr lang="de-AT" dirty="0" smtClean="0"/>
          </a:p>
          <a:p>
            <a:pPr marL="0" indent="-148050">
              <a:buClr>
                <a:srgbClr val="B4CD2D"/>
              </a:buClr>
            </a:pPr>
            <a:r>
              <a:rPr lang="ru-RU" sz="2800" b="1" i="1" dirty="0" smtClean="0">
                <a:solidFill>
                  <a:srgbClr val="B4CD2D"/>
                </a:solidFill>
                <a:latin typeface="+mj-lt"/>
                <a:ea typeface="+mj-ea"/>
                <a:cs typeface="+mj-cs"/>
              </a:rPr>
              <a:t>  Что 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de-AT" sz="2800" b="1" i="1" dirty="0" smtClean="0">
                <a:solidFill>
                  <a:srgbClr val="B4CD2D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rgbClr val="B4CD2D"/>
                </a:solidFill>
                <a:latin typeface="+mj-lt"/>
                <a:ea typeface="+mj-ea"/>
                <a:cs typeface="+mj-cs"/>
              </a:rPr>
              <a:t>проверяется</a:t>
            </a:r>
            <a:r>
              <a:rPr lang="de-AT" sz="2800" b="1" i="1" dirty="0" smtClean="0">
                <a:solidFill>
                  <a:srgbClr val="B4CD2D"/>
                </a:solidFill>
                <a:latin typeface="+mj-lt"/>
                <a:ea typeface="+mj-ea"/>
                <a:cs typeface="+mj-cs"/>
              </a:rPr>
              <a:t>?</a:t>
            </a:r>
            <a:endParaRPr lang="de-AT" sz="2800" b="1" i="1" dirty="0">
              <a:solidFill>
                <a:srgbClr val="B4CD2D"/>
              </a:solidFill>
              <a:latin typeface="+mj-lt"/>
              <a:ea typeface="+mj-ea"/>
              <a:cs typeface="+mj-cs"/>
            </a:endParaRPr>
          </a:p>
          <a:p>
            <a:endParaRPr lang="de-AT" dirty="0"/>
          </a:p>
          <a:p>
            <a:r>
              <a:rPr lang="de-AT" dirty="0" smtClean="0"/>
              <a:t>… </a:t>
            </a:r>
            <a:r>
              <a:rPr lang="ru-RU" dirty="0" smtClean="0"/>
              <a:t>выученный, </a:t>
            </a:r>
            <a:r>
              <a:rPr lang="ru-RU" dirty="0" err="1" smtClean="0"/>
              <a:t>затренированный</a:t>
            </a:r>
            <a:r>
              <a:rPr lang="ru-RU" dirty="0" smtClean="0"/>
              <a:t> материал по узкоспециальной теме, носящий краткосрочный характер</a:t>
            </a:r>
            <a:r>
              <a:rPr lang="de-AT" dirty="0" smtClean="0"/>
              <a:t>.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0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Язык обучения</a:t>
            </a:r>
            <a:r>
              <a:rPr lang="de-AT" sz="3200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 (</a:t>
            </a:r>
            <a:r>
              <a:rPr lang="ru-RU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немецкий</a:t>
            </a:r>
            <a:r>
              <a:rPr lang="de-AT" sz="3200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)</a:t>
            </a:r>
            <a:endParaRPr lang="de-AT" sz="3200" dirty="0">
              <a:solidFill>
                <a:srgbClr val="B4CD2D"/>
              </a:solidFill>
              <a:latin typeface="HelveticaNeueLT Std Med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3 </a:t>
            </a:r>
            <a:r>
              <a:rPr lang="ru-RU" dirty="0" smtClean="0"/>
              <a:t>пакета тем на выбор</a:t>
            </a:r>
            <a:r>
              <a:rPr lang="de-AT" dirty="0" smtClean="0"/>
              <a:t> (</a:t>
            </a:r>
            <a:r>
              <a:rPr lang="ru-RU" dirty="0" smtClean="0"/>
              <a:t>один из них </a:t>
            </a:r>
            <a:r>
              <a:rPr lang="ru-RU" dirty="0" smtClean="0"/>
              <a:t>– </a:t>
            </a:r>
            <a:r>
              <a:rPr lang="ru-RU" dirty="0" smtClean="0"/>
              <a:t>ссылка </a:t>
            </a:r>
            <a:r>
              <a:rPr lang="ru-RU" dirty="0" smtClean="0"/>
              <a:t>на литературу</a:t>
            </a:r>
            <a:r>
              <a:rPr lang="de-AT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Каждый пакет тем разделён на два независимых письменных задания</a:t>
            </a:r>
            <a:r>
              <a:rPr lang="de-AT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основе каждого письменного задания </a:t>
            </a:r>
            <a:r>
              <a:rPr lang="ru-RU" dirty="0" smtClean="0"/>
              <a:t>– текст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6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23146"/>
              </p:ext>
            </p:extLst>
          </p:nvPr>
        </p:nvGraphicFramePr>
        <p:xfrm>
          <a:off x="551145" y="1929009"/>
          <a:ext cx="7991608" cy="3501610"/>
        </p:xfrm>
        <a:graphic>
          <a:graphicData uri="http://schemas.openxmlformats.org/drawingml/2006/table">
            <a:tbl>
              <a:tblPr firstRow="1" firstCol="1" bandRow="1"/>
              <a:tblGrid>
                <a:gridCol w="947326"/>
                <a:gridCol w="1868184"/>
                <a:gridCol w="1343890"/>
                <a:gridCol w="1215662"/>
                <a:gridCol w="1303541"/>
                <a:gridCol w="1313005"/>
              </a:tblGrid>
              <a:tr h="95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Язык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Задания</a:t>
                      </a:r>
                      <a:endParaRPr lang="de-AT" sz="1800" b="1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Число</a:t>
                      </a:r>
                      <a:r>
                        <a:rPr lang="ru-RU" sz="1800" b="1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заданий</a:t>
                      </a:r>
                      <a:endParaRPr lang="de-AT" sz="1800" b="1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  <a:endParaRPr lang="de-A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de-AT" sz="1800" b="1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7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7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Английский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Чтение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понимание текста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1/4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7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Аудирование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макс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45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1/4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7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Говорение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контекст</a:t>
                      </a:r>
                      <a:endParaRPr lang="de-A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1/4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7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A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Письмо</a:t>
                      </a:r>
                      <a:endParaRPr lang="de-AT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мин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e-AT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1/4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e-A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sp>
        <p:nvSpPr>
          <p:cNvPr id="1024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Std Lt" pitchFamily="34" charset="0"/>
                <a:cs typeface="Arial" charset="0"/>
              </a:defRPr>
            </a:lvl9pPr>
          </a:lstStyle>
          <a:p>
            <a:pPr eaLnBrk="1" hangingPunct="1"/>
            <a:fld id="{1486BEFC-30E7-423D-A32E-8FBAEDCBAB67}" type="slidenum">
              <a:rPr lang="de-DE">
                <a:solidFill>
                  <a:srgbClr val="000000"/>
                </a:solidFill>
              </a:rPr>
              <a:pPr eaLnBrk="1" hangingPunct="1"/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42528" y="718958"/>
            <a:ext cx="8748712" cy="7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ru-RU" sz="3200" b="1" i="1" kern="0" dirty="0" smtClean="0">
                <a:solidFill>
                  <a:srgbClr val="B4CD2D"/>
                </a:solidFill>
                <a:latin typeface="HelveticaNeueLT Std Med"/>
              </a:rPr>
              <a:t>Английский язык (средняя школа)</a:t>
            </a:r>
            <a:r>
              <a:rPr lang="de-AT" sz="3200" b="1" i="1" kern="0" dirty="0" smtClean="0">
                <a:solidFill>
                  <a:srgbClr val="B4CD2D"/>
                </a:solidFill>
                <a:latin typeface="HelveticaNeueLT Std Med"/>
              </a:rPr>
              <a:t> </a:t>
            </a:r>
            <a:endParaRPr lang="de-DE" sz="260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Математика</a:t>
            </a:r>
            <a:endParaRPr lang="de-AT" sz="3200" dirty="0">
              <a:solidFill>
                <a:srgbClr val="B4CD2D"/>
              </a:solidFill>
              <a:latin typeface="HelveticaNeueLT Std Med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9197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Часть</a:t>
            </a:r>
            <a:r>
              <a:rPr lang="de-AT" dirty="0" smtClean="0"/>
              <a:t> </a:t>
            </a:r>
            <a:r>
              <a:rPr lang="de-AT" dirty="0" smtClean="0"/>
              <a:t>1:</a:t>
            </a:r>
          </a:p>
          <a:p>
            <a:pPr marL="0" indent="0">
              <a:buNone/>
            </a:pPr>
            <a:r>
              <a:rPr lang="ru-RU" dirty="0" smtClean="0"/>
              <a:t>     Задания </a:t>
            </a:r>
            <a:r>
              <a:rPr lang="ru-RU" dirty="0" smtClean="0"/>
              <a:t>отображают основные компетенции по следующим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сферам:</a:t>
            </a:r>
            <a:endParaRPr lang="de-AT" dirty="0"/>
          </a:p>
          <a:p>
            <a:r>
              <a:rPr lang="ru-RU" dirty="0" smtClean="0"/>
              <a:t>Алгебра и геометрия</a:t>
            </a:r>
            <a:endParaRPr lang="de-AT" dirty="0"/>
          </a:p>
          <a:p>
            <a:r>
              <a:rPr lang="ru-RU" dirty="0" smtClean="0"/>
              <a:t>Функциональная зависимость</a:t>
            </a:r>
            <a:r>
              <a:rPr lang="de-AT" dirty="0" smtClean="0"/>
              <a:t>, </a:t>
            </a:r>
            <a:r>
              <a:rPr lang="ru-RU" dirty="0" smtClean="0"/>
              <a:t>анализ и вероятность</a:t>
            </a:r>
            <a:endParaRPr lang="de-AT" dirty="0"/>
          </a:p>
          <a:p>
            <a:r>
              <a:rPr lang="ru-RU" dirty="0"/>
              <a:t>С</a:t>
            </a:r>
            <a:r>
              <a:rPr lang="ru-RU" dirty="0" smtClean="0"/>
              <a:t>татистика</a:t>
            </a:r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r>
              <a:rPr lang="ru-RU" dirty="0" smtClean="0"/>
              <a:t>     Часть</a:t>
            </a:r>
            <a:r>
              <a:rPr lang="de-AT" dirty="0" smtClean="0"/>
              <a:t> </a:t>
            </a:r>
            <a:r>
              <a:rPr lang="de-AT" dirty="0" smtClean="0"/>
              <a:t>2: </a:t>
            </a:r>
          </a:p>
          <a:p>
            <a:r>
              <a:rPr lang="ru-RU" dirty="0" smtClean="0"/>
              <a:t>Задания и задачи </a:t>
            </a:r>
            <a:r>
              <a:rPr lang="ru-RU" dirty="0" smtClean="0"/>
              <a:t>образуют</a:t>
            </a:r>
            <a:r>
              <a:rPr lang="ru-RU" dirty="0"/>
              <a:t> </a:t>
            </a:r>
            <a:r>
              <a:rPr lang="ru-RU" dirty="0" smtClean="0"/>
              <a:t>п</a:t>
            </a:r>
            <a:r>
              <a:rPr lang="ru-RU" dirty="0" smtClean="0"/>
              <a:t>о </a:t>
            </a:r>
            <a:r>
              <a:rPr lang="ru-RU" dirty="0" smtClean="0"/>
              <a:t>определённым темам </a:t>
            </a:r>
            <a:r>
              <a:rPr lang="de-AT" dirty="0" smtClean="0"/>
              <a:t> </a:t>
            </a:r>
            <a:r>
              <a:rPr lang="ru-RU" dirty="0" smtClean="0"/>
              <a:t> возможность самостоятельного </a:t>
            </a:r>
            <a:r>
              <a:rPr lang="ru-RU" dirty="0"/>
              <a:t>и</a:t>
            </a:r>
            <a:r>
              <a:rPr lang="ru-RU" dirty="0" smtClean="0"/>
              <a:t>спользования </a:t>
            </a:r>
            <a:r>
              <a:rPr lang="ru-RU" dirty="0" smtClean="0"/>
              <a:t>и взаимосвязь основных компетенций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57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Латынь</a:t>
            </a:r>
            <a:r>
              <a:rPr lang="de-AT" sz="3200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/</a:t>
            </a:r>
            <a:r>
              <a:rPr lang="ru-RU" sz="3200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Греческий</a:t>
            </a:r>
            <a:endParaRPr lang="de-AT" sz="3200" dirty="0">
              <a:solidFill>
                <a:srgbClr val="B4CD2D"/>
              </a:solidFill>
              <a:latin typeface="HelveticaNeueLT Std Med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133600"/>
            <a:ext cx="8497887" cy="22193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1 </a:t>
            </a:r>
            <a:r>
              <a:rPr lang="ru-RU" dirty="0" smtClean="0"/>
              <a:t>Перевод текста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1 </a:t>
            </a:r>
            <a:r>
              <a:rPr lang="ru-RU" dirty="0" smtClean="0"/>
              <a:t>Анализ и интерпретация текста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  <a:p>
            <a:pPr marL="0" indent="0"/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74" y="3381375"/>
            <a:ext cx="39274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830179"/>
            <a:ext cx="8497887" cy="782053"/>
          </a:xfrm>
        </p:spPr>
        <p:txBody>
          <a:bodyPr/>
          <a:lstStyle/>
          <a:p>
            <a:r>
              <a:rPr lang="ru-RU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Учителя проверяют</a:t>
            </a:r>
            <a:r>
              <a:rPr lang="de-AT" sz="3200" dirty="0" smtClean="0">
                <a:solidFill>
                  <a:srgbClr val="B4CD2D"/>
                </a:solidFill>
                <a:latin typeface="HelveticaNeueLT Std Med"/>
                <a:ea typeface="+mn-ea"/>
                <a:cs typeface="+mn-cs"/>
              </a:rPr>
              <a:t>:</a:t>
            </a:r>
            <a:endParaRPr lang="de-AT" sz="3200" dirty="0">
              <a:solidFill>
                <a:srgbClr val="B4CD2D"/>
              </a:solidFill>
              <a:latin typeface="HelveticaNeueLT Std Med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06505"/>
            <a:ext cx="8497887" cy="437626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При помощи заданных ключей</a:t>
            </a:r>
            <a:endParaRPr lang="de-AT" dirty="0"/>
          </a:p>
          <a:p>
            <a:pPr marL="0" indent="0"/>
            <a:endParaRPr lang="de-AT" dirty="0"/>
          </a:p>
          <a:p>
            <a:pPr>
              <a:buFontTx/>
              <a:buChar char="-"/>
            </a:pPr>
            <a:r>
              <a:rPr lang="ru-RU" dirty="0" smtClean="0"/>
              <a:t>В спорных случаях</a:t>
            </a:r>
            <a:r>
              <a:rPr lang="de-AT" dirty="0" smtClean="0"/>
              <a:t>: </a:t>
            </a:r>
          </a:p>
          <a:p>
            <a:pPr lvl="1">
              <a:buFontTx/>
              <a:buChar char="-"/>
            </a:pPr>
            <a:r>
              <a:rPr lang="ru-RU" dirty="0" smtClean="0"/>
              <a:t>Горячая линия по телефону </a:t>
            </a:r>
            <a:r>
              <a:rPr lang="ru-RU" dirty="0" smtClean="0"/>
              <a:t>или по </a:t>
            </a:r>
            <a:r>
              <a:rPr lang="ru-RU" dirty="0" smtClean="0"/>
              <a:t>электронной почте, поддержка</a:t>
            </a:r>
            <a:r>
              <a:rPr lang="de-AT" dirty="0" smtClean="0"/>
              <a:t> </a:t>
            </a:r>
            <a:endParaRPr lang="de-AT" dirty="0"/>
          </a:p>
          <a:p>
            <a:pPr marL="0" indent="0"/>
            <a:endParaRPr lang="de-AT" dirty="0"/>
          </a:p>
          <a:p>
            <a:pPr>
              <a:buFontTx/>
              <a:buChar char="-"/>
            </a:pPr>
            <a:endParaRPr lang="de-AT" sz="1800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14" y="4040337"/>
            <a:ext cx="1700213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"/>
            <a:ext cx="8229600" cy="1143000"/>
          </a:xfrm>
        </p:spPr>
        <p:txBody>
          <a:bodyPr/>
          <a:lstStyle/>
          <a:p>
            <a:r>
              <a:rPr lang="ru-RU" dirty="0" smtClean="0"/>
              <a:t>Повышение квалификации учителей</a:t>
            </a:r>
            <a:endParaRPr lang="de-A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1"/>
          <a:stretch/>
        </p:blipFill>
        <p:spPr bwMode="auto">
          <a:xfrm>
            <a:off x="539608" y="1130300"/>
            <a:ext cx="7629083" cy="48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6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279691" y="-7644"/>
            <a:ext cx="6532075" cy="1143000"/>
          </a:xfrm>
          <a:ln/>
        </p:spPr>
        <p:txBody>
          <a:bodyPr/>
          <a:lstStyle/>
          <a:p>
            <a:r>
              <a:rPr lang="ru-RU" dirty="0" smtClean="0"/>
              <a:t>Система  образования в Австрии</a:t>
            </a:r>
            <a:endParaRPr lang="en-US" dirty="0"/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1"/>
          <a:stretch/>
        </p:blipFill>
        <p:spPr>
          <a:xfrm>
            <a:off x="1210012" y="1135356"/>
            <a:ext cx="6601754" cy="4542610"/>
          </a:xfrm>
        </p:spPr>
      </p:pic>
    </p:spTree>
    <p:extLst>
      <p:ext uri="{BB962C8B-B14F-4D97-AF65-F5344CB8AC3E}">
        <p14:creationId xmlns:p14="http://schemas.microsoft.com/office/powerpoint/2010/main" val="37379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399"/>
            <a:ext cx="8229600" cy="1143000"/>
          </a:xfrm>
          <a:ln/>
        </p:spPr>
        <p:txBody>
          <a:bodyPr/>
          <a:lstStyle/>
          <a:p>
            <a:r>
              <a:rPr lang="ru-RU" dirty="0" smtClean="0"/>
              <a:t>Новый экзамен на аттестат зрелости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7" y="1213292"/>
            <a:ext cx="7985662" cy="455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80300" y="2174606"/>
            <a:ext cx="21629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       Личный интерес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54474" y="2174606"/>
            <a:ext cx="188314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000000"/>
                </a:solidFill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</a:rPr>
              <a:t>Акцент </a:t>
            </a:r>
            <a:r>
              <a:rPr lang="ru-RU" sz="1600" b="1" dirty="0" smtClean="0">
                <a:solidFill>
                  <a:srgbClr val="000000"/>
                </a:solidFill>
              </a:rPr>
              <a:t>в школе</a:t>
            </a:r>
            <a:r>
              <a:rPr lang="de-DE" sz="1600" b="1" dirty="0" smtClean="0">
                <a:solidFill>
                  <a:srgbClr val="000000"/>
                </a:solidFill>
              </a:rPr>
              <a:t> 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78079" y="2182169"/>
            <a:ext cx="1959384" cy="340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</a:rPr>
              <a:t>    </a:t>
            </a:r>
            <a:r>
              <a:rPr lang="ru-RU" sz="1600" b="1" dirty="0" smtClean="0">
                <a:solidFill>
                  <a:srgbClr val="000000"/>
                </a:solidFill>
              </a:rPr>
              <a:t>    </a:t>
            </a:r>
            <a:r>
              <a:rPr lang="de-AT" sz="1600" b="1" dirty="0" smtClean="0">
                <a:solidFill>
                  <a:srgbClr val="000000"/>
                </a:solidFill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</a:rPr>
              <a:t>Стандарт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18385" y="1203362"/>
            <a:ext cx="2073396" cy="39945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Устные экзамены</a:t>
            </a:r>
            <a:r>
              <a:rPr lang="de-DE" dirty="0" smtClean="0"/>
              <a:t> – </a:t>
            </a:r>
            <a:r>
              <a:rPr lang="ru-RU" dirty="0" smtClean="0"/>
              <a:t>выбранные предметы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6" y="1334080"/>
            <a:ext cx="6590468" cy="43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674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Обзор стандартизированных экзаменов</a:t>
            </a:r>
            <a:r>
              <a:rPr lang="de-DE" dirty="0" smtClean="0"/>
              <a:t> </a:t>
            </a:r>
            <a:r>
              <a:rPr lang="ru-RU" dirty="0" smtClean="0"/>
              <a:t>основная дата</a:t>
            </a:r>
            <a:r>
              <a:rPr lang="de-DE" dirty="0" smtClean="0"/>
              <a:t> 2014/15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818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HelveticaNeueLT Pro 55 Roman"/>
                <a:cs typeface="HelveticaNeueLT Pro 55 Roman"/>
              </a:rPr>
              <a:t>Повсеместная реализация во всех средних школах </a:t>
            </a:r>
            <a:r>
              <a:rPr lang="de-DE" dirty="0" smtClean="0">
                <a:latin typeface="HelveticaNeueLT Pro 55 Roman"/>
                <a:cs typeface="HelveticaNeueLT Pro 55 Roman"/>
              </a:rPr>
              <a:t> (61.911 </a:t>
            </a:r>
            <a:r>
              <a:rPr lang="ru-RU" dirty="0" smtClean="0">
                <a:latin typeface="HelveticaNeueLT Pro 55 Roman"/>
                <a:cs typeface="HelveticaNeueLT Pro 55 Roman"/>
              </a:rPr>
              <a:t>-экзамены</a:t>
            </a:r>
            <a:r>
              <a:rPr lang="de-DE" dirty="0" smtClean="0">
                <a:latin typeface="HelveticaNeueLT Pro 55 Roman"/>
                <a:cs typeface="HelveticaNeueLT Pro 55 Roman"/>
              </a:rPr>
              <a:t>)</a:t>
            </a:r>
            <a:endParaRPr lang="de-DE" dirty="0">
              <a:latin typeface="HelveticaNeueLT Pro 55 Roman"/>
              <a:cs typeface="HelveticaNeueLT Pro 55 Roman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HelveticaNeueLT Pro 55 Roman"/>
                <a:cs typeface="HelveticaNeueLT Pro 55 Roman"/>
              </a:rPr>
              <a:t>Добровольное участие со стороны профессиональных школ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ru-RU" dirty="0" smtClean="0">
                <a:latin typeface="HelveticaNeueLT Pro 55 Roman"/>
                <a:cs typeface="HelveticaNeueLT Pro 55 Roman"/>
              </a:rPr>
              <a:t>на базе эксперимента</a:t>
            </a:r>
            <a:r>
              <a:rPr lang="de-DE" dirty="0" smtClean="0">
                <a:latin typeface="HelveticaNeueLT Pro 55 Roman"/>
                <a:cs typeface="HelveticaNeueLT Pro 55 Roman"/>
              </a:rPr>
              <a:t> (7.353 </a:t>
            </a:r>
            <a:r>
              <a:rPr lang="ru-RU" dirty="0" smtClean="0">
                <a:latin typeface="HelveticaNeueLT Pro 55 Roman"/>
                <a:cs typeface="HelveticaNeueLT Pro 55 Roman"/>
              </a:rPr>
              <a:t>- экзамены</a:t>
            </a:r>
            <a:r>
              <a:rPr lang="de-DE" dirty="0" smtClean="0">
                <a:latin typeface="HelveticaNeueLT Pro 55 Roman"/>
                <a:cs typeface="HelveticaNeueLT Pro 55 Roman"/>
              </a:rPr>
              <a:t>)</a:t>
            </a:r>
            <a:endParaRPr lang="de-DE" dirty="0">
              <a:latin typeface="HelveticaNeueLT Pro 55 Roman"/>
              <a:cs typeface="HelveticaNeueLT Pro 55 Roman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HelveticaNeueLT Pro 55 Roman"/>
                <a:cs typeface="HelveticaNeueLT Pro 55 Roman"/>
              </a:rPr>
              <a:t>Разработаны 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de-DE" dirty="0">
                <a:latin typeface="HelveticaNeueLT Pro 55 Roman"/>
                <a:cs typeface="HelveticaNeueLT Pro 55 Roman"/>
              </a:rPr>
              <a:t>37 </a:t>
            </a:r>
            <a:r>
              <a:rPr lang="ru-RU" dirty="0" smtClean="0">
                <a:latin typeface="HelveticaNeueLT Pro 55 Roman"/>
                <a:cs typeface="HelveticaNeueLT Pro 55 Roman"/>
              </a:rPr>
              <a:t>различных экзаменационных пакетов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ru-RU" dirty="0" smtClean="0">
                <a:latin typeface="HelveticaNeueLT Pro 55 Roman"/>
                <a:cs typeface="HelveticaNeueLT Pro 55 Roman"/>
              </a:rPr>
              <a:t>с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de-DE" dirty="0">
                <a:latin typeface="HelveticaNeueLT Pro 55 Roman"/>
                <a:cs typeface="HelveticaNeueLT Pro 55 Roman"/>
              </a:rPr>
              <a:t>71 </a:t>
            </a:r>
            <a:r>
              <a:rPr lang="ru-RU" dirty="0" smtClean="0">
                <a:latin typeface="HelveticaNeueLT Pro 55 Roman"/>
                <a:cs typeface="HelveticaNeueLT Pro 55 Roman"/>
              </a:rPr>
              <a:t>формой, типом </a:t>
            </a:r>
            <a:r>
              <a:rPr lang="ru-RU" dirty="0" smtClean="0">
                <a:latin typeface="HelveticaNeueLT Pro 55 Roman"/>
                <a:cs typeface="HelveticaNeueLT Pro 55 Roman"/>
              </a:rPr>
              <a:t>тетрадей для</a:t>
            </a:r>
            <a:r>
              <a:rPr lang="de-DE" dirty="0" smtClean="0">
                <a:latin typeface="HelveticaNeueLT Pro 55 Roman"/>
                <a:cs typeface="HelveticaNeueLT Pro 55 Roman"/>
              </a:rPr>
              <a:t>  </a:t>
            </a:r>
            <a:r>
              <a:rPr lang="ru-RU" dirty="0" smtClean="0">
                <a:latin typeface="HelveticaNeueLT Pro 55 Roman"/>
                <a:cs typeface="HelveticaNeueLT Pro 55 Roman"/>
              </a:rPr>
              <a:t>средней и профессиональной школ</a:t>
            </a:r>
            <a:endParaRPr lang="de-DE" dirty="0">
              <a:latin typeface="HelveticaNeueLT Pro 55 Roman"/>
              <a:cs typeface="HelveticaNeueLT Pro 55 Roman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HelveticaNeueLT Pro 55 Roman"/>
                <a:cs typeface="HelveticaNeueLT Pro 55 Roman"/>
              </a:rPr>
              <a:t>Всего было разослано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de-DE" dirty="0">
                <a:latin typeface="HelveticaNeueLT Pro 55 Roman"/>
                <a:cs typeface="HelveticaNeueLT Pro 55 Roman"/>
              </a:rPr>
              <a:t>180.000 </a:t>
            </a:r>
            <a:r>
              <a:rPr lang="ru-RU" dirty="0" smtClean="0">
                <a:latin typeface="HelveticaNeueLT Pro 55 Roman"/>
                <a:cs typeface="HelveticaNeueLT Pro 55 Roman"/>
              </a:rPr>
              <a:t>тетрадей с заданиями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ru-RU" dirty="0" smtClean="0">
                <a:latin typeface="HelveticaNeueLT Pro 55 Roman"/>
                <a:cs typeface="HelveticaNeueLT Pro 55 Roman"/>
              </a:rPr>
              <a:t>школам, где проходят экзамены</a:t>
            </a:r>
            <a:r>
              <a:rPr lang="de-DE" dirty="0" smtClean="0">
                <a:latin typeface="HelveticaNeueLT Pro 55 Roman"/>
                <a:cs typeface="HelveticaNeueLT Pro 55 Roman"/>
              </a:rPr>
              <a:t> (</a:t>
            </a:r>
            <a:r>
              <a:rPr lang="ru-RU" dirty="0" smtClean="0">
                <a:latin typeface="HelveticaNeueLT Pro 55 Roman"/>
                <a:cs typeface="HelveticaNeueLT Pro 55 Roman"/>
              </a:rPr>
              <a:t>средние и профессиональные)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endParaRPr lang="de-DE" dirty="0">
              <a:latin typeface="HelveticaNeueLT Pro 55 Roman"/>
              <a:cs typeface="HelveticaNeueLT Pro 55 Roman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latin typeface="HelveticaNeueLT Pro 55 Roman"/>
                <a:cs typeface="HelveticaNeueLT Pro 55 Roman"/>
              </a:rPr>
              <a:t>В рамках проведения во всех профессиональных школах в</a:t>
            </a:r>
            <a:r>
              <a:rPr lang="de-DE" dirty="0" smtClean="0">
                <a:latin typeface="HelveticaNeueLT Pro 55 Roman"/>
                <a:cs typeface="HelveticaNeueLT Pro 55 Roman"/>
              </a:rPr>
              <a:t> </a:t>
            </a:r>
            <a:r>
              <a:rPr lang="de-DE" dirty="0">
                <a:latin typeface="HelveticaNeueLT Pro 55 Roman"/>
                <a:cs typeface="HelveticaNeueLT Pro 55 Roman"/>
              </a:rPr>
              <a:t>2015/16 </a:t>
            </a:r>
            <a:r>
              <a:rPr lang="ru-RU" dirty="0" smtClean="0">
                <a:latin typeface="HelveticaNeueLT Pro 55 Roman"/>
                <a:cs typeface="HelveticaNeueLT Pro 55 Roman"/>
              </a:rPr>
              <a:t> учебном году значительно возрастают сложность и трудоёмкость</a:t>
            </a:r>
            <a:r>
              <a:rPr lang="de-DE" dirty="0" smtClean="0">
                <a:latin typeface="HelveticaNeueLT Pro 55 Roman"/>
                <a:cs typeface="HelveticaNeueLT Pro 55 Roman"/>
              </a:rPr>
              <a:t> (</a:t>
            </a:r>
            <a:r>
              <a:rPr lang="ru-RU" dirty="0" smtClean="0">
                <a:latin typeface="HelveticaNeueLT Pro 55 Roman"/>
                <a:cs typeface="HelveticaNeueLT Pro 55 Roman"/>
              </a:rPr>
              <a:t>около</a:t>
            </a:r>
            <a:r>
              <a:rPr lang="de-DE" dirty="0" smtClean="0">
                <a:latin typeface="HelveticaNeueLT Pro 55 Roman"/>
                <a:cs typeface="HelveticaNeueLT Pro 55 Roman"/>
              </a:rPr>
              <a:t> 40.000</a:t>
            </a:r>
            <a:r>
              <a:rPr lang="ru-RU" dirty="0" smtClean="0">
                <a:latin typeface="HelveticaNeueLT Pro 55 Roman"/>
                <a:cs typeface="HelveticaNeueLT Pro 55 Roman"/>
              </a:rPr>
              <a:t> учащихся будут сдавать в мае экзамен</a:t>
            </a:r>
            <a:r>
              <a:rPr lang="de-DE" dirty="0" smtClean="0">
                <a:latin typeface="HelveticaNeueLT Pro 55 Roman"/>
                <a:cs typeface="HelveticaNeueLT Pro 55 Roman"/>
              </a:rPr>
              <a:t>) </a:t>
            </a:r>
            <a:endParaRPr lang="de-DE" dirty="0">
              <a:latin typeface="HelveticaNeueLT Pro 55 Roman"/>
              <a:cs typeface="HelveticaNeueLT Pro 55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9374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экзаменов в</a:t>
            </a:r>
            <a:r>
              <a:rPr lang="de-DE" dirty="0" smtClean="0"/>
              <a:t> 2014/15 </a:t>
            </a:r>
            <a:r>
              <a:rPr lang="ru-RU" dirty="0" smtClean="0"/>
              <a:t>              </a:t>
            </a:r>
            <a:r>
              <a:rPr lang="de-DE" dirty="0" smtClean="0"/>
              <a:t>(</a:t>
            </a:r>
            <a:r>
              <a:rPr lang="ru-RU" dirty="0" smtClean="0"/>
              <a:t>средняя школа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72227"/>
              </p:ext>
            </p:extLst>
          </p:nvPr>
        </p:nvGraphicFramePr>
        <p:xfrm>
          <a:off x="325829" y="1532384"/>
          <a:ext cx="8471176" cy="405409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632328"/>
                <a:gridCol w="1620248"/>
                <a:gridCol w="1554562"/>
                <a:gridCol w="1664038"/>
              </a:tblGrid>
              <a:tr h="5669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HelveticaNeueLT Pro 55 Roman"/>
                          <a:cs typeface="HelveticaNeueLT Pro 55 Roman"/>
                        </a:rPr>
                        <a:t>Область,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HelveticaNeueLT Pro 55 Roman"/>
                          <a:cs typeface="HelveticaNeueLT Pro 55 Roman"/>
                        </a:rPr>
                        <a:t> предмет</a:t>
                      </a:r>
                      <a:r>
                        <a:rPr lang="de-DE" b="1" dirty="0" smtClean="0">
                          <a:solidFill>
                            <a:srgbClr val="000000"/>
                          </a:solidFill>
                          <a:latin typeface="HelveticaNeueLT Pro 55 Roman"/>
                          <a:cs typeface="HelveticaNeueLT Pro 55 Roman"/>
                        </a:rPr>
                        <a:t> </a:t>
                      </a:r>
                      <a:endParaRPr lang="de-DE" b="1" dirty="0">
                        <a:solidFill>
                          <a:srgbClr val="000000"/>
                        </a:solidFill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HelveticaNeueLT Pro 55 Roman"/>
                          <a:cs typeface="HelveticaNeueLT Pro 55 Roman"/>
                        </a:rPr>
                        <a:t>всего</a:t>
                      </a:r>
                      <a:endParaRPr lang="de-DE" b="1" dirty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♂</a:t>
                      </a:r>
                      <a:r>
                        <a:rPr lang="de-AT" b="0" dirty="0" smtClean="0">
                          <a:effectLst/>
                        </a:rPr>
                        <a:t>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♀</a:t>
                      </a:r>
                      <a:r>
                        <a:rPr lang="de-AT" sz="2000" dirty="0" smtClean="0">
                          <a:effectLst/>
                        </a:rPr>
                        <a:t> </a:t>
                      </a:r>
                      <a:endParaRPr lang="de-DE" sz="2000" dirty="0"/>
                    </a:p>
                  </a:txBody>
                  <a:tcPr/>
                </a:tc>
              </a:tr>
              <a:tr h="566979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HelveticaNeueLT Pro 55 Roman"/>
                          <a:cs typeface="HelveticaNeueLT Pro 55 Roman"/>
                        </a:rPr>
                        <a:t>VWA</a:t>
                      </a:r>
                      <a:endParaRPr lang="de-DE" dirty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98,2 %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97,2 %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98,8 %</a:t>
                      </a:r>
                      <a:endParaRPr lang="de-DE" dirty="0"/>
                    </a:p>
                  </a:txBody>
                  <a:tcPr/>
                </a:tc>
              </a:tr>
              <a:tr h="5669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HelveticaNeueLT Pro 55 Roman"/>
                          <a:cs typeface="HelveticaNeueLT Pro 55 Roman"/>
                        </a:rPr>
                        <a:t>Немецкий</a:t>
                      </a:r>
                      <a:r>
                        <a:rPr lang="ru-RU" baseline="0" dirty="0" smtClean="0">
                          <a:latin typeface="HelveticaNeueLT Pro 55 Roman"/>
                          <a:cs typeface="HelveticaNeueLT Pro 55 Roman"/>
                        </a:rPr>
                        <a:t> язык</a:t>
                      </a:r>
                      <a:endParaRPr lang="de-DE" dirty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99,5 %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99,5</a:t>
                      </a:r>
                      <a:r>
                        <a:rPr lang="de-DE" baseline="0" dirty="0" smtClean="0"/>
                        <a:t>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99,5 %</a:t>
                      </a:r>
                      <a:endParaRPr lang="de-DE" dirty="0"/>
                    </a:p>
                  </a:txBody>
                  <a:tcPr/>
                </a:tc>
              </a:tr>
              <a:tr h="5669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HelveticaNeueLT Pro 55 Roman"/>
                          <a:cs typeface="HelveticaNeueLT Pro 55 Roman"/>
                        </a:rPr>
                        <a:t>Математика</a:t>
                      </a:r>
                      <a:endParaRPr lang="de-DE" dirty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96,7 %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97,6 %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96,0 %</a:t>
                      </a:r>
                      <a:endParaRPr lang="de-DE" dirty="0"/>
                    </a:p>
                  </a:txBody>
                  <a:tcPr/>
                </a:tc>
              </a:tr>
              <a:tr h="5669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HelveticaNeueLT Pro 55 Roman"/>
                          <a:cs typeface="HelveticaNeueLT Pro 55 Roman"/>
                        </a:rPr>
                        <a:t>Английский</a:t>
                      </a:r>
                      <a:r>
                        <a:rPr lang="ru-RU" baseline="0" dirty="0" smtClean="0">
                          <a:latin typeface="HelveticaNeueLT Pro 55 Roman"/>
                          <a:cs typeface="HelveticaNeueLT Pro 55 Roman"/>
                        </a:rPr>
                        <a:t> язык</a:t>
                      </a:r>
                      <a:endParaRPr lang="de-DE" dirty="0" smtClean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97,9 %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98,6 %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97,4 %</a:t>
                      </a:r>
                      <a:endParaRPr lang="de-DE" dirty="0"/>
                    </a:p>
                  </a:txBody>
                  <a:tcPr/>
                </a:tc>
              </a:tr>
              <a:tr h="5669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HelveticaNeueLT Pro 55 Roman"/>
                          <a:cs typeface="HelveticaNeueLT Pro 55 Roman"/>
                        </a:rPr>
                        <a:t>Другие</a:t>
                      </a:r>
                      <a:r>
                        <a:rPr lang="ru-RU" baseline="0" dirty="0" smtClean="0">
                          <a:latin typeface="HelveticaNeueLT Pro 55 Roman"/>
                          <a:cs typeface="HelveticaNeueLT Pro 55 Roman"/>
                        </a:rPr>
                        <a:t> иностранные языки</a:t>
                      </a:r>
                      <a:endParaRPr lang="de-DE" dirty="0" smtClean="0">
                        <a:latin typeface="HelveticaNeueLT Pro 55 Roman"/>
                        <a:cs typeface="HelveticaNeueLT Pro 55 Roman"/>
                      </a:endParaRPr>
                    </a:p>
                    <a:p>
                      <a:r>
                        <a:rPr lang="de-DE" sz="1600" dirty="0" smtClean="0">
                          <a:latin typeface="HelveticaNeueLT Pro 55 Roman"/>
                          <a:cs typeface="HelveticaNeueLT Pro 55 Roman"/>
                        </a:rPr>
                        <a:t>(</a:t>
                      </a:r>
                      <a:r>
                        <a:rPr lang="ru-RU" sz="1600" dirty="0" smtClean="0">
                          <a:latin typeface="HelveticaNeueLT Pro 55 Roman"/>
                          <a:cs typeface="HelveticaNeueLT Pro 55 Roman"/>
                        </a:rPr>
                        <a:t>французский</a:t>
                      </a:r>
                      <a:r>
                        <a:rPr lang="de-DE" sz="1600" dirty="0" smtClean="0">
                          <a:latin typeface="HelveticaNeueLT Pro 55 Roman"/>
                          <a:cs typeface="HelveticaNeueLT Pro 55 Roman"/>
                        </a:rPr>
                        <a:t>,</a:t>
                      </a:r>
                      <a:r>
                        <a:rPr lang="ru-RU" sz="1600" baseline="0" dirty="0" smtClean="0">
                          <a:latin typeface="HelveticaNeueLT Pro 55 Roman"/>
                          <a:cs typeface="HelveticaNeueLT Pro 55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HelveticaNeueLT Pro 55 Roman"/>
                          <a:cs typeface="HelveticaNeueLT Pro 55 Roman"/>
                        </a:rPr>
                        <a:t>итал</a:t>
                      </a:r>
                      <a:r>
                        <a:rPr lang="ru-RU" sz="1600" baseline="0" dirty="0" smtClean="0">
                          <a:latin typeface="HelveticaNeueLT Pro 55 Roman"/>
                          <a:cs typeface="HelveticaNeueLT Pro 55 Roman"/>
                        </a:rPr>
                        <a:t>., исп.)</a:t>
                      </a:r>
                      <a:endParaRPr lang="de-DE" sz="1600" dirty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99,0 %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98,8</a:t>
                      </a:r>
                      <a:r>
                        <a:rPr lang="de-DE" baseline="0" dirty="0" smtClean="0"/>
                        <a:t>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99,0 %</a:t>
                      </a:r>
                      <a:endParaRPr lang="de-DE" dirty="0"/>
                    </a:p>
                  </a:txBody>
                  <a:tcPr/>
                </a:tc>
              </a:tr>
              <a:tr h="566979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HelveticaNeueLT Pro 55 Roman"/>
                          <a:cs typeface="HelveticaNeueLT Pro 55 Roman"/>
                        </a:rPr>
                        <a:t>Классические языки</a:t>
                      </a:r>
                      <a:r>
                        <a:rPr lang="de-DE" baseline="0" dirty="0" smtClean="0">
                          <a:latin typeface="HelveticaNeueLT Pro 55 Roman"/>
                          <a:cs typeface="HelveticaNeueLT Pro 55 Roman"/>
                        </a:rPr>
                        <a:t> </a:t>
                      </a:r>
                    </a:p>
                    <a:p>
                      <a:r>
                        <a:rPr lang="de-DE" sz="1600" baseline="0" dirty="0" smtClean="0">
                          <a:latin typeface="HelveticaNeueLT Pro 55 Roman"/>
                          <a:cs typeface="HelveticaNeueLT Pro 55 Roman"/>
                        </a:rPr>
                        <a:t>(</a:t>
                      </a:r>
                      <a:r>
                        <a:rPr lang="ru-RU" sz="1600" baseline="0" dirty="0" smtClean="0">
                          <a:latin typeface="HelveticaNeueLT Pro 55 Roman"/>
                          <a:cs typeface="HelveticaNeueLT Pro 55 Roman"/>
                        </a:rPr>
                        <a:t>латынь, греческий</a:t>
                      </a:r>
                      <a:r>
                        <a:rPr lang="de-DE" sz="1600" baseline="0" dirty="0" smtClean="0">
                          <a:latin typeface="HelveticaNeueLT Pro 55 Roman"/>
                          <a:cs typeface="HelveticaNeueLT Pro 55 Roman"/>
                        </a:rPr>
                        <a:t>) </a:t>
                      </a:r>
                      <a:endParaRPr lang="de-DE" sz="1600" dirty="0">
                        <a:latin typeface="HelveticaNeueLT Pro 55 Roman"/>
                        <a:cs typeface="HelveticaNeueLT Pro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98,6 %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98,6 %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98,7 %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926131" y="5692244"/>
            <a:ext cx="320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HelveticaNeueLT Pro 55 Roman"/>
                <a:cs typeface="HelveticaNeueLT Pro 55 Roman"/>
              </a:rPr>
              <a:t>Сданные экзамены</a:t>
            </a:r>
            <a:r>
              <a:rPr lang="de-DE" sz="1200" dirty="0" smtClean="0">
                <a:latin typeface="HelveticaNeueLT Pro 55 Roman"/>
                <a:cs typeface="HelveticaNeueLT Pro 55 Roman"/>
              </a:rPr>
              <a:t> (</a:t>
            </a:r>
            <a:r>
              <a:rPr lang="ru-RU" sz="1200" dirty="0" smtClean="0">
                <a:latin typeface="HelveticaNeueLT Pro 55 Roman"/>
                <a:cs typeface="HelveticaNeueLT Pro 55 Roman"/>
              </a:rPr>
              <a:t>по числу сдававших</a:t>
            </a:r>
            <a:r>
              <a:rPr lang="de-DE" sz="1200" dirty="0" smtClean="0">
                <a:latin typeface="HelveticaNeueLT Pro 55 Roman"/>
                <a:cs typeface="HelveticaNeueLT Pro 55 Roman"/>
              </a:rPr>
              <a:t>) </a:t>
            </a:r>
            <a:endParaRPr lang="de-DE" sz="1200" dirty="0">
              <a:latin typeface="HelveticaNeueLT Pro 55 Roman"/>
              <a:cs typeface="HelveticaNeue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6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6869" y="0"/>
            <a:ext cx="7410261" cy="1143000"/>
          </a:xfrm>
        </p:spPr>
        <p:txBody>
          <a:bodyPr/>
          <a:lstStyle/>
          <a:p>
            <a:r>
              <a:rPr lang="ru-RU" dirty="0" smtClean="0"/>
              <a:t>Как создаётся задание для экзамена</a:t>
            </a:r>
            <a:r>
              <a:rPr lang="de-DE" dirty="0" smtClean="0"/>
              <a:t>?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385238"/>
              </p:ext>
            </p:extLst>
          </p:nvPr>
        </p:nvGraphicFramePr>
        <p:xfrm>
          <a:off x="644338" y="1143000"/>
          <a:ext cx="7855324" cy="474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2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проверяется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199" y="1382925"/>
            <a:ext cx="8496677" cy="4525963"/>
          </a:xfrm>
        </p:spPr>
        <p:txBody>
          <a:bodyPr>
            <a:normAutofit fontScale="92500" lnSpcReduction="10000"/>
          </a:bodyPr>
          <a:lstStyle/>
          <a:p>
            <a:pPr marL="0" indent="-148050">
              <a:buClr>
                <a:srgbClr val="B4CD2D"/>
              </a:buClr>
            </a:pPr>
            <a:r>
              <a:rPr lang="ru-RU" sz="3000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 Стандартизированные </a:t>
            </a:r>
            <a:r>
              <a:rPr lang="ru-RU" sz="3000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письменные экзамены</a:t>
            </a:r>
            <a:endParaRPr lang="de-AT" sz="3000" dirty="0">
              <a:solidFill>
                <a:schemeClr val="bg1">
                  <a:lumMod val="65000"/>
                </a:schemeClr>
              </a:solidFill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Язык урока</a:t>
            </a:r>
            <a:r>
              <a:rPr lang="de-AT" dirty="0" smtClean="0"/>
              <a:t> (</a:t>
            </a:r>
            <a:r>
              <a:rPr lang="ru-RU" sz="1700" dirty="0" smtClean="0"/>
              <a:t>немецкий </a:t>
            </a:r>
            <a:r>
              <a:rPr lang="de-AT" sz="1800" dirty="0" smtClean="0"/>
              <a:t>/ </a:t>
            </a:r>
            <a:r>
              <a:rPr lang="ru-RU" sz="1800" dirty="0" smtClean="0"/>
              <a:t>словенский </a:t>
            </a:r>
            <a:r>
              <a:rPr lang="de-AT" sz="1800" dirty="0" smtClean="0"/>
              <a:t>/</a:t>
            </a:r>
            <a:r>
              <a:rPr lang="ru-RU" sz="1800" dirty="0" smtClean="0"/>
              <a:t> хорватский </a:t>
            </a:r>
            <a:r>
              <a:rPr lang="de-AT" sz="1800" dirty="0" smtClean="0"/>
              <a:t>/</a:t>
            </a:r>
            <a:r>
              <a:rPr lang="ru-RU" sz="1800" dirty="0" smtClean="0"/>
              <a:t> венгерский</a:t>
            </a:r>
            <a:r>
              <a:rPr lang="de-AT" dirty="0" smtClean="0"/>
              <a:t>)</a:t>
            </a: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Иностранные языки</a:t>
            </a:r>
            <a:r>
              <a:rPr lang="de-AT" dirty="0" smtClean="0"/>
              <a:t> </a:t>
            </a:r>
            <a:r>
              <a:rPr lang="de-AT" sz="1800" dirty="0" smtClean="0"/>
              <a:t>(</a:t>
            </a:r>
            <a:r>
              <a:rPr lang="ru-RU" sz="1800" dirty="0" smtClean="0"/>
              <a:t>английский </a:t>
            </a:r>
            <a:r>
              <a:rPr lang="de-AT" sz="1800" dirty="0" smtClean="0"/>
              <a:t>/</a:t>
            </a:r>
            <a:r>
              <a:rPr lang="ru-RU" sz="1800" dirty="0" smtClean="0"/>
              <a:t> французский / итальянский / испанский</a:t>
            </a:r>
            <a:r>
              <a:rPr lang="de-AT" sz="1800" dirty="0" smtClean="0"/>
              <a:t>)</a:t>
            </a:r>
            <a:endParaRPr lang="de-AT" sz="1800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Классические языки</a:t>
            </a:r>
            <a:r>
              <a:rPr lang="de-AT" sz="1800" dirty="0" smtClean="0"/>
              <a:t> (</a:t>
            </a:r>
            <a:r>
              <a:rPr lang="ru-RU" sz="1800" dirty="0" smtClean="0"/>
              <a:t>латынь </a:t>
            </a:r>
            <a:r>
              <a:rPr lang="de-AT" sz="1800" dirty="0" smtClean="0"/>
              <a:t>/</a:t>
            </a:r>
            <a:r>
              <a:rPr lang="ru-RU" sz="1800" dirty="0" smtClean="0"/>
              <a:t> древнегреческий</a:t>
            </a:r>
            <a:r>
              <a:rPr lang="de-AT" sz="1800" dirty="0" smtClean="0"/>
              <a:t>)</a:t>
            </a:r>
            <a:endParaRPr lang="de-AT" sz="1800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Математика</a:t>
            </a:r>
            <a:r>
              <a:rPr lang="de-AT" dirty="0" smtClean="0"/>
              <a:t> </a:t>
            </a:r>
            <a:r>
              <a:rPr lang="de-AT" sz="1800" dirty="0" smtClean="0"/>
              <a:t>(</a:t>
            </a:r>
            <a:r>
              <a:rPr lang="ru-RU" sz="1800" dirty="0" smtClean="0"/>
              <a:t>средняя школа</a:t>
            </a:r>
            <a:r>
              <a:rPr lang="de-AT" sz="1800" dirty="0" smtClean="0"/>
              <a:t>) </a:t>
            </a:r>
            <a:r>
              <a:rPr lang="de-AT" sz="1800" dirty="0"/>
              <a:t>/ </a:t>
            </a:r>
            <a:r>
              <a:rPr lang="ru-RU" dirty="0" smtClean="0"/>
              <a:t>прикладная математика</a:t>
            </a:r>
            <a:r>
              <a:rPr lang="de-AT" sz="1800" dirty="0" smtClean="0"/>
              <a:t> (</a:t>
            </a:r>
            <a:r>
              <a:rPr lang="ru-RU" sz="1800" dirty="0" smtClean="0"/>
              <a:t>профшкола</a:t>
            </a:r>
            <a:r>
              <a:rPr lang="de-AT" sz="1800" dirty="0" smtClean="0"/>
              <a:t>)</a:t>
            </a:r>
            <a:endParaRPr lang="de-AT" sz="1800" dirty="0"/>
          </a:p>
          <a:p>
            <a:endParaRPr lang="de-AT" sz="1800" dirty="0"/>
          </a:p>
          <a:p>
            <a:pPr marL="0" indent="-148050">
              <a:buClr>
                <a:srgbClr val="B4CD2D"/>
              </a:buClr>
            </a:pPr>
            <a:r>
              <a:rPr lang="ru-RU" sz="3000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 </a:t>
            </a:r>
            <a:r>
              <a:rPr lang="ru-RU" sz="3000" dirty="0" err="1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Нестандартизированные</a:t>
            </a:r>
            <a:r>
              <a:rPr lang="ru-RU" sz="3000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 </a:t>
            </a:r>
            <a:r>
              <a:rPr lang="ru-RU" sz="3000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письменные экзамены</a:t>
            </a:r>
            <a:endParaRPr lang="de-AT" sz="3000" dirty="0">
              <a:solidFill>
                <a:schemeClr val="bg1">
                  <a:lumMod val="65000"/>
                </a:schemeClr>
              </a:solidFill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Другие иностранные языки</a:t>
            </a:r>
            <a:r>
              <a:rPr lang="de-AT" dirty="0" smtClean="0"/>
              <a:t> (</a:t>
            </a:r>
            <a:r>
              <a:rPr lang="ru-RU" dirty="0" smtClean="0"/>
              <a:t>например, русский</a:t>
            </a:r>
            <a:r>
              <a:rPr lang="de-AT" dirty="0" smtClean="0"/>
              <a:t>)</a:t>
            </a: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Физика, биология и др.</a:t>
            </a: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Теория предмета (профшкола)</a:t>
            </a:r>
            <a:endParaRPr lang="de-AT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Автономные предметы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9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ceecc29-3561-4360-8d30-62bb463a6ee4">
      <Terms xmlns="http://schemas.microsoft.com/office/infopath/2007/PartnerControls"/>
    </TaxKeywordTaxHTField>
    <TaxCatchAll xmlns="bceecc29-3561-4360-8d30-62bb463a6ee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962D23BF19DF48B05B0FC556CF5224" ma:contentTypeVersion="3" ma:contentTypeDescription="Ein neues Dokument erstellen." ma:contentTypeScope="" ma:versionID="45dcd65961d2951e43a61f7fa2c4fe67">
  <xsd:schema xmlns:xsd="http://www.w3.org/2001/XMLSchema" xmlns:xs="http://www.w3.org/2001/XMLSchema" xmlns:p="http://schemas.microsoft.com/office/2006/metadata/properties" xmlns:ns2="bceecc29-3561-4360-8d30-62bb463a6ee4" targetNamespace="http://schemas.microsoft.com/office/2006/metadata/properties" ma:root="true" ma:fieldsID="18f77dd737a4c7a6eb303f3c6d605518" ns2:_="">
    <xsd:import namespace="bceecc29-3561-4360-8d30-62bb463a6ee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ecc29-3561-4360-8d30-62bb463a6ee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Unternehmensstichwörter" ma:fieldId="{23f27201-bee3-471e-b2e7-b64fd8b7ca38}" ma:taxonomyMulti="true" ma:sspId="880bb5c3-ba55-433e-a12e-8ada757d300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iespalte &quot;Alle abfangen&quot;" ma:hidden="true" ma:list="{cded1db4-e5a9-4464-b6f1-35c89b05c340}" ma:internalName="TaxCatchAll" ma:showField="CatchAllData" ma:web="bceecc29-3561-4360-8d30-62bb463a6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6F5D98-406E-408D-B9F2-CEC1CE795C06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bceecc29-3561-4360-8d30-62bb463a6ee4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4EE63FB-41D9-4C4A-88DD-3826A772B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340A5-C3F9-4626-B590-DEFEC82D5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ecc29-3561-4360-8d30-62bb463a6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499</Words>
  <Application>Microsoft Office PowerPoint</Application>
  <PresentationFormat>Экран (4:3)</PresentationFormat>
  <Paragraphs>145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HelveticaNeueLT Pro 55 Roman</vt:lpstr>
      <vt:lpstr>HelveticaNeueLT Std</vt:lpstr>
      <vt:lpstr>HelveticaNeueLT Std Lt</vt:lpstr>
      <vt:lpstr>HelveticaNeueLT Std Med</vt:lpstr>
      <vt:lpstr>Times New Roman</vt:lpstr>
      <vt:lpstr>Wingdings 2</vt:lpstr>
      <vt:lpstr>2_Office-Design</vt:lpstr>
      <vt:lpstr>Стандартизированный компетентностно-ориентированный выпускной экзамен и получение диплома</vt:lpstr>
      <vt:lpstr>Система  образования в Австрии</vt:lpstr>
      <vt:lpstr>  </vt:lpstr>
      <vt:lpstr>Новый экзамен на аттестат зрелости</vt:lpstr>
      <vt:lpstr>Устные экзамены – выбранные предметы</vt:lpstr>
      <vt:lpstr>Обзор стандартизированных экзаменов основная дата 2014/15</vt:lpstr>
      <vt:lpstr>Результаты экзаменов в 2014/15               (средняя школа)</vt:lpstr>
      <vt:lpstr>Как создаётся задание для экзамена? </vt:lpstr>
      <vt:lpstr>Что проверяется</vt:lpstr>
      <vt:lpstr>Что проверяется? </vt:lpstr>
      <vt:lpstr>Язык обучения (немецкий)</vt:lpstr>
      <vt:lpstr>Презентация PowerPoint</vt:lpstr>
      <vt:lpstr>Математика</vt:lpstr>
      <vt:lpstr>Латынь/Греческий</vt:lpstr>
      <vt:lpstr>Учителя проверяют:</vt:lpstr>
      <vt:lpstr>Повышение квалификации учителей</vt:lpstr>
    </vt:vector>
  </TitlesOfParts>
  <Company>bifie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Hannes Kaschnig</dc:creator>
  <cp:lastModifiedBy>User</cp:lastModifiedBy>
  <cp:revision>96</cp:revision>
  <cp:lastPrinted>2015-10-22T07:58:06Z</cp:lastPrinted>
  <dcterms:created xsi:type="dcterms:W3CDTF">2015-10-13T09:33:39Z</dcterms:created>
  <dcterms:modified xsi:type="dcterms:W3CDTF">2016-04-22T09:43:05Z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0x010100F1962D23BF19DF48B05B0FC556CF5224</vt:lpwstr>
  </property>
</Properties>
</file>