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</p:sldMasterIdLst>
  <p:notesMasterIdLst>
    <p:notesMasterId r:id="rId33"/>
  </p:notesMasterIdLst>
  <p:sldIdLst>
    <p:sldId id="256" r:id="rId4"/>
    <p:sldId id="280" r:id="rId5"/>
    <p:sldId id="273" r:id="rId6"/>
    <p:sldId id="257" r:id="rId7"/>
    <p:sldId id="272" r:id="rId8"/>
    <p:sldId id="277" r:id="rId9"/>
    <p:sldId id="279" r:id="rId10"/>
    <p:sldId id="258" r:id="rId11"/>
    <p:sldId id="281" r:id="rId12"/>
    <p:sldId id="282" r:id="rId13"/>
    <p:sldId id="283" r:id="rId14"/>
    <p:sldId id="290" r:id="rId15"/>
    <p:sldId id="291" r:id="rId16"/>
    <p:sldId id="271" r:id="rId17"/>
    <p:sldId id="259" r:id="rId18"/>
    <p:sldId id="260" r:id="rId19"/>
    <p:sldId id="293" r:id="rId20"/>
    <p:sldId id="266" r:id="rId21"/>
    <p:sldId id="267" r:id="rId22"/>
    <p:sldId id="268" r:id="rId23"/>
    <p:sldId id="263" r:id="rId24"/>
    <p:sldId id="292" r:id="rId25"/>
    <p:sldId id="278" r:id="rId26"/>
    <p:sldId id="294" r:id="rId27"/>
    <p:sldId id="297" r:id="rId28"/>
    <p:sldId id="295" r:id="rId29"/>
    <p:sldId id="262" r:id="rId30"/>
    <p:sldId id="261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49" autoAdjust="0"/>
    <p:restoredTop sz="94660"/>
  </p:normalViewPr>
  <p:slideViewPr>
    <p:cSldViewPr>
      <p:cViewPr>
        <p:scale>
          <a:sx n="66" d="100"/>
          <a:sy n="66" d="100"/>
        </p:scale>
        <p:origin x="-144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2DA32-A316-E54F-A3D6-08CA1CD74DDD}" type="doc">
      <dgm:prSet loTypeId="urn:microsoft.com/office/officeart/2005/8/layout/venn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12D79-E6A9-AA47-90A1-D63F3CFF6DFD}">
      <dgm:prSet custT="1"/>
      <dgm:spPr/>
      <dgm:t>
        <a:bodyPr/>
        <a:lstStyle/>
        <a:p>
          <a:pPr rtl="0"/>
          <a:r>
            <a:rPr lang="ru-RU" sz="1800" dirty="0" smtClean="0"/>
            <a:t>Большая система – рассеивание компонентов </a:t>
          </a:r>
          <a:endParaRPr lang="en-US" sz="1800" dirty="0"/>
        </a:p>
      </dgm:t>
    </dgm:pt>
    <dgm:pt modelId="{7D93BE11-8276-4743-A082-246780AAE860}" type="parTrans" cxnId="{DC8BC7D1-8D45-3341-8009-48A94F340A00}">
      <dgm:prSet/>
      <dgm:spPr/>
      <dgm:t>
        <a:bodyPr/>
        <a:lstStyle/>
        <a:p>
          <a:endParaRPr lang="en-US"/>
        </a:p>
      </dgm:t>
    </dgm:pt>
    <dgm:pt modelId="{DAA4225B-39EA-DD45-932A-FF3B160CE586}" type="sibTrans" cxnId="{DC8BC7D1-8D45-3341-8009-48A94F340A00}">
      <dgm:prSet/>
      <dgm:spPr/>
      <dgm:t>
        <a:bodyPr/>
        <a:lstStyle/>
        <a:p>
          <a:endParaRPr lang="en-US"/>
        </a:p>
      </dgm:t>
    </dgm:pt>
    <dgm:pt modelId="{CBDDFB5E-5573-1546-A14E-3DBB881CC332}">
      <dgm:prSet custT="1"/>
      <dgm:spPr/>
      <dgm:t>
        <a:bodyPr/>
        <a:lstStyle/>
        <a:p>
          <a:pPr rtl="0"/>
          <a:r>
            <a:rPr lang="ru-RU" sz="1800" dirty="0" smtClean="0"/>
            <a:t>Система человеческого взаимодействия: интересы, переговоры, конфликты, кланы</a:t>
          </a:r>
          <a:r>
            <a:rPr lang="en-US" sz="1800" dirty="0" smtClean="0"/>
            <a:t>  </a:t>
          </a:r>
          <a:endParaRPr lang="en-US" sz="1800" dirty="0"/>
        </a:p>
      </dgm:t>
    </dgm:pt>
    <dgm:pt modelId="{F0112A71-2665-D041-B90D-6E1BFCDFAB01}" type="parTrans" cxnId="{1829B3A7-550F-D64C-BA47-D2B5C609E050}">
      <dgm:prSet/>
      <dgm:spPr/>
      <dgm:t>
        <a:bodyPr/>
        <a:lstStyle/>
        <a:p>
          <a:endParaRPr lang="en-US"/>
        </a:p>
      </dgm:t>
    </dgm:pt>
    <dgm:pt modelId="{04C2E9CE-D6F6-5845-AD2C-22DB9C103458}" type="sibTrans" cxnId="{1829B3A7-550F-D64C-BA47-D2B5C609E050}">
      <dgm:prSet/>
      <dgm:spPr/>
      <dgm:t>
        <a:bodyPr/>
        <a:lstStyle/>
        <a:p>
          <a:endParaRPr lang="en-US"/>
        </a:p>
      </dgm:t>
    </dgm:pt>
    <dgm:pt modelId="{A84BD342-04C6-DE4F-B3DF-8F82F680AC11}">
      <dgm:prSet custT="1"/>
      <dgm:spPr/>
      <dgm:t>
        <a:bodyPr/>
        <a:lstStyle/>
        <a:p>
          <a:pPr rtl="0"/>
          <a:r>
            <a:rPr lang="ru-RU" sz="1800" dirty="0" smtClean="0"/>
            <a:t>Восприятие в качестве основного механизма социально-экономического продвижения</a:t>
          </a:r>
          <a:r>
            <a:rPr lang="en-US" sz="1800" dirty="0" smtClean="0"/>
            <a:t> </a:t>
          </a:r>
          <a:r>
            <a:rPr lang="en-US" sz="1800" dirty="0" smtClean="0"/>
            <a:t>– </a:t>
          </a:r>
          <a:r>
            <a:rPr lang="ru-RU" sz="1800" dirty="0" smtClean="0"/>
            <a:t>высокая мотивация, большое вознаграждение, низкая терпимость </a:t>
          </a:r>
          <a:endParaRPr lang="en-US" sz="1800" dirty="0"/>
        </a:p>
      </dgm:t>
    </dgm:pt>
    <dgm:pt modelId="{8A9F4545-05EC-764E-831D-5D6A18F85630}" type="parTrans" cxnId="{9B694D1F-9BE1-DA4F-92C2-D7FF0892B6C6}">
      <dgm:prSet/>
      <dgm:spPr/>
      <dgm:t>
        <a:bodyPr/>
        <a:lstStyle/>
        <a:p>
          <a:endParaRPr lang="en-US"/>
        </a:p>
      </dgm:t>
    </dgm:pt>
    <dgm:pt modelId="{7FB207F4-B996-EA44-8A4D-72D28E63EB9A}" type="sibTrans" cxnId="{9B694D1F-9BE1-DA4F-92C2-D7FF0892B6C6}">
      <dgm:prSet/>
      <dgm:spPr/>
      <dgm:t>
        <a:bodyPr/>
        <a:lstStyle/>
        <a:p>
          <a:endParaRPr lang="en-US"/>
        </a:p>
      </dgm:t>
    </dgm:pt>
    <dgm:pt modelId="{71DDFB83-0A9F-2840-9A19-6FA91C49106A}">
      <dgm:prSet custT="1"/>
      <dgm:spPr/>
      <dgm:t>
        <a:bodyPr/>
        <a:lstStyle/>
        <a:p>
          <a:pPr rtl="0"/>
          <a:r>
            <a:rPr lang="ru-RU" sz="1800" dirty="0" smtClean="0"/>
            <a:t>По природе ассиметричные отношения</a:t>
          </a:r>
          <a:r>
            <a:rPr lang="en-US" sz="1800" dirty="0" smtClean="0"/>
            <a:t>:  </a:t>
          </a:r>
          <a:r>
            <a:rPr lang="ru-RU" sz="1800" dirty="0" smtClean="0"/>
            <a:t>отсутствие голоса, дискриминация</a:t>
          </a:r>
          <a:endParaRPr lang="en-US" sz="1800" dirty="0"/>
        </a:p>
      </dgm:t>
    </dgm:pt>
    <dgm:pt modelId="{54A0FCFC-8F4A-7E4A-853E-FF670CFF0FD7}" type="parTrans" cxnId="{DE382036-3110-5643-8F97-2084A868C518}">
      <dgm:prSet/>
      <dgm:spPr/>
      <dgm:t>
        <a:bodyPr/>
        <a:lstStyle/>
        <a:p>
          <a:endParaRPr lang="en-US"/>
        </a:p>
      </dgm:t>
    </dgm:pt>
    <dgm:pt modelId="{26BFFFC2-0567-5345-8E56-595FE77CBBF7}" type="sibTrans" cxnId="{DE382036-3110-5643-8F97-2084A868C518}">
      <dgm:prSet/>
      <dgm:spPr/>
      <dgm:t>
        <a:bodyPr/>
        <a:lstStyle/>
        <a:p>
          <a:endParaRPr lang="en-US"/>
        </a:p>
      </dgm:t>
    </dgm:pt>
    <dgm:pt modelId="{EBFB26DA-F248-0543-A068-9F66BC90B84A}">
      <dgm:prSet custT="1"/>
      <dgm:spPr/>
      <dgm:t>
        <a:bodyPr/>
        <a:lstStyle/>
        <a:p>
          <a:pPr rtl="0"/>
          <a:r>
            <a:rPr lang="ru-RU" sz="1800" dirty="0" smtClean="0"/>
            <a:t>Плодородная почва для  образовательных теорий </a:t>
          </a:r>
          <a:endParaRPr lang="en-US" sz="1800" dirty="0"/>
        </a:p>
      </dgm:t>
    </dgm:pt>
    <dgm:pt modelId="{E8500672-8BFA-6245-AED2-5FDF521AC005}" type="parTrans" cxnId="{86CDA5A7-43F5-6449-9588-1840AD072911}">
      <dgm:prSet/>
      <dgm:spPr/>
      <dgm:t>
        <a:bodyPr/>
        <a:lstStyle/>
        <a:p>
          <a:endParaRPr lang="en-US"/>
        </a:p>
      </dgm:t>
    </dgm:pt>
    <dgm:pt modelId="{1CD03691-4BD4-C142-8C11-6F5CDA710ECD}" type="sibTrans" cxnId="{86CDA5A7-43F5-6449-9588-1840AD072911}">
      <dgm:prSet/>
      <dgm:spPr/>
      <dgm:t>
        <a:bodyPr/>
        <a:lstStyle/>
        <a:p>
          <a:endParaRPr lang="en-US"/>
        </a:p>
      </dgm:t>
    </dgm:pt>
    <dgm:pt modelId="{258F7A83-B219-EE44-81DF-9ADE3CA501C3}">
      <dgm:prSet custT="1"/>
      <dgm:spPr/>
      <dgm:t>
        <a:bodyPr/>
        <a:lstStyle/>
        <a:p>
          <a:pPr rtl="0"/>
          <a:r>
            <a:rPr lang="ru-RU" sz="1800" dirty="0" smtClean="0"/>
            <a:t>Много заинтересованных лиц</a:t>
          </a:r>
          <a:endParaRPr lang="nb-NO" sz="1800" dirty="0"/>
        </a:p>
      </dgm:t>
    </dgm:pt>
    <dgm:pt modelId="{D408F68B-36FA-BB4E-911D-1FBAC530CC26}" type="parTrans" cxnId="{6B67D7DC-202B-7C40-B986-837470187E52}">
      <dgm:prSet/>
      <dgm:spPr/>
      <dgm:t>
        <a:bodyPr/>
        <a:lstStyle/>
        <a:p>
          <a:endParaRPr lang="en-US"/>
        </a:p>
      </dgm:t>
    </dgm:pt>
    <dgm:pt modelId="{63EEAB06-0047-E241-BF53-C1EC5AD5480D}" type="sibTrans" cxnId="{6B67D7DC-202B-7C40-B986-837470187E52}">
      <dgm:prSet/>
      <dgm:spPr/>
      <dgm:t>
        <a:bodyPr/>
        <a:lstStyle/>
        <a:p>
          <a:endParaRPr lang="en-US"/>
        </a:p>
      </dgm:t>
    </dgm:pt>
    <dgm:pt modelId="{CBE1A125-5579-8147-99D0-17B2682157B9}">
      <dgm:prSet custT="1"/>
      <dgm:spPr/>
      <dgm:t>
        <a:bodyPr/>
        <a:lstStyle/>
        <a:p>
          <a:pPr rtl="0"/>
          <a:r>
            <a:rPr lang="ru-RU" sz="1800" dirty="0" smtClean="0"/>
            <a:t>Пробел в исследовательских стратегиях</a:t>
          </a:r>
          <a:endParaRPr lang="en-US" sz="1800" dirty="0"/>
        </a:p>
      </dgm:t>
    </dgm:pt>
    <dgm:pt modelId="{6FC33174-E16A-E74E-B5B5-909D54004E73}" type="parTrans" cxnId="{165C4EB1-6746-4C40-BD54-5B74C36577E7}">
      <dgm:prSet/>
      <dgm:spPr/>
      <dgm:t>
        <a:bodyPr/>
        <a:lstStyle/>
        <a:p>
          <a:endParaRPr lang="en-US"/>
        </a:p>
      </dgm:t>
    </dgm:pt>
    <dgm:pt modelId="{1FC50F6C-8422-4E45-9239-18D477F32533}" type="sibTrans" cxnId="{165C4EB1-6746-4C40-BD54-5B74C36577E7}">
      <dgm:prSet/>
      <dgm:spPr/>
      <dgm:t>
        <a:bodyPr/>
        <a:lstStyle/>
        <a:p>
          <a:endParaRPr lang="en-US"/>
        </a:p>
      </dgm:t>
    </dgm:pt>
    <dgm:pt modelId="{1B8BDBEA-CE20-3A4F-A7A3-DA608F1A0ECB}" type="pres">
      <dgm:prSet presAssocID="{B692DA32-A316-E54F-A3D6-08CA1CD74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40E6D-1288-574C-BE0F-7A825B04FB74}" type="pres">
      <dgm:prSet presAssocID="{A2612D79-E6A9-AA47-90A1-D63F3CFF6DFD}" presName="circ1" presStyleLbl="vennNode1" presStyleIdx="0" presStyleCnt="7"/>
      <dgm:spPr/>
    </dgm:pt>
    <dgm:pt modelId="{ECB6AC85-A095-604A-A249-F2DFB0512FDD}" type="pres">
      <dgm:prSet presAssocID="{A2612D79-E6A9-AA47-90A1-D63F3CFF6D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71960-91E5-F840-AF6D-DD94A11ABE94}" type="pres">
      <dgm:prSet presAssocID="{CBDDFB5E-5573-1546-A14E-3DBB881CC332}" presName="circ2" presStyleLbl="vennNode1" presStyleIdx="1" presStyleCnt="7"/>
      <dgm:spPr/>
    </dgm:pt>
    <dgm:pt modelId="{B94B50F7-1980-B447-BFBA-78BCA0B277BB}" type="pres">
      <dgm:prSet presAssocID="{CBDDFB5E-5573-1546-A14E-3DBB881CC3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61770-CDCE-6741-B0D4-026EB0D214C3}" type="pres">
      <dgm:prSet presAssocID="{A84BD342-04C6-DE4F-B3DF-8F82F680AC11}" presName="circ3" presStyleLbl="vennNode1" presStyleIdx="2" presStyleCnt="7"/>
      <dgm:spPr/>
    </dgm:pt>
    <dgm:pt modelId="{96942A1A-C33A-174D-9F69-94C61317F4C5}" type="pres">
      <dgm:prSet presAssocID="{A84BD342-04C6-DE4F-B3DF-8F82F680AC11}" presName="circ3Tx" presStyleLbl="revTx" presStyleIdx="0" presStyleCnt="0" custScaleX="103910" custScaleY="127866" custLinFactNeighborX="1689" custLinFactNeighborY="11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83EF6-BDC3-D54E-A4F1-781607EC4DFE}" type="pres">
      <dgm:prSet presAssocID="{71DDFB83-0A9F-2840-9A19-6FA91C49106A}" presName="circ4" presStyleLbl="vennNode1" presStyleIdx="3" presStyleCnt="7"/>
      <dgm:spPr/>
    </dgm:pt>
    <dgm:pt modelId="{BF5D1DCA-16CD-764E-AA88-42DBB869A438}" type="pres">
      <dgm:prSet presAssocID="{71DDFB83-0A9F-2840-9A19-6FA91C49106A}" presName="circ4Tx" presStyleLbl="revTx" presStyleIdx="0" presStyleCnt="0" custScaleX="122566" custScaleY="88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FF63-5606-1847-BC2F-45190D718FC7}" type="pres">
      <dgm:prSet presAssocID="{EBFB26DA-F248-0543-A068-9F66BC90B84A}" presName="circ5" presStyleLbl="vennNode1" presStyleIdx="4" presStyleCnt="7"/>
      <dgm:spPr/>
    </dgm:pt>
    <dgm:pt modelId="{AACF9F90-BF2C-7D4D-9FBC-AE9095DD9CDA}" type="pres">
      <dgm:prSet presAssocID="{EBFB26DA-F248-0543-A068-9F66BC90B84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1BE7E-9D06-2941-886B-BD0A9DD9137E}" type="pres">
      <dgm:prSet presAssocID="{258F7A83-B219-EE44-81DF-9ADE3CA501C3}" presName="circ6" presStyleLbl="vennNode1" presStyleIdx="5" presStyleCnt="7"/>
      <dgm:spPr/>
    </dgm:pt>
    <dgm:pt modelId="{BDF160B7-4B94-1B40-9D49-849D2D093646}" type="pres">
      <dgm:prSet presAssocID="{258F7A83-B219-EE44-81DF-9ADE3CA501C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7B087-40CD-B44D-A35E-0179C23B5163}" type="pres">
      <dgm:prSet presAssocID="{CBE1A125-5579-8147-99D0-17B2682157B9}" presName="circ7" presStyleLbl="vennNode1" presStyleIdx="6" presStyleCnt="7"/>
      <dgm:spPr/>
    </dgm:pt>
    <dgm:pt modelId="{2018DBCD-F532-D34E-A2E3-75A171D22A38}" type="pres">
      <dgm:prSet presAssocID="{CBE1A125-5579-8147-99D0-17B2682157B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94FE98-7570-4E3B-BA27-90B5059ADDC4}" type="presOf" srcId="{EBFB26DA-F248-0543-A068-9F66BC90B84A}" destId="{AACF9F90-BF2C-7D4D-9FBC-AE9095DD9CDA}" srcOrd="0" destOrd="0" presId="urn:microsoft.com/office/officeart/2005/8/layout/venn1"/>
    <dgm:cxn modelId="{39C2FA45-39EC-4449-B29F-6AED07674704}" type="presOf" srcId="{CBE1A125-5579-8147-99D0-17B2682157B9}" destId="{2018DBCD-F532-D34E-A2E3-75A171D22A38}" srcOrd="0" destOrd="0" presId="urn:microsoft.com/office/officeart/2005/8/layout/venn1"/>
    <dgm:cxn modelId="{1829B3A7-550F-D64C-BA47-D2B5C609E050}" srcId="{B692DA32-A316-E54F-A3D6-08CA1CD74DDD}" destId="{CBDDFB5E-5573-1546-A14E-3DBB881CC332}" srcOrd="1" destOrd="0" parTransId="{F0112A71-2665-D041-B90D-6E1BFCDFAB01}" sibTransId="{04C2E9CE-D6F6-5845-AD2C-22DB9C103458}"/>
    <dgm:cxn modelId="{9B694D1F-9BE1-DA4F-92C2-D7FF0892B6C6}" srcId="{B692DA32-A316-E54F-A3D6-08CA1CD74DDD}" destId="{A84BD342-04C6-DE4F-B3DF-8F82F680AC11}" srcOrd="2" destOrd="0" parTransId="{8A9F4545-05EC-764E-831D-5D6A18F85630}" sibTransId="{7FB207F4-B996-EA44-8A4D-72D28E63EB9A}"/>
    <dgm:cxn modelId="{165C4EB1-6746-4C40-BD54-5B74C36577E7}" srcId="{B692DA32-A316-E54F-A3D6-08CA1CD74DDD}" destId="{CBE1A125-5579-8147-99D0-17B2682157B9}" srcOrd="6" destOrd="0" parTransId="{6FC33174-E16A-E74E-B5B5-909D54004E73}" sibTransId="{1FC50F6C-8422-4E45-9239-18D477F32533}"/>
    <dgm:cxn modelId="{DE382036-3110-5643-8F97-2084A868C518}" srcId="{B692DA32-A316-E54F-A3D6-08CA1CD74DDD}" destId="{71DDFB83-0A9F-2840-9A19-6FA91C49106A}" srcOrd="3" destOrd="0" parTransId="{54A0FCFC-8F4A-7E4A-853E-FF670CFF0FD7}" sibTransId="{26BFFFC2-0567-5345-8E56-595FE77CBBF7}"/>
    <dgm:cxn modelId="{7F1D0F8C-B9A9-4ACC-B877-88556B263130}" type="presOf" srcId="{B692DA32-A316-E54F-A3D6-08CA1CD74DDD}" destId="{1B8BDBEA-CE20-3A4F-A7A3-DA608F1A0ECB}" srcOrd="0" destOrd="0" presId="urn:microsoft.com/office/officeart/2005/8/layout/venn1"/>
    <dgm:cxn modelId="{072B80BE-4F74-4AEE-8EAA-4C964039BB2F}" type="presOf" srcId="{A84BD342-04C6-DE4F-B3DF-8F82F680AC11}" destId="{96942A1A-C33A-174D-9F69-94C61317F4C5}" srcOrd="0" destOrd="0" presId="urn:microsoft.com/office/officeart/2005/8/layout/venn1"/>
    <dgm:cxn modelId="{89BFACAC-5A30-4C25-B31D-BCB91334ADF0}" type="presOf" srcId="{A2612D79-E6A9-AA47-90A1-D63F3CFF6DFD}" destId="{ECB6AC85-A095-604A-A249-F2DFB0512FDD}" srcOrd="0" destOrd="0" presId="urn:microsoft.com/office/officeart/2005/8/layout/venn1"/>
    <dgm:cxn modelId="{DC8BC7D1-8D45-3341-8009-48A94F340A00}" srcId="{B692DA32-A316-E54F-A3D6-08CA1CD74DDD}" destId="{A2612D79-E6A9-AA47-90A1-D63F3CFF6DFD}" srcOrd="0" destOrd="0" parTransId="{7D93BE11-8276-4743-A082-246780AAE860}" sibTransId="{DAA4225B-39EA-DD45-932A-FF3B160CE586}"/>
    <dgm:cxn modelId="{748E0D70-7C0A-4AE0-9A99-949535898CC7}" type="presOf" srcId="{CBDDFB5E-5573-1546-A14E-3DBB881CC332}" destId="{B94B50F7-1980-B447-BFBA-78BCA0B277BB}" srcOrd="0" destOrd="0" presId="urn:microsoft.com/office/officeart/2005/8/layout/venn1"/>
    <dgm:cxn modelId="{CFD80FAE-269F-479B-9BEB-A17A724473D4}" type="presOf" srcId="{71DDFB83-0A9F-2840-9A19-6FA91C49106A}" destId="{BF5D1DCA-16CD-764E-AA88-42DBB869A438}" srcOrd="0" destOrd="0" presId="urn:microsoft.com/office/officeart/2005/8/layout/venn1"/>
    <dgm:cxn modelId="{86CDA5A7-43F5-6449-9588-1840AD072911}" srcId="{B692DA32-A316-E54F-A3D6-08CA1CD74DDD}" destId="{EBFB26DA-F248-0543-A068-9F66BC90B84A}" srcOrd="4" destOrd="0" parTransId="{E8500672-8BFA-6245-AED2-5FDF521AC005}" sibTransId="{1CD03691-4BD4-C142-8C11-6F5CDA710ECD}"/>
    <dgm:cxn modelId="{6B67D7DC-202B-7C40-B986-837470187E52}" srcId="{B692DA32-A316-E54F-A3D6-08CA1CD74DDD}" destId="{258F7A83-B219-EE44-81DF-9ADE3CA501C3}" srcOrd="5" destOrd="0" parTransId="{D408F68B-36FA-BB4E-911D-1FBAC530CC26}" sibTransId="{63EEAB06-0047-E241-BF53-C1EC5AD5480D}"/>
    <dgm:cxn modelId="{8CB345EF-9729-4C50-9D77-48C9DBDFD939}" type="presOf" srcId="{258F7A83-B219-EE44-81DF-9ADE3CA501C3}" destId="{BDF160B7-4B94-1B40-9D49-849D2D093646}" srcOrd="0" destOrd="0" presId="urn:microsoft.com/office/officeart/2005/8/layout/venn1"/>
    <dgm:cxn modelId="{94FD467A-F2E0-4783-BB60-DD9E81E2EEA3}" type="presParOf" srcId="{1B8BDBEA-CE20-3A4F-A7A3-DA608F1A0ECB}" destId="{26B40E6D-1288-574C-BE0F-7A825B04FB74}" srcOrd="0" destOrd="0" presId="urn:microsoft.com/office/officeart/2005/8/layout/venn1"/>
    <dgm:cxn modelId="{D53D96D3-E827-476B-9D9B-05185757F4BB}" type="presParOf" srcId="{1B8BDBEA-CE20-3A4F-A7A3-DA608F1A0ECB}" destId="{ECB6AC85-A095-604A-A249-F2DFB0512FDD}" srcOrd="1" destOrd="0" presId="urn:microsoft.com/office/officeart/2005/8/layout/venn1"/>
    <dgm:cxn modelId="{F504CD76-B4BF-4AAF-9445-EA637AA6FB4A}" type="presParOf" srcId="{1B8BDBEA-CE20-3A4F-A7A3-DA608F1A0ECB}" destId="{11571960-91E5-F840-AF6D-DD94A11ABE94}" srcOrd="2" destOrd="0" presId="urn:microsoft.com/office/officeart/2005/8/layout/venn1"/>
    <dgm:cxn modelId="{C0B9458A-3650-4425-B069-4E0055091271}" type="presParOf" srcId="{1B8BDBEA-CE20-3A4F-A7A3-DA608F1A0ECB}" destId="{B94B50F7-1980-B447-BFBA-78BCA0B277BB}" srcOrd="3" destOrd="0" presId="urn:microsoft.com/office/officeart/2005/8/layout/venn1"/>
    <dgm:cxn modelId="{BF4FEC1E-CEFA-4295-AAAE-5C0DA35B0BA0}" type="presParOf" srcId="{1B8BDBEA-CE20-3A4F-A7A3-DA608F1A0ECB}" destId="{32861770-CDCE-6741-B0D4-026EB0D214C3}" srcOrd="4" destOrd="0" presId="urn:microsoft.com/office/officeart/2005/8/layout/venn1"/>
    <dgm:cxn modelId="{4FDBCE37-0987-416C-8F97-2D5AC2B14483}" type="presParOf" srcId="{1B8BDBEA-CE20-3A4F-A7A3-DA608F1A0ECB}" destId="{96942A1A-C33A-174D-9F69-94C61317F4C5}" srcOrd="5" destOrd="0" presId="urn:microsoft.com/office/officeart/2005/8/layout/venn1"/>
    <dgm:cxn modelId="{475B8FEC-E9F9-4ED1-AAC2-AE3CEE9FCBD2}" type="presParOf" srcId="{1B8BDBEA-CE20-3A4F-A7A3-DA608F1A0ECB}" destId="{7FF83EF6-BDC3-D54E-A4F1-781607EC4DFE}" srcOrd="6" destOrd="0" presId="urn:microsoft.com/office/officeart/2005/8/layout/venn1"/>
    <dgm:cxn modelId="{CAFCC552-D352-43E1-B41A-FB1DC98011D0}" type="presParOf" srcId="{1B8BDBEA-CE20-3A4F-A7A3-DA608F1A0ECB}" destId="{BF5D1DCA-16CD-764E-AA88-42DBB869A438}" srcOrd="7" destOrd="0" presId="urn:microsoft.com/office/officeart/2005/8/layout/venn1"/>
    <dgm:cxn modelId="{B858EB6D-E7B5-4A6E-8C25-D677A76543FC}" type="presParOf" srcId="{1B8BDBEA-CE20-3A4F-A7A3-DA608F1A0ECB}" destId="{E20AFF63-5606-1847-BC2F-45190D718FC7}" srcOrd="8" destOrd="0" presId="urn:microsoft.com/office/officeart/2005/8/layout/venn1"/>
    <dgm:cxn modelId="{12EA5772-7094-4268-8226-6E348590EADB}" type="presParOf" srcId="{1B8BDBEA-CE20-3A4F-A7A3-DA608F1A0ECB}" destId="{AACF9F90-BF2C-7D4D-9FBC-AE9095DD9CDA}" srcOrd="9" destOrd="0" presId="urn:microsoft.com/office/officeart/2005/8/layout/venn1"/>
    <dgm:cxn modelId="{574C11C2-028F-4368-8BBA-4C787223D8F2}" type="presParOf" srcId="{1B8BDBEA-CE20-3A4F-A7A3-DA608F1A0ECB}" destId="{4F01BE7E-9D06-2941-886B-BD0A9DD9137E}" srcOrd="10" destOrd="0" presId="urn:microsoft.com/office/officeart/2005/8/layout/venn1"/>
    <dgm:cxn modelId="{E7BE2ACA-FE17-4288-9838-A8B7F9DEB6B5}" type="presParOf" srcId="{1B8BDBEA-CE20-3A4F-A7A3-DA608F1A0ECB}" destId="{BDF160B7-4B94-1B40-9D49-849D2D093646}" srcOrd="11" destOrd="0" presId="urn:microsoft.com/office/officeart/2005/8/layout/venn1"/>
    <dgm:cxn modelId="{9777B435-684E-4BE1-88BF-E56E0CA6CDDF}" type="presParOf" srcId="{1B8BDBEA-CE20-3A4F-A7A3-DA608F1A0ECB}" destId="{4797B087-40CD-B44D-A35E-0179C23B5163}" srcOrd="12" destOrd="0" presId="urn:microsoft.com/office/officeart/2005/8/layout/venn1"/>
    <dgm:cxn modelId="{5E4D3D29-9005-43F9-916C-26A6815B2ACD}" type="presParOf" srcId="{1B8BDBEA-CE20-3A4F-A7A3-DA608F1A0ECB}" destId="{2018DBCD-F532-D34E-A2E3-75A171D22A3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40E6D-1288-574C-BE0F-7A825B04FB74}">
      <dsp:nvSpPr>
        <dsp:cNvPr id="0" name=""/>
        <dsp:cNvSpPr/>
      </dsp:nvSpPr>
      <dsp:spPr>
        <a:xfrm>
          <a:off x="3318310" y="1525722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B6AC85-A095-604A-A249-F2DFB0512FDD}">
      <dsp:nvSpPr>
        <dsp:cNvPr id="0" name=""/>
        <dsp:cNvSpPr/>
      </dsp:nvSpPr>
      <dsp:spPr>
        <a:xfrm>
          <a:off x="3175790" y="0"/>
          <a:ext cx="2239594" cy="11985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Large system – disperse units</a:t>
          </a:r>
          <a:endParaRPr lang="en-US" sz="1800" kern="1200" dirty="0"/>
        </a:p>
      </dsp:txBody>
      <dsp:txXfrm>
        <a:off x="3175790" y="0"/>
        <a:ext cx="2239594" cy="1198525"/>
      </dsp:txXfrm>
    </dsp:sp>
    <dsp:sp modelId="{11571960-91E5-F840-AF6D-DD94A11ABE94}">
      <dsp:nvSpPr>
        <dsp:cNvPr id="0" name=""/>
        <dsp:cNvSpPr/>
      </dsp:nvSpPr>
      <dsp:spPr>
        <a:xfrm>
          <a:off x="3891646" y="1801383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4B50F7-1980-B447-BFBA-78BCA0B277BB}">
      <dsp:nvSpPr>
        <dsp:cNvPr id="0" name=""/>
        <dsp:cNvSpPr/>
      </dsp:nvSpPr>
      <dsp:spPr>
        <a:xfrm>
          <a:off x="6087263" y="1138598"/>
          <a:ext cx="2117434" cy="131837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of human interactions: interests, negotiations, conflicts, clans  </a:t>
          </a:r>
          <a:endParaRPr lang="en-US" sz="1800" kern="1200" dirty="0"/>
        </a:p>
      </dsp:txBody>
      <dsp:txXfrm>
        <a:off x="6087263" y="1138598"/>
        <a:ext cx="2117434" cy="1318377"/>
      </dsp:txXfrm>
    </dsp:sp>
    <dsp:sp modelId="{32861770-CDCE-6741-B0D4-026EB0D214C3}">
      <dsp:nvSpPr>
        <dsp:cNvPr id="0" name=""/>
        <dsp:cNvSpPr/>
      </dsp:nvSpPr>
      <dsp:spPr>
        <a:xfrm>
          <a:off x="4032537" y="2421620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942A1A-C33A-174D-9F69-94C61317F4C5}">
      <dsp:nvSpPr>
        <dsp:cNvPr id="0" name=""/>
        <dsp:cNvSpPr/>
      </dsp:nvSpPr>
      <dsp:spPr>
        <a:xfrm>
          <a:off x="6290862" y="2816534"/>
          <a:ext cx="2076714" cy="140826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Perceived as major mechanism for social/economic promotion – high motivation, high incentives, low tolerance</a:t>
          </a:r>
          <a:endParaRPr lang="en-US" sz="1800" kern="1200" dirty="0"/>
        </a:p>
      </dsp:txBody>
      <dsp:txXfrm>
        <a:off x="6290862" y="2816534"/>
        <a:ext cx="2076714" cy="1408267"/>
      </dsp:txXfrm>
    </dsp:sp>
    <dsp:sp modelId="{7FF83EF6-BDC3-D54E-A4F1-781607EC4DFE}">
      <dsp:nvSpPr>
        <dsp:cNvPr id="0" name=""/>
        <dsp:cNvSpPr/>
      </dsp:nvSpPr>
      <dsp:spPr>
        <a:xfrm>
          <a:off x="3635925" y="2919008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5D1DCA-16CD-764E-AA88-42DBB869A438}">
      <dsp:nvSpPr>
        <dsp:cNvPr id="0" name=""/>
        <dsp:cNvSpPr/>
      </dsp:nvSpPr>
      <dsp:spPr>
        <a:xfrm>
          <a:off x="5395025" y="4704211"/>
          <a:ext cx="2239594" cy="128841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Asymmetric relationships in its core:  lack of voice, </a:t>
          </a:r>
          <a:r>
            <a:rPr lang="ta-IN" sz="1800" kern="1200" dirty="0" smtClean="0"/>
            <a:t> </a:t>
          </a:r>
          <a:r>
            <a:rPr lang="en-US" sz="1800" kern="1200" dirty="0" smtClean="0"/>
            <a:t> discrimination</a:t>
          </a:r>
          <a:endParaRPr lang="en-US" sz="1800" kern="1200" dirty="0"/>
        </a:p>
      </dsp:txBody>
      <dsp:txXfrm>
        <a:off x="5395025" y="4704211"/>
        <a:ext cx="2239594" cy="1288414"/>
      </dsp:txXfrm>
    </dsp:sp>
    <dsp:sp modelId="{E20AFF63-5606-1847-BC2F-45190D718FC7}">
      <dsp:nvSpPr>
        <dsp:cNvPr id="0" name=""/>
        <dsp:cNvSpPr/>
      </dsp:nvSpPr>
      <dsp:spPr>
        <a:xfrm>
          <a:off x="3000695" y="2919008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CF9F90-BF2C-7D4D-9FBC-AE9095DD9CDA}">
      <dsp:nvSpPr>
        <dsp:cNvPr id="0" name=""/>
        <dsp:cNvSpPr/>
      </dsp:nvSpPr>
      <dsp:spPr>
        <a:xfrm>
          <a:off x="956556" y="4704211"/>
          <a:ext cx="2239594" cy="128841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Fertile soil for implicit theories of education</a:t>
          </a:r>
          <a:endParaRPr lang="en-US" sz="1800" kern="1200"/>
        </a:p>
      </dsp:txBody>
      <dsp:txXfrm>
        <a:off x="956556" y="4704211"/>
        <a:ext cx="2239594" cy="1288414"/>
      </dsp:txXfrm>
    </dsp:sp>
    <dsp:sp modelId="{4F01BE7E-9D06-2941-886B-BD0A9DD9137E}">
      <dsp:nvSpPr>
        <dsp:cNvPr id="0" name=""/>
        <dsp:cNvSpPr/>
      </dsp:nvSpPr>
      <dsp:spPr>
        <a:xfrm>
          <a:off x="2604083" y="2421620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F160B7-4B94-1B40-9D49-849D2D093646}">
      <dsp:nvSpPr>
        <dsp:cNvPr id="0" name=""/>
        <dsp:cNvSpPr/>
      </dsp:nvSpPr>
      <dsp:spPr>
        <a:xfrm>
          <a:off x="223598" y="2816534"/>
          <a:ext cx="2076714" cy="140826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Multiple stakeholders</a:t>
          </a:r>
          <a:endParaRPr lang="nb-NO" sz="1800" kern="1200" dirty="0"/>
        </a:p>
      </dsp:txBody>
      <dsp:txXfrm>
        <a:off x="223598" y="2816534"/>
        <a:ext cx="2076714" cy="1408267"/>
      </dsp:txXfrm>
    </dsp:sp>
    <dsp:sp modelId="{4797B087-40CD-B44D-A35E-0179C23B5163}">
      <dsp:nvSpPr>
        <dsp:cNvPr id="0" name=""/>
        <dsp:cNvSpPr/>
      </dsp:nvSpPr>
      <dsp:spPr>
        <a:xfrm>
          <a:off x="2744974" y="1801383"/>
          <a:ext cx="1954554" cy="1954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18DBCD-F532-D34E-A2E3-75A171D22A38}">
      <dsp:nvSpPr>
        <dsp:cNvPr id="0" name=""/>
        <dsp:cNvSpPr/>
      </dsp:nvSpPr>
      <dsp:spPr>
        <a:xfrm>
          <a:off x="386478" y="1138598"/>
          <a:ext cx="2117434" cy="131837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Research-policy gap</a:t>
          </a:r>
          <a:endParaRPr lang="en-US" sz="1800" kern="1200" dirty="0"/>
        </a:p>
      </dsp:txBody>
      <dsp:txXfrm>
        <a:off x="386478" y="1138598"/>
        <a:ext cx="2117434" cy="131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7324-22A3-4B4E-AC95-C781E62A50B5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BC74-3AEC-4DF8-BA45-B8F95F041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8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66DA48-8626-4A20-BBC2-ED11A1BD69DC}" type="slidenum">
              <a:rPr lang="en-GB">
                <a:solidFill>
                  <a:prstClr val="black"/>
                </a:solidFill>
              </a:rPr>
              <a:pPr eaLnBrk="1" hangingPunct="1"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0A9865-F889-47B8-BFC2-4A53F8352108}" type="slidenum">
              <a:rPr lang="en-GB">
                <a:solidFill>
                  <a:prstClr val="black"/>
                </a:solidFill>
              </a:rPr>
              <a:pPr eaLnBrk="1" hangingPunct="1"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8918ECE-6127-4FAF-B45F-921D6D978F41}" type="slidenum">
              <a:rPr lang="en-GB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Оствареност стандарда 3.1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2. Настава и учење</a:t>
            </a:r>
          </a:p>
          <a:p>
            <a:pPr eaLnBrk="1" hangingPunct="1"/>
            <a:r>
              <a:rPr lang="en-US" smtClean="0"/>
              <a:t>3. Образовна постигнућа ученика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3.1. Успех ученика показује да су остварени образовни стандарди.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877223" indent="-36432733"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4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898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34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79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98C07F-0B9F-447F-8125-89C01CC790D7}" type="slidenum">
              <a:rPr lang="en-US" sz="1300">
                <a:latin typeface="Calibri" pitchFamily="34" charset="0"/>
              </a:rPr>
              <a:pPr eaLnBrk="1" hangingPunct="1"/>
              <a:t>18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3.1.1.</a:t>
            </a:r>
          </a:p>
          <a:p>
            <a:r>
              <a:rPr lang="en-US" smtClean="0"/>
              <a:t>3.1.2.</a:t>
            </a:r>
          </a:p>
          <a:p>
            <a:r>
              <a:rPr lang="en-US" smtClean="0"/>
              <a:t>3.1.3</a:t>
            </a:r>
          </a:p>
          <a:p>
            <a:r>
              <a:rPr lang="en-US" smtClean="0"/>
              <a:t>3.1.5</a:t>
            </a:r>
          </a:p>
          <a:p>
            <a:r>
              <a:rPr lang="en-US" smtClean="0"/>
              <a:t>3.2.6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877223" indent="-36432733"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4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898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34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79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D35FDE-5FBF-4400-A457-87F56EE5EE2F}" type="slidenum">
              <a:rPr lang="en-US" sz="1300">
                <a:latin typeface="Calibri" pitchFamily="34" charset="0"/>
              </a:rPr>
              <a:pPr eaLnBrk="1" hangingPunct="1"/>
              <a:t>19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</a:pPr>
            <a:r>
              <a:rPr lang="sr-Cyrl-CS" sz="1100">
                <a:ea typeface="ＭＳ Ｐゴシック" pitchFamily="34" charset="-128"/>
              </a:rPr>
              <a:t>Учење стратегија учења и мотивација</a:t>
            </a:r>
            <a:endParaRPr lang="en-US" sz="11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r-Cyrl-CS" sz="1100">
                <a:ea typeface="ＭＳ Ｐゴシック" pitchFamily="34" charset="-128"/>
              </a:rPr>
              <a:t>Оцењивање/процењивање и повратна информација</a:t>
            </a:r>
            <a:endParaRPr lang="en-US" sz="11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r-Cyrl-CS" sz="1100">
                <a:ea typeface="ＭＳ Ｐゴシック" pitchFamily="34" charset="-128"/>
              </a:rPr>
              <a:t>Очекивања наставника</a:t>
            </a:r>
            <a:endParaRPr lang="en-US" sz="110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r-Cyrl-CS" sz="1100">
                <a:ea typeface="ＭＳ Ｐゴシック" pitchFamily="34" charset="-128"/>
              </a:rPr>
              <a:t>Наставне методе</a:t>
            </a:r>
          </a:p>
          <a:p>
            <a:pPr lvl="1" eaLnBrk="1" hangingPunct="1">
              <a:lnSpc>
                <a:spcPct val="90000"/>
              </a:lnSpc>
            </a:pPr>
            <a:r>
              <a:rPr lang="sr-Cyrl-CS" sz="1700">
                <a:ea typeface="ＭＳ Ｐゴシック" pitchFamily="34" charset="-128"/>
              </a:rPr>
              <a:t>........</a:t>
            </a:r>
          </a:p>
          <a:p>
            <a:pPr eaLnBrk="1" hangingPunct="1">
              <a:lnSpc>
                <a:spcPct val="90000"/>
              </a:lnSpc>
            </a:pPr>
            <a:endParaRPr lang="en-US" sz="110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877223" indent="-36432733"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4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898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34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79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FFDE53-DCAF-4FFE-A264-8E1771FF54FE}" type="slidenum">
              <a:rPr lang="en-US" sz="1300">
                <a:latin typeface="Calibri" pitchFamily="34" charset="0"/>
              </a:rPr>
              <a:pPr eaLnBrk="1" hangingPunct="1"/>
              <a:t>20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fld id="{3B0C5B8A-2D91-4AB2-AE2F-EC250D648760}" type="slidenum">
              <a:rPr kumimoji="1" lang="en-US" altLang="ko-KR" sz="1200">
                <a:latin typeface="Gulim" pitchFamily="34" charset="-127"/>
                <a:ea typeface="Gulim" pitchFamily="34" charset="-127"/>
              </a:rPr>
              <a:pPr eaLnBrk="1" hangingPunct="1"/>
              <a:t>23</a:t>
            </a:fld>
            <a:endParaRPr kumimoji="1" lang="en-US" altLang="ko-KR" sz="12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08400" y="3024188"/>
          <a:ext cx="5435600" cy="3833812"/>
        </p:xfrm>
        <a:graphic>
          <a:graphicData uri="http://schemas.openxmlformats.org/presentationml/2006/ole">
            <p:oleObj spid="_x0000_s1050" name="Image" r:id="rId3" imgW="4838095" imgH="4990476" progId="">
              <p:embed/>
            </p:oleObj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ltGray">
          <a:xfrm>
            <a:off x="0" y="0"/>
            <a:ext cx="9144000" cy="11255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ko-KR">
              <a:latin typeface="Verdana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black">
          <a:xfrm>
            <a:off x="0" y="1125538"/>
            <a:ext cx="2843213" cy="288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ko-KR">
              <a:latin typeface="Verdana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black">
          <a:xfrm>
            <a:off x="0" y="1095375"/>
            <a:ext cx="9144000" cy="73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ko-KR">
              <a:latin typeface="Verdana" pitchFamily="34" charset="0"/>
            </a:endParaRP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0" y="908050"/>
            <a:ext cx="9144000" cy="144463"/>
            <a:chOff x="1519" y="554"/>
            <a:chExt cx="4241" cy="91"/>
          </a:xfrm>
        </p:grpSpPr>
        <p:sp>
          <p:nvSpPr>
            <p:cNvPr id="10" name="Line 26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-9525" y="-9525"/>
          <a:ext cx="2852738" cy="1104900"/>
        </p:xfrm>
        <a:graphic>
          <a:graphicData uri="http://schemas.openxmlformats.org/presentationml/2006/ole">
            <p:oleObj spid="_x0000_s1051" name="Image" r:id="rId4" imgW="3809524" imgH="1257143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A64CF-F0C3-4B8B-A27C-2F7AB59B2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69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sr-Latn-C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0C7C-2906-DE43-AC24-C0873474C859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23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021F74A-4229-484B-9F86-9412D09CFF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968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8FD9-529D-D141-A61F-F79D5769D38C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32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ta-I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04D4ADAF-5FE2-AE49-B349-F6BF068137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32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E430-A054-6F4A-828A-2B18402E588D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91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B86D-2380-3A49-AFEF-CFAD9BF0E6EF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1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1194" y="380390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2153-E195-104C-97E2-50548D017880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5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917E-7140-FE46-9779-45964E6D5C91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803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9C95-664E-F442-9512-AB4A55CC8E42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69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714C-D202-2943-9F26-8150FE2FDF39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141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3D6B-3E3F-E544-9B0B-A1D9C75F9617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843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7695-123F-7A41-90FF-A9C661F69DB7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7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0EAB-52AA-D248-BA65-2D4B9F3D9C46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455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3A19-6504-954C-8757-7D7AFB10EAE9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600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9066-6C95-D54E-B2A0-7092D408D416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6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19875" y="380797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43E8-4ED6-DC44-BDB5-86BA963D5991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979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20164" y="38020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31D5-0EA5-6E42-8151-BFF53332A5AC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5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9EED-707E-9546-A945-F0BAD8C30DCB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6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/>
            <p:nvPr userDrawn="1"/>
          </p:nvSpPr>
          <p:spPr>
            <a:xfrm>
              <a:off x="1519885" y="380691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C6BD-0898-BD49-ADEA-5B1E4154636A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844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94CA-270E-0345-BAC1-DA92259FBD1A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675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7780-FBC9-D546-B18A-24F4ED8D2133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825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226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133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079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524000"/>
            <a:ext cx="3719513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37211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8021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9628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91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2851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88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4340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2504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549275"/>
            <a:ext cx="1901825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49275"/>
            <a:ext cx="5554663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3754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605713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524000"/>
            <a:ext cx="7593013" cy="42100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9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E70DFF-CC58-4319-9BE4-87BB4F86FD8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FEF2DB-505B-4F84-BA42-3DF7B47A0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4" r:id="rId12"/>
    <p:sldLayoutId id="2147483708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73939-2366-3640-B6C7-810FDD7AAC03}" type="slidenum">
              <a:rPr lang="en-US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4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49275"/>
            <a:ext cx="7605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524000"/>
            <a:ext cx="75930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1525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69696"/>
                </a:solidFill>
                <a:latin typeface="Swis721 BT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06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rgbClr val="EAEAEA"/>
          </a:solidFill>
          <a:latin typeface="Swis721 Lt B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§"/>
        <a:defRPr sz="2000">
          <a:solidFill>
            <a:srgbClr val="9696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access.com/education/grad-schoo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волшебная палочка собранных данных в руках разработчика стратегии: </a:t>
            </a:r>
            <a:br>
              <a:rPr lang="ru-RU" dirty="0" smtClean="0"/>
            </a:br>
            <a:r>
              <a:rPr lang="ru-RU" dirty="0" smtClean="0"/>
              <a:t>три сербские истории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Проф. </a:t>
            </a:r>
            <a:r>
              <a:rPr lang="ru-RU" dirty="0" err="1" smtClean="0"/>
              <a:t>Тинде</a:t>
            </a:r>
            <a:r>
              <a:rPr lang="ru-RU" dirty="0" smtClean="0"/>
              <a:t> Ковач </a:t>
            </a:r>
            <a:r>
              <a:rPr lang="ru-RU" dirty="0" err="1" smtClean="0"/>
              <a:t>Церович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29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215063" y="5357813"/>
            <a:ext cx="2928937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806450" y="116632"/>
            <a:ext cx="7605712" cy="809625"/>
          </a:xfrm>
        </p:spPr>
        <p:txBody>
          <a:bodyPr/>
          <a:lstStyle/>
          <a:p>
            <a:pPr eaLnBrk="1" hangingPunct="1"/>
            <a:r>
              <a:rPr lang="ru-RU" dirty="0" smtClean="0"/>
              <a:t>Мета-анализ </a:t>
            </a:r>
            <a:r>
              <a:rPr lang="en-AU" dirty="0" smtClean="0"/>
              <a:t>(</a:t>
            </a:r>
            <a:r>
              <a:rPr lang="ru-RU" dirty="0" err="1" smtClean="0"/>
              <a:t>Хетти</a:t>
            </a:r>
            <a:r>
              <a:rPr lang="en-AU" dirty="0" smtClean="0"/>
              <a:t>, </a:t>
            </a:r>
            <a:r>
              <a:rPr lang="en-AU" dirty="0" smtClean="0"/>
              <a:t>2003)</a:t>
            </a:r>
            <a:br>
              <a:rPr lang="en-AU" dirty="0" smtClean="0"/>
            </a:br>
            <a:r>
              <a:rPr lang="ru-RU" sz="2800" dirty="0" smtClean="0"/>
              <a:t>Несчастья</a:t>
            </a:r>
            <a:r>
              <a:rPr lang="en-AU" sz="2800" dirty="0" smtClean="0"/>
              <a:t> </a:t>
            </a:r>
            <a:r>
              <a:rPr lang="en-AU" dirty="0" smtClean="0"/>
              <a:t>...</a:t>
            </a:r>
            <a:endParaRPr lang="en-US" dirty="0" smtClean="0"/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srgbClr val="969696"/>
              </a:solidFill>
              <a:latin typeface="Swis721 BT" pitchFamily="34" charset="0"/>
            </a:endParaRPr>
          </a:p>
        </p:txBody>
      </p:sp>
      <p:pic>
        <p:nvPicPr>
          <p:cNvPr id="257026" name="Picture 2" descr="http://techdigestuk.typepad.com/photos/uncategorized/car_c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775" y="-6350"/>
            <a:ext cx="11207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465" name="Group 105"/>
          <p:cNvGraphicFramePr>
            <a:graphicFrameLocks noGrp="1"/>
          </p:cNvGraphicFramePr>
          <p:nvPr/>
        </p:nvGraphicFramePr>
        <p:xfrm>
          <a:off x="0" y="1125538"/>
          <a:ext cx="9144000" cy="5484180"/>
        </p:xfrm>
        <a:graphic>
          <a:graphicData uri="http://schemas.openxmlformats.org/drawingml/2006/table">
            <a:tbl>
              <a:tblPr/>
              <a:tblGrid>
                <a:gridCol w="1262063"/>
                <a:gridCol w="1330325"/>
                <a:gridCol w="3513137"/>
                <a:gridCol w="1149350"/>
                <a:gridCol w="1079500"/>
                <a:gridCol w="809625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атегория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Влияние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Иссл-я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Рез-ты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Мобильность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смена школы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540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-.34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Оставление на второй год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2675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-.16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Телевизор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-.14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Летние каникулы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-.09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Открытость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vs.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традиционность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Многоуровневые/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многовозрастные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классы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Индуктивное преподавание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.06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Чтение: язык как система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.06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Перцептивно-моторные программы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637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.08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Внешкольные переживания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.09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52" name="Picture 93" descr="Brow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3" name="Picture 94" descr="Brow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4" name="Picture 95" descr="Brow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8608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5" name="Picture 98" descr="tn_pic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9972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6" name="Picture 99" descr="tn_pic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4290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7" name="Picture 101" descr="00189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29260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8" name="Picture 102" descr="labelled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4794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9" name="Picture 103" descr="labelled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7788"/>
            <a:ext cx="4794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0" name="Picture 104" descr="Brow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66261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7" descr="Brown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36" name="Freeform 176"/>
          <p:cNvSpPr>
            <a:spLocks/>
          </p:cNvSpPr>
          <p:nvPr/>
        </p:nvSpPr>
        <p:spPr bwMode="auto">
          <a:xfrm>
            <a:off x="2184400" y="1905000"/>
            <a:ext cx="4173550" cy="744538"/>
          </a:xfrm>
          <a:custGeom>
            <a:avLst/>
            <a:gdLst>
              <a:gd name="T0" fmla="*/ 1141 w 1255"/>
              <a:gd name="T1" fmla="*/ 189 h 469"/>
              <a:gd name="T2" fmla="*/ 688 w 1255"/>
              <a:gd name="T3" fmla="*/ 7 h 469"/>
              <a:gd name="T4" fmla="*/ 53 w 1255"/>
              <a:gd name="T5" fmla="*/ 144 h 469"/>
              <a:gd name="T6" fmla="*/ 370 w 1255"/>
              <a:gd name="T7" fmla="*/ 370 h 469"/>
              <a:gd name="T8" fmla="*/ 1005 w 1255"/>
              <a:gd name="T9" fmla="*/ 416 h 469"/>
              <a:gd name="T10" fmla="*/ 1050 w 1255"/>
              <a:gd name="T11" fmla="*/ 53 h 469"/>
              <a:gd name="T12" fmla="*/ 1232 w 1255"/>
              <a:gd name="T13" fmla="*/ 144 h 469"/>
              <a:gd name="T14" fmla="*/ 1186 w 1255"/>
              <a:gd name="T15" fmla="*/ 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5" h="469">
                <a:moveTo>
                  <a:pt x="1141" y="189"/>
                </a:moveTo>
                <a:cubicBezTo>
                  <a:pt x="1005" y="101"/>
                  <a:pt x="869" y="14"/>
                  <a:pt x="688" y="7"/>
                </a:cubicBezTo>
                <a:cubicBezTo>
                  <a:pt x="507" y="0"/>
                  <a:pt x="106" y="84"/>
                  <a:pt x="53" y="144"/>
                </a:cubicBezTo>
                <a:cubicBezTo>
                  <a:pt x="0" y="204"/>
                  <a:pt x="211" y="325"/>
                  <a:pt x="370" y="370"/>
                </a:cubicBezTo>
                <a:cubicBezTo>
                  <a:pt x="529" y="415"/>
                  <a:pt x="892" y="469"/>
                  <a:pt x="1005" y="416"/>
                </a:cubicBezTo>
                <a:cubicBezTo>
                  <a:pt x="1118" y="363"/>
                  <a:pt x="1012" y="98"/>
                  <a:pt x="1050" y="53"/>
                </a:cubicBezTo>
                <a:cubicBezTo>
                  <a:pt x="1088" y="8"/>
                  <a:pt x="1209" y="137"/>
                  <a:pt x="1232" y="144"/>
                </a:cubicBezTo>
                <a:cubicBezTo>
                  <a:pt x="1255" y="151"/>
                  <a:pt x="1220" y="124"/>
                  <a:pt x="1186" y="9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3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215063" y="5357813"/>
            <a:ext cx="2928937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55663" y="374650"/>
            <a:ext cx="7605712" cy="809625"/>
          </a:xfrm>
        </p:spPr>
        <p:txBody>
          <a:bodyPr/>
          <a:lstStyle/>
          <a:p>
            <a:pPr eaLnBrk="1" hangingPunct="1"/>
            <a:r>
              <a:rPr lang="ru-RU" dirty="0" smtClean="0"/>
              <a:t>Отстающие…</a:t>
            </a:r>
            <a:endParaRPr lang="en-US" dirty="0" smtClean="0"/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>
              <a:solidFill>
                <a:srgbClr val="969696"/>
              </a:solidFill>
              <a:latin typeface="Swis721 BT" pitchFamily="34" charset="0"/>
            </a:endParaRPr>
          </a:p>
        </p:txBody>
      </p:sp>
      <p:pic>
        <p:nvPicPr>
          <p:cNvPr id="254978" name="Picture 2" descr="http://www.salon.com/news/feature/2006/03/17/churchill/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750" y="-6350"/>
            <a:ext cx="1116013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9" name="Group 105"/>
          <p:cNvGraphicFramePr>
            <a:graphicFrameLocks noGrp="1"/>
          </p:cNvGraphicFramePr>
          <p:nvPr/>
        </p:nvGraphicFramePr>
        <p:xfrm>
          <a:off x="0" y="1125538"/>
          <a:ext cx="9144000" cy="5071748"/>
        </p:xfrm>
        <a:graphic>
          <a:graphicData uri="http://schemas.openxmlformats.org/drawingml/2006/table">
            <a:tbl>
              <a:tblPr/>
              <a:tblGrid>
                <a:gridCol w="857250"/>
                <a:gridCol w="1322388"/>
                <a:gridCol w="4013200"/>
                <a:gridCol w="1141412"/>
                <a:gridCol w="1076325"/>
                <a:gridCol w="73342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Влияние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Иссл-я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Рез-ты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Дистанционное обучение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788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1545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Интернет-образование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.09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Распределение по способностям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494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1363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учителей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Питание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Знание предмета учителем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Пол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девочки-мальчики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2926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6051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Мультимедийные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методы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Проблемно-ориентированное обучение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Программы домашнего обучения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.16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76" name="Picture 276" descr="0018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36713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7" name="Picture 277" descr="0018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8513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8" name="Picture 278" descr="0018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24400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9" name="Picture 279" descr="0018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219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0" name="Picture 280" descr="0018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219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1" name="Picture 281" descr="j03825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0031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2" name="Picture 282" descr="teacher14_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32113"/>
            <a:ext cx="204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3" name="Picture 283" descr="teacher14_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8738"/>
            <a:ext cx="204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4" name="Picture 284" descr="tn_pup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63913"/>
            <a:ext cx="3317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5" name="Picture 285" descr="tn_pup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3317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0" name="Freeform 106"/>
          <p:cNvSpPr>
            <a:spLocks/>
          </p:cNvSpPr>
          <p:nvPr/>
        </p:nvSpPr>
        <p:spPr bwMode="auto">
          <a:xfrm>
            <a:off x="1979613" y="3452813"/>
            <a:ext cx="4105275" cy="923925"/>
          </a:xfrm>
          <a:custGeom>
            <a:avLst/>
            <a:gdLst>
              <a:gd name="T0" fmla="*/ 2586 w 2586"/>
              <a:gd name="T1" fmla="*/ 257 h 582"/>
              <a:gd name="T2" fmla="*/ 1452 w 2586"/>
              <a:gd name="T3" fmla="*/ 30 h 582"/>
              <a:gd name="T4" fmla="*/ 454 w 2586"/>
              <a:gd name="T5" fmla="*/ 76 h 582"/>
              <a:gd name="T6" fmla="*/ 91 w 2586"/>
              <a:gd name="T7" fmla="*/ 166 h 582"/>
              <a:gd name="T8" fmla="*/ 45 w 2586"/>
              <a:gd name="T9" fmla="*/ 212 h 582"/>
              <a:gd name="T10" fmla="*/ 0 w 2586"/>
              <a:gd name="T11" fmla="*/ 348 h 582"/>
              <a:gd name="T12" fmla="*/ 45 w 2586"/>
              <a:gd name="T13" fmla="*/ 439 h 582"/>
              <a:gd name="T14" fmla="*/ 182 w 2586"/>
              <a:gd name="T15" fmla="*/ 484 h 582"/>
              <a:gd name="T16" fmla="*/ 454 w 2586"/>
              <a:gd name="T17" fmla="*/ 575 h 582"/>
              <a:gd name="T18" fmla="*/ 998 w 2586"/>
              <a:gd name="T19" fmla="*/ 529 h 582"/>
              <a:gd name="T20" fmla="*/ 1225 w 2586"/>
              <a:gd name="T21" fmla="*/ 529 h 582"/>
              <a:gd name="T22" fmla="*/ 1588 w 2586"/>
              <a:gd name="T23" fmla="*/ 575 h 582"/>
              <a:gd name="T24" fmla="*/ 1905 w 2586"/>
              <a:gd name="T25" fmla="*/ 529 h 582"/>
              <a:gd name="T26" fmla="*/ 2223 w 2586"/>
              <a:gd name="T27" fmla="*/ 484 h 582"/>
              <a:gd name="T28" fmla="*/ 2495 w 2586"/>
              <a:gd name="T29" fmla="*/ 257 h 582"/>
              <a:gd name="T30" fmla="*/ 2495 w 2586"/>
              <a:gd name="T31" fmla="*/ 76 h 582"/>
              <a:gd name="T32" fmla="*/ 2495 w 2586"/>
              <a:gd name="T33" fmla="*/ 121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86" h="582">
                <a:moveTo>
                  <a:pt x="2586" y="257"/>
                </a:moveTo>
                <a:cubicBezTo>
                  <a:pt x="2196" y="158"/>
                  <a:pt x="1807" y="60"/>
                  <a:pt x="1452" y="30"/>
                </a:cubicBezTo>
                <a:cubicBezTo>
                  <a:pt x="1097" y="0"/>
                  <a:pt x="681" y="53"/>
                  <a:pt x="454" y="76"/>
                </a:cubicBezTo>
                <a:cubicBezTo>
                  <a:pt x="227" y="99"/>
                  <a:pt x="159" y="143"/>
                  <a:pt x="91" y="166"/>
                </a:cubicBezTo>
                <a:cubicBezTo>
                  <a:pt x="23" y="189"/>
                  <a:pt x="60" y="182"/>
                  <a:pt x="45" y="212"/>
                </a:cubicBezTo>
                <a:cubicBezTo>
                  <a:pt x="30" y="242"/>
                  <a:pt x="0" y="310"/>
                  <a:pt x="0" y="348"/>
                </a:cubicBezTo>
                <a:cubicBezTo>
                  <a:pt x="0" y="386"/>
                  <a:pt x="15" y="416"/>
                  <a:pt x="45" y="439"/>
                </a:cubicBezTo>
                <a:cubicBezTo>
                  <a:pt x="75" y="462"/>
                  <a:pt x="114" y="461"/>
                  <a:pt x="182" y="484"/>
                </a:cubicBezTo>
                <a:cubicBezTo>
                  <a:pt x="250" y="507"/>
                  <a:pt x="318" y="568"/>
                  <a:pt x="454" y="575"/>
                </a:cubicBezTo>
                <a:cubicBezTo>
                  <a:pt x="590" y="582"/>
                  <a:pt x="870" y="537"/>
                  <a:pt x="998" y="529"/>
                </a:cubicBezTo>
                <a:cubicBezTo>
                  <a:pt x="1126" y="521"/>
                  <a:pt x="1127" y="521"/>
                  <a:pt x="1225" y="529"/>
                </a:cubicBezTo>
                <a:cubicBezTo>
                  <a:pt x="1323" y="537"/>
                  <a:pt x="1475" y="575"/>
                  <a:pt x="1588" y="575"/>
                </a:cubicBezTo>
                <a:cubicBezTo>
                  <a:pt x="1701" y="575"/>
                  <a:pt x="1799" y="544"/>
                  <a:pt x="1905" y="529"/>
                </a:cubicBezTo>
                <a:cubicBezTo>
                  <a:pt x="2011" y="514"/>
                  <a:pt x="2125" y="529"/>
                  <a:pt x="2223" y="484"/>
                </a:cubicBezTo>
                <a:cubicBezTo>
                  <a:pt x="2321" y="439"/>
                  <a:pt x="2450" y="325"/>
                  <a:pt x="2495" y="257"/>
                </a:cubicBezTo>
                <a:cubicBezTo>
                  <a:pt x="2540" y="189"/>
                  <a:pt x="2495" y="99"/>
                  <a:pt x="2495" y="76"/>
                </a:cubicBezTo>
                <a:cubicBezTo>
                  <a:pt x="2495" y="53"/>
                  <a:pt x="2495" y="114"/>
                  <a:pt x="2495" y="12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6215063" y="5357813"/>
            <a:ext cx="2928937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605712" cy="809625"/>
          </a:xfrm>
        </p:spPr>
        <p:txBody>
          <a:bodyPr/>
          <a:lstStyle/>
          <a:p>
            <a:r>
              <a:rPr lang="ru-RU" dirty="0" smtClean="0"/>
              <a:t>Удивительно</a:t>
            </a:r>
            <a:r>
              <a:rPr lang="en-US" dirty="0" smtClean="0"/>
              <a:t> </a:t>
            </a:r>
            <a:r>
              <a:rPr lang="en-US" dirty="0" smtClean="0"/>
              <a:t>….</a:t>
            </a:r>
          </a:p>
        </p:txBody>
      </p:sp>
      <p:graphicFrame>
        <p:nvGraphicFramePr>
          <p:cNvPr id="23656" name="Group 104"/>
          <p:cNvGraphicFramePr>
            <a:graphicFrameLocks noGrp="1"/>
          </p:cNvGraphicFramePr>
          <p:nvPr>
            <p:ph idx="1"/>
          </p:nvPr>
        </p:nvGraphicFramePr>
        <p:xfrm>
          <a:off x="0" y="1139825"/>
          <a:ext cx="9144000" cy="5747703"/>
        </p:xfrm>
        <a:graphic>
          <a:graphicData uri="http://schemas.openxmlformats.org/drawingml/2006/table">
            <a:tbl>
              <a:tblPr/>
              <a:tblGrid>
                <a:gridCol w="900113"/>
                <a:gridCol w="1311275"/>
                <a:gridCol w="4024312"/>
                <a:gridCol w="1131888"/>
                <a:gridCol w="1062037"/>
                <a:gridCol w="714375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Влияние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Иссл-я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Рез-ты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Прямое инструктирование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597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Время выполнения задания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Навыки обучения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2446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.59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Ускоренное усвоение у одаренных учащихся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Проблемно-разрешающее обучение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719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Профессиональное развитие педагогов и достижения учащихся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450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1790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Чтение: Повторяющиеся программы чтения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Чтение: Словарные программы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Стратегии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мета-когниции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Обучение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самовербализации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1061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.67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42" name="Picture 94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14513"/>
            <a:ext cx="2238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95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46313"/>
            <a:ext cx="2238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4" name="Picture 96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20963"/>
            <a:ext cx="2238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5" name="Picture 97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02275"/>
            <a:ext cx="2238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6" name="Picture 98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6021388"/>
            <a:ext cx="2238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99" descr="j03825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099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00" descr="0018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98838"/>
            <a:ext cx="2238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9" name="Picture 101" descr="teacher14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875088"/>
            <a:ext cx="2016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0" name="Picture 102" descr="labelled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175" y="4552950"/>
            <a:ext cx="484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1" name="Picture 103" descr="labelled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5" y="5084763"/>
            <a:ext cx="4841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5" name="Picture 105" descr="http://www.petuniversity.com/assets/004/79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713" y="-6350"/>
            <a:ext cx="148748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657" name="Freeform 105"/>
          <p:cNvSpPr>
            <a:spLocks/>
          </p:cNvSpPr>
          <p:nvPr/>
        </p:nvSpPr>
        <p:spPr bwMode="auto">
          <a:xfrm>
            <a:off x="2071670" y="5572140"/>
            <a:ext cx="4214842" cy="1285860"/>
          </a:xfrm>
          <a:custGeom>
            <a:avLst/>
            <a:gdLst>
              <a:gd name="T0" fmla="*/ 2276 w 2276"/>
              <a:gd name="T1" fmla="*/ 530 h 1158"/>
              <a:gd name="T2" fmla="*/ 1687 w 2276"/>
              <a:gd name="T3" fmla="*/ 76 h 1158"/>
              <a:gd name="T4" fmla="*/ 1233 w 2276"/>
              <a:gd name="T5" fmla="*/ 76 h 1158"/>
              <a:gd name="T6" fmla="*/ 1006 w 2276"/>
              <a:gd name="T7" fmla="*/ 76 h 1158"/>
              <a:gd name="T8" fmla="*/ 553 w 2276"/>
              <a:gd name="T9" fmla="*/ 122 h 1158"/>
              <a:gd name="T10" fmla="*/ 235 w 2276"/>
              <a:gd name="T11" fmla="*/ 167 h 1158"/>
              <a:gd name="T12" fmla="*/ 99 w 2276"/>
              <a:gd name="T13" fmla="*/ 303 h 1158"/>
              <a:gd name="T14" fmla="*/ 8 w 2276"/>
              <a:gd name="T15" fmla="*/ 530 h 1158"/>
              <a:gd name="T16" fmla="*/ 144 w 2276"/>
              <a:gd name="T17" fmla="*/ 847 h 1158"/>
              <a:gd name="T18" fmla="*/ 553 w 2276"/>
              <a:gd name="T19" fmla="*/ 1120 h 1158"/>
              <a:gd name="T20" fmla="*/ 1324 w 2276"/>
              <a:gd name="T21" fmla="*/ 1074 h 1158"/>
              <a:gd name="T22" fmla="*/ 1823 w 2276"/>
              <a:gd name="T23" fmla="*/ 938 h 1158"/>
              <a:gd name="T24" fmla="*/ 2095 w 2276"/>
              <a:gd name="T25" fmla="*/ 530 h 1158"/>
              <a:gd name="T26" fmla="*/ 2140 w 2276"/>
              <a:gd name="T27" fmla="*/ 258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6" h="1158">
                <a:moveTo>
                  <a:pt x="2276" y="530"/>
                </a:moveTo>
                <a:cubicBezTo>
                  <a:pt x="2068" y="341"/>
                  <a:pt x="1861" y="152"/>
                  <a:pt x="1687" y="76"/>
                </a:cubicBezTo>
                <a:cubicBezTo>
                  <a:pt x="1513" y="0"/>
                  <a:pt x="1346" y="76"/>
                  <a:pt x="1233" y="76"/>
                </a:cubicBezTo>
                <a:cubicBezTo>
                  <a:pt x="1120" y="76"/>
                  <a:pt x="1119" y="68"/>
                  <a:pt x="1006" y="76"/>
                </a:cubicBezTo>
                <a:cubicBezTo>
                  <a:pt x="893" y="84"/>
                  <a:pt x="681" y="107"/>
                  <a:pt x="553" y="122"/>
                </a:cubicBezTo>
                <a:cubicBezTo>
                  <a:pt x="425" y="137"/>
                  <a:pt x="311" y="137"/>
                  <a:pt x="235" y="167"/>
                </a:cubicBezTo>
                <a:cubicBezTo>
                  <a:pt x="159" y="197"/>
                  <a:pt x="137" y="243"/>
                  <a:pt x="99" y="303"/>
                </a:cubicBezTo>
                <a:cubicBezTo>
                  <a:pt x="61" y="363"/>
                  <a:pt x="0" y="439"/>
                  <a:pt x="8" y="530"/>
                </a:cubicBezTo>
                <a:cubicBezTo>
                  <a:pt x="16" y="621"/>
                  <a:pt x="53" y="749"/>
                  <a:pt x="144" y="847"/>
                </a:cubicBezTo>
                <a:cubicBezTo>
                  <a:pt x="235" y="945"/>
                  <a:pt x="356" y="1082"/>
                  <a:pt x="553" y="1120"/>
                </a:cubicBezTo>
                <a:cubicBezTo>
                  <a:pt x="750" y="1158"/>
                  <a:pt x="1112" y="1104"/>
                  <a:pt x="1324" y="1074"/>
                </a:cubicBezTo>
                <a:cubicBezTo>
                  <a:pt x="1536" y="1044"/>
                  <a:pt x="1694" y="1029"/>
                  <a:pt x="1823" y="938"/>
                </a:cubicBezTo>
                <a:cubicBezTo>
                  <a:pt x="1952" y="847"/>
                  <a:pt x="2042" y="643"/>
                  <a:pt x="2095" y="530"/>
                </a:cubicBezTo>
                <a:cubicBezTo>
                  <a:pt x="2148" y="417"/>
                  <a:pt x="2133" y="303"/>
                  <a:pt x="2140" y="25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658" name="Freeform 106"/>
          <p:cNvSpPr>
            <a:spLocks/>
          </p:cNvSpPr>
          <p:nvPr/>
        </p:nvSpPr>
        <p:spPr bwMode="auto">
          <a:xfrm>
            <a:off x="1928794" y="4071942"/>
            <a:ext cx="4071966" cy="1214446"/>
          </a:xfrm>
          <a:custGeom>
            <a:avLst/>
            <a:gdLst>
              <a:gd name="T0" fmla="*/ 2631 w 2631"/>
              <a:gd name="T1" fmla="*/ 280 h 785"/>
              <a:gd name="T2" fmla="*/ 1678 w 2631"/>
              <a:gd name="T3" fmla="*/ 98 h 785"/>
              <a:gd name="T4" fmla="*/ 1406 w 2631"/>
              <a:gd name="T5" fmla="*/ 7 h 785"/>
              <a:gd name="T6" fmla="*/ 953 w 2631"/>
              <a:gd name="T7" fmla="*/ 53 h 785"/>
              <a:gd name="T8" fmla="*/ 318 w 2631"/>
              <a:gd name="T9" fmla="*/ 53 h 785"/>
              <a:gd name="T10" fmla="*/ 136 w 2631"/>
              <a:gd name="T11" fmla="*/ 189 h 785"/>
              <a:gd name="T12" fmla="*/ 45 w 2631"/>
              <a:gd name="T13" fmla="*/ 370 h 785"/>
              <a:gd name="T14" fmla="*/ 408 w 2631"/>
              <a:gd name="T15" fmla="*/ 688 h 785"/>
              <a:gd name="T16" fmla="*/ 907 w 2631"/>
              <a:gd name="T17" fmla="*/ 778 h 785"/>
              <a:gd name="T18" fmla="*/ 1452 w 2631"/>
              <a:gd name="T19" fmla="*/ 733 h 785"/>
              <a:gd name="T20" fmla="*/ 1860 w 2631"/>
              <a:gd name="T21" fmla="*/ 597 h 785"/>
              <a:gd name="T22" fmla="*/ 2087 w 2631"/>
              <a:gd name="T23" fmla="*/ 506 h 785"/>
              <a:gd name="T24" fmla="*/ 2313 w 2631"/>
              <a:gd name="T25" fmla="*/ 416 h 785"/>
              <a:gd name="T26" fmla="*/ 2404 w 2631"/>
              <a:gd name="T27" fmla="*/ 280 h 785"/>
              <a:gd name="T28" fmla="*/ 2449 w 2631"/>
              <a:gd name="T29" fmla="*/ 143 h 785"/>
              <a:gd name="T30" fmla="*/ 2404 w 2631"/>
              <a:gd name="T31" fmla="*/ 53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31" h="785">
                <a:moveTo>
                  <a:pt x="2631" y="280"/>
                </a:moveTo>
                <a:cubicBezTo>
                  <a:pt x="2256" y="211"/>
                  <a:pt x="1882" y="143"/>
                  <a:pt x="1678" y="98"/>
                </a:cubicBezTo>
                <a:cubicBezTo>
                  <a:pt x="1474" y="53"/>
                  <a:pt x="1527" y="14"/>
                  <a:pt x="1406" y="7"/>
                </a:cubicBezTo>
                <a:cubicBezTo>
                  <a:pt x="1285" y="0"/>
                  <a:pt x="1134" y="45"/>
                  <a:pt x="953" y="53"/>
                </a:cubicBezTo>
                <a:cubicBezTo>
                  <a:pt x="772" y="61"/>
                  <a:pt x="454" y="30"/>
                  <a:pt x="318" y="53"/>
                </a:cubicBezTo>
                <a:cubicBezTo>
                  <a:pt x="182" y="76"/>
                  <a:pt x="181" y="136"/>
                  <a:pt x="136" y="189"/>
                </a:cubicBezTo>
                <a:cubicBezTo>
                  <a:pt x="91" y="242"/>
                  <a:pt x="0" y="287"/>
                  <a:pt x="45" y="370"/>
                </a:cubicBezTo>
                <a:cubicBezTo>
                  <a:pt x="90" y="453"/>
                  <a:pt x="264" y="620"/>
                  <a:pt x="408" y="688"/>
                </a:cubicBezTo>
                <a:cubicBezTo>
                  <a:pt x="552" y="756"/>
                  <a:pt x="733" y="771"/>
                  <a:pt x="907" y="778"/>
                </a:cubicBezTo>
                <a:cubicBezTo>
                  <a:pt x="1081" y="785"/>
                  <a:pt x="1293" y="763"/>
                  <a:pt x="1452" y="733"/>
                </a:cubicBezTo>
                <a:cubicBezTo>
                  <a:pt x="1611" y="703"/>
                  <a:pt x="1754" y="635"/>
                  <a:pt x="1860" y="597"/>
                </a:cubicBezTo>
                <a:cubicBezTo>
                  <a:pt x="1966" y="559"/>
                  <a:pt x="2012" y="536"/>
                  <a:pt x="2087" y="506"/>
                </a:cubicBezTo>
                <a:cubicBezTo>
                  <a:pt x="2162" y="476"/>
                  <a:pt x="2260" y="454"/>
                  <a:pt x="2313" y="416"/>
                </a:cubicBezTo>
                <a:cubicBezTo>
                  <a:pt x="2366" y="378"/>
                  <a:pt x="2381" y="326"/>
                  <a:pt x="2404" y="280"/>
                </a:cubicBezTo>
                <a:cubicBezTo>
                  <a:pt x="2427" y="234"/>
                  <a:pt x="2449" y="181"/>
                  <a:pt x="2449" y="143"/>
                </a:cubicBezTo>
                <a:cubicBezTo>
                  <a:pt x="2449" y="105"/>
                  <a:pt x="2426" y="79"/>
                  <a:pt x="2404" y="5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4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6215063" y="5357813"/>
            <a:ext cx="2928937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531" name="Title 1"/>
          <p:cNvSpPr>
            <a:spLocks noGrp="1"/>
          </p:cNvSpPr>
          <p:nvPr>
            <p:ph type="title" idx="4294967295"/>
          </p:nvPr>
        </p:nvSpPr>
        <p:spPr>
          <a:xfrm>
            <a:off x="854075" y="333375"/>
            <a:ext cx="7605713" cy="809625"/>
          </a:xfrm>
        </p:spPr>
        <p:txBody>
          <a:bodyPr/>
          <a:lstStyle/>
          <a:p>
            <a:pPr eaLnBrk="1" hangingPunct="1"/>
            <a:r>
              <a:rPr lang="ru-RU" b="1" dirty="0" smtClean="0"/>
              <a:t>Победители</a:t>
            </a:r>
            <a:r>
              <a:rPr lang="en-AU" b="1" dirty="0" smtClean="0"/>
              <a:t> </a:t>
            </a:r>
            <a:r>
              <a:rPr lang="en-AU" b="1" dirty="0" smtClean="0"/>
              <a:t>...</a:t>
            </a:r>
            <a:endParaRPr lang="en-US" b="1" dirty="0" smtClean="0"/>
          </a:p>
        </p:txBody>
      </p:sp>
      <p:sp>
        <p:nvSpPr>
          <p:cNvPr id="150532" name="Footer Placeholder 2"/>
          <p:cNvSpPr txBox="1">
            <a:spLocks noGrp="1"/>
          </p:cNvSpPr>
          <p:nvPr/>
        </p:nvSpPr>
        <p:spPr bwMode="auto">
          <a:xfrm>
            <a:off x="771525" y="63087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969696"/>
              </a:solidFill>
              <a:latin typeface="Swis721 BT" pitchFamily="34" charset="0"/>
            </a:endParaRPr>
          </a:p>
        </p:txBody>
      </p:sp>
      <p:graphicFrame>
        <p:nvGraphicFramePr>
          <p:cNvPr id="150652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2039091"/>
              </p:ext>
            </p:extLst>
          </p:nvPr>
        </p:nvGraphicFramePr>
        <p:xfrm>
          <a:off x="0" y="1139825"/>
          <a:ext cx="9144000" cy="5185097"/>
        </p:xfrm>
        <a:graphic>
          <a:graphicData uri="http://schemas.openxmlformats.org/drawingml/2006/table">
            <a:tbl>
              <a:tblPr/>
              <a:tblGrid>
                <a:gridCol w="1036638"/>
                <a:gridCol w="1289050"/>
                <a:gridCol w="3959225"/>
                <a:gridCol w="1111250"/>
                <a:gridCol w="1044575"/>
                <a:gridCol w="703262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Влияние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Иссл-я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Рез-ты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Самоотчеты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.74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Отсутствие нарушителей учебного порядка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.86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Поведение в классе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942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.80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Качество преподавания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Взаимное обучение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Предыдущие достижения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3387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8758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Отношения учитель - ученик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1450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Ответная реакция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1276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1928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Учителям разрешено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формативное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оценивание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wis721 Lt BT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Креативные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программы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658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814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FF"/>
                        </a:buClr>
                        <a:buSzTx/>
                        <a:buFont typeface="Wingdings" pitchFamily="2" charset="2"/>
                        <a:buNone/>
                        <a:tabLst>
                          <a:tab pos="120650" algn="dec"/>
                        </a:tabLst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.70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623" name="Picture 97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84525"/>
            <a:ext cx="2016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28" name="Picture 102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508500"/>
            <a:ext cx="2016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" name="Picture 104" descr="http://web.ivenue.com/dorothybauer/images/kingcharles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513" y="-6350"/>
            <a:ext cx="12065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653" name="Picture 98" descr="tn_pup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377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4" name="Picture 95" descr="00189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388" y="6007100"/>
            <a:ext cx="2238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5" name="Picture 98" descr="tn_pup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778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6" name="Picture 97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884738"/>
            <a:ext cx="2016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7" name="Picture 97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430838"/>
            <a:ext cx="2016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8" name="Picture 95" descr="00189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2238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59" name="Picture 97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2016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60" name="Picture 97" descr="teacher14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79713"/>
            <a:ext cx="2016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661" name="Freeform 133"/>
          <p:cNvSpPr>
            <a:spLocks/>
          </p:cNvSpPr>
          <p:nvPr/>
        </p:nvSpPr>
        <p:spPr bwMode="auto">
          <a:xfrm>
            <a:off x="2214546" y="4857760"/>
            <a:ext cx="1858962" cy="876300"/>
          </a:xfrm>
          <a:custGeom>
            <a:avLst/>
            <a:gdLst>
              <a:gd name="T0" fmla="*/ 1035 w 1171"/>
              <a:gd name="T1" fmla="*/ 287 h 552"/>
              <a:gd name="T2" fmla="*/ 763 w 1171"/>
              <a:gd name="T3" fmla="*/ 514 h 552"/>
              <a:gd name="T4" fmla="*/ 718 w 1171"/>
              <a:gd name="T5" fmla="*/ 514 h 552"/>
              <a:gd name="T6" fmla="*/ 355 w 1171"/>
              <a:gd name="T7" fmla="*/ 514 h 552"/>
              <a:gd name="T8" fmla="*/ 128 w 1171"/>
              <a:gd name="T9" fmla="*/ 423 h 552"/>
              <a:gd name="T10" fmla="*/ 83 w 1171"/>
              <a:gd name="T11" fmla="*/ 151 h 552"/>
              <a:gd name="T12" fmla="*/ 627 w 1171"/>
              <a:gd name="T13" fmla="*/ 15 h 552"/>
              <a:gd name="T14" fmla="*/ 809 w 1171"/>
              <a:gd name="T15" fmla="*/ 60 h 552"/>
              <a:gd name="T16" fmla="*/ 945 w 1171"/>
              <a:gd name="T17" fmla="*/ 151 h 552"/>
              <a:gd name="T18" fmla="*/ 1035 w 1171"/>
              <a:gd name="T19" fmla="*/ 242 h 552"/>
              <a:gd name="T20" fmla="*/ 1171 w 1171"/>
              <a:gd name="T21" fmla="*/ 423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1" h="552">
                <a:moveTo>
                  <a:pt x="1035" y="287"/>
                </a:moveTo>
                <a:cubicBezTo>
                  <a:pt x="925" y="381"/>
                  <a:pt x="816" y="476"/>
                  <a:pt x="763" y="514"/>
                </a:cubicBezTo>
                <a:cubicBezTo>
                  <a:pt x="710" y="552"/>
                  <a:pt x="786" y="514"/>
                  <a:pt x="718" y="514"/>
                </a:cubicBezTo>
                <a:cubicBezTo>
                  <a:pt x="650" y="514"/>
                  <a:pt x="453" y="529"/>
                  <a:pt x="355" y="514"/>
                </a:cubicBezTo>
                <a:cubicBezTo>
                  <a:pt x="257" y="499"/>
                  <a:pt x="173" y="483"/>
                  <a:pt x="128" y="423"/>
                </a:cubicBezTo>
                <a:cubicBezTo>
                  <a:pt x="83" y="363"/>
                  <a:pt x="0" y="219"/>
                  <a:pt x="83" y="151"/>
                </a:cubicBezTo>
                <a:cubicBezTo>
                  <a:pt x="166" y="83"/>
                  <a:pt x="506" y="30"/>
                  <a:pt x="627" y="15"/>
                </a:cubicBezTo>
                <a:cubicBezTo>
                  <a:pt x="748" y="0"/>
                  <a:pt x="756" y="37"/>
                  <a:pt x="809" y="60"/>
                </a:cubicBezTo>
                <a:cubicBezTo>
                  <a:pt x="862" y="83"/>
                  <a:pt x="908" y="121"/>
                  <a:pt x="945" y="151"/>
                </a:cubicBezTo>
                <a:cubicBezTo>
                  <a:pt x="982" y="181"/>
                  <a:pt x="997" y="197"/>
                  <a:pt x="1035" y="242"/>
                </a:cubicBezTo>
                <a:cubicBezTo>
                  <a:pt x="1073" y="287"/>
                  <a:pt x="1148" y="393"/>
                  <a:pt x="1171" y="42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0662" name="Freeform 134"/>
          <p:cNvSpPr>
            <a:spLocks/>
          </p:cNvSpPr>
          <p:nvPr/>
        </p:nvSpPr>
        <p:spPr bwMode="auto">
          <a:xfrm>
            <a:off x="2143108" y="4429132"/>
            <a:ext cx="3732213" cy="898525"/>
          </a:xfrm>
          <a:custGeom>
            <a:avLst/>
            <a:gdLst>
              <a:gd name="T0" fmla="*/ 2268 w 2351"/>
              <a:gd name="T1" fmla="*/ 332 h 566"/>
              <a:gd name="T2" fmla="*/ 2041 w 2351"/>
              <a:gd name="T3" fmla="*/ 105 h 566"/>
              <a:gd name="T4" fmla="*/ 1950 w 2351"/>
              <a:gd name="T5" fmla="*/ 105 h 566"/>
              <a:gd name="T6" fmla="*/ 1542 w 2351"/>
              <a:gd name="T7" fmla="*/ 105 h 566"/>
              <a:gd name="T8" fmla="*/ 1134 w 2351"/>
              <a:gd name="T9" fmla="*/ 15 h 566"/>
              <a:gd name="T10" fmla="*/ 816 w 2351"/>
              <a:gd name="T11" fmla="*/ 15 h 566"/>
              <a:gd name="T12" fmla="*/ 544 w 2351"/>
              <a:gd name="T13" fmla="*/ 60 h 566"/>
              <a:gd name="T14" fmla="*/ 363 w 2351"/>
              <a:gd name="T15" fmla="*/ 60 h 566"/>
              <a:gd name="T16" fmla="*/ 45 w 2351"/>
              <a:gd name="T17" fmla="*/ 241 h 566"/>
              <a:gd name="T18" fmla="*/ 91 w 2351"/>
              <a:gd name="T19" fmla="*/ 423 h 566"/>
              <a:gd name="T20" fmla="*/ 136 w 2351"/>
              <a:gd name="T21" fmla="*/ 468 h 566"/>
              <a:gd name="T22" fmla="*/ 499 w 2351"/>
              <a:gd name="T23" fmla="*/ 514 h 566"/>
              <a:gd name="T24" fmla="*/ 998 w 2351"/>
              <a:gd name="T25" fmla="*/ 514 h 566"/>
              <a:gd name="T26" fmla="*/ 1451 w 2351"/>
              <a:gd name="T27" fmla="*/ 559 h 566"/>
              <a:gd name="T28" fmla="*/ 1769 w 2351"/>
              <a:gd name="T29" fmla="*/ 559 h 566"/>
              <a:gd name="T30" fmla="*/ 2086 w 2351"/>
              <a:gd name="T31" fmla="*/ 514 h 566"/>
              <a:gd name="T32" fmla="*/ 2313 w 2351"/>
              <a:gd name="T33" fmla="*/ 377 h 566"/>
              <a:gd name="T34" fmla="*/ 2313 w 2351"/>
              <a:gd name="T35" fmla="*/ 151 h 566"/>
              <a:gd name="T36" fmla="*/ 2313 w 2351"/>
              <a:gd name="T37" fmla="*/ 105 h 566"/>
              <a:gd name="T38" fmla="*/ 2313 w 2351"/>
              <a:gd name="T39" fmla="*/ 151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1" h="566">
                <a:moveTo>
                  <a:pt x="2268" y="332"/>
                </a:moveTo>
                <a:cubicBezTo>
                  <a:pt x="2181" y="237"/>
                  <a:pt x="2094" y="143"/>
                  <a:pt x="2041" y="105"/>
                </a:cubicBezTo>
                <a:cubicBezTo>
                  <a:pt x="1988" y="67"/>
                  <a:pt x="2033" y="105"/>
                  <a:pt x="1950" y="105"/>
                </a:cubicBezTo>
                <a:cubicBezTo>
                  <a:pt x="1867" y="105"/>
                  <a:pt x="1678" y="120"/>
                  <a:pt x="1542" y="105"/>
                </a:cubicBezTo>
                <a:cubicBezTo>
                  <a:pt x="1406" y="90"/>
                  <a:pt x="1255" y="30"/>
                  <a:pt x="1134" y="15"/>
                </a:cubicBezTo>
                <a:cubicBezTo>
                  <a:pt x="1013" y="0"/>
                  <a:pt x="914" y="8"/>
                  <a:pt x="816" y="15"/>
                </a:cubicBezTo>
                <a:cubicBezTo>
                  <a:pt x="718" y="22"/>
                  <a:pt x="619" y="53"/>
                  <a:pt x="544" y="60"/>
                </a:cubicBezTo>
                <a:cubicBezTo>
                  <a:pt x="469" y="67"/>
                  <a:pt x="446" y="30"/>
                  <a:pt x="363" y="60"/>
                </a:cubicBezTo>
                <a:cubicBezTo>
                  <a:pt x="280" y="90"/>
                  <a:pt x="90" y="181"/>
                  <a:pt x="45" y="241"/>
                </a:cubicBezTo>
                <a:cubicBezTo>
                  <a:pt x="0" y="301"/>
                  <a:pt x="76" y="385"/>
                  <a:pt x="91" y="423"/>
                </a:cubicBezTo>
                <a:cubicBezTo>
                  <a:pt x="106" y="461"/>
                  <a:pt x="68" y="453"/>
                  <a:pt x="136" y="468"/>
                </a:cubicBezTo>
                <a:cubicBezTo>
                  <a:pt x="204" y="483"/>
                  <a:pt x="355" y="506"/>
                  <a:pt x="499" y="514"/>
                </a:cubicBezTo>
                <a:cubicBezTo>
                  <a:pt x="643" y="522"/>
                  <a:pt x="839" y="507"/>
                  <a:pt x="998" y="514"/>
                </a:cubicBezTo>
                <a:cubicBezTo>
                  <a:pt x="1157" y="521"/>
                  <a:pt x="1323" y="552"/>
                  <a:pt x="1451" y="559"/>
                </a:cubicBezTo>
                <a:cubicBezTo>
                  <a:pt x="1579" y="566"/>
                  <a:pt x="1663" y="566"/>
                  <a:pt x="1769" y="559"/>
                </a:cubicBezTo>
                <a:cubicBezTo>
                  <a:pt x="1875" y="552"/>
                  <a:pt x="1995" y="544"/>
                  <a:pt x="2086" y="514"/>
                </a:cubicBezTo>
                <a:cubicBezTo>
                  <a:pt x="2177" y="484"/>
                  <a:pt x="2275" y="437"/>
                  <a:pt x="2313" y="377"/>
                </a:cubicBezTo>
                <a:cubicBezTo>
                  <a:pt x="2351" y="317"/>
                  <a:pt x="2313" y="196"/>
                  <a:pt x="2313" y="151"/>
                </a:cubicBezTo>
                <a:cubicBezTo>
                  <a:pt x="2313" y="106"/>
                  <a:pt x="2313" y="105"/>
                  <a:pt x="2313" y="105"/>
                </a:cubicBezTo>
                <a:cubicBezTo>
                  <a:pt x="2313" y="105"/>
                  <a:pt x="2313" y="128"/>
                  <a:pt x="2313" y="15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0663" name="Freeform 135"/>
          <p:cNvSpPr>
            <a:spLocks/>
          </p:cNvSpPr>
          <p:nvPr/>
        </p:nvSpPr>
        <p:spPr bwMode="auto">
          <a:xfrm>
            <a:off x="2124075" y="1231900"/>
            <a:ext cx="2519363" cy="973138"/>
          </a:xfrm>
          <a:custGeom>
            <a:avLst/>
            <a:gdLst>
              <a:gd name="T0" fmla="*/ 1587 w 1587"/>
              <a:gd name="T1" fmla="*/ 341 h 613"/>
              <a:gd name="T2" fmla="*/ 1497 w 1587"/>
              <a:gd name="T3" fmla="*/ 159 h 613"/>
              <a:gd name="T4" fmla="*/ 1451 w 1587"/>
              <a:gd name="T5" fmla="*/ 114 h 613"/>
              <a:gd name="T6" fmla="*/ 1270 w 1587"/>
              <a:gd name="T7" fmla="*/ 23 h 613"/>
              <a:gd name="T8" fmla="*/ 907 w 1587"/>
              <a:gd name="T9" fmla="*/ 23 h 613"/>
              <a:gd name="T10" fmla="*/ 635 w 1587"/>
              <a:gd name="T11" fmla="*/ 23 h 613"/>
              <a:gd name="T12" fmla="*/ 363 w 1587"/>
              <a:gd name="T13" fmla="*/ 23 h 613"/>
              <a:gd name="T14" fmla="*/ 91 w 1587"/>
              <a:gd name="T15" fmla="*/ 159 h 613"/>
              <a:gd name="T16" fmla="*/ 45 w 1587"/>
              <a:gd name="T17" fmla="*/ 386 h 613"/>
              <a:gd name="T18" fmla="*/ 363 w 1587"/>
              <a:gd name="T19" fmla="*/ 568 h 613"/>
              <a:gd name="T20" fmla="*/ 635 w 1587"/>
              <a:gd name="T21" fmla="*/ 613 h 613"/>
              <a:gd name="T22" fmla="*/ 635 w 1587"/>
              <a:gd name="T23" fmla="*/ 568 h 613"/>
              <a:gd name="T24" fmla="*/ 907 w 1587"/>
              <a:gd name="T25" fmla="*/ 613 h 613"/>
              <a:gd name="T26" fmla="*/ 1134 w 1587"/>
              <a:gd name="T27" fmla="*/ 568 h 613"/>
              <a:gd name="T28" fmla="*/ 1315 w 1587"/>
              <a:gd name="T29" fmla="*/ 522 h 613"/>
              <a:gd name="T30" fmla="*/ 1497 w 1587"/>
              <a:gd name="T31" fmla="*/ 431 h 613"/>
              <a:gd name="T32" fmla="*/ 1497 w 1587"/>
              <a:gd name="T33" fmla="*/ 250 h 613"/>
              <a:gd name="T34" fmla="*/ 1497 w 1587"/>
              <a:gd name="T35" fmla="*/ 114 h 613"/>
              <a:gd name="T36" fmla="*/ 1542 w 1587"/>
              <a:gd name="T37" fmla="*/ 2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87" h="613">
                <a:moveTo>
                  <a:pt x="1587" y="341"/>
                </a:moveTo>
                <a:cubicBezTo>
                  <a:pt x="1553" y="269"/>
                  <a:pt x="1520" y="197"/>
                  <a:pt x="1497" y="159"/>
                </a:cubicBezTo>
                <a:cubicBezTo>
                  <a:pt x="1474" y="121"/>
                  <a:pt x="1489" y="137"/>
                  <a:pt x="1451" y="114"/>
                </a:cubicBezTo>
                <a:cubicBezTo>
                  <a:pt x="1413" y="91"/>
                  <a:pt x="1361" y="38"/>
                  <a:pt x="1270" y="23"/>
                </a:cubicBezTo>
                <a:cubicBezTo>
                  <a:pt x="1179" y="8"/>
                  <a:pt x="1013" y="23"/>
                  <a:pt x="907" y="23"/>
                </a:cubicBezTo>
                <a:cubicBezTo>
                  <a:pt x="801" y="23"/>
                  <a:pt x="726" y="23"/>
                  <a:pt x="635" y="23"/>
                </a:cubicBezTo>
                <a:cubicBezTo>
                  <a:pt x="544" y="23"/>
                  <a:pt x="454" y="0"/>
                  <a:pt x="363" y="23"/>
                </a:cubicBezTo>
                <a:cubicBezTo>
                  <a:pt x="272" y="46"/>
                  <a:pt x="144" y="99"/>
                  <a:pt x="91" y="159"/>
                </a:cubicBezTo>
                <a:cubicBezTo>
                  <a:pt x="38" y="219"/>
                  <a:pt x="0" y="318"/>
                  <a:pt x="45" y="386"/>
                </a:cubicBezTo>
                <a:cubicBezTo>
                  <a:pt x="90" y="454"/>
                  <a:pt x="265" y="530"/>
                  <a:pt x="363" y="568"/>
                </a:cubicBezTo>
                <a:cubicBezTo>
                  <a:pt x="461" y="606"/>
                  <a:pt x="590" y="613"/>
                  <a:pt x="635" y="613"/>
                </a:cubicBezTo>
                <a:cubicBezTo>
                  <a:pt x="680" y="613"/>
                  <a:pt x="590" y="568"/>
                  <a:pt x="635" y="568"/>
                </a:cubicBezTo>
                <a:cubicBezTo>
                  <a:pt x="680" y="568"/>
                  <a:pt x="824" y="613"/>
                  <a:pt x="907" y="613"/>
                </a:cubicBezTo>
                <a:cubicBezTo>
                  <a:pt x="990" y="613"/>
                  <a:pt x="1066" y="583"/>
                  <a:pt x="1134" y="568"/>
                </a:cubicBezTo>
                <a:cubicBezTo>
                  <a:pt x="1202" y="553"/>
                  <a:pt x="1254" y="545"/>
                  <a:pt x="1315" y="522"/>
                </a:cubicBezTo>
                <a:cubicBezTo>
                  <a:pt x="1376" y="499"/>
                  <a:pt x="1467" y="476"/>
                  <a:pt x="1497" y="431"/>
                </a:cubicBezTo>
                <a:cubicBezTo>
                  <a:pt x="1527" y="386"/>
                  <a:pt x="1497" y="303"/>
                  <a:pt x="1497" y="250"/>
                </a:cubicBezTo>
                <a:cubicBezTo>
                  <a:pt x="1497" y="197"/>
                  <a:pt x="1490" y="152"/>
                  <a:pt x="1497" y="114"/>
                </a:cubicBezTo>
                <a:cubicBezTo>
                  <a:pt x="1504" y="76"/>
                  <a:pt x="1523" y="49"/>
                  <a:pt x="1542" y="23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 работает волшебная палочка</a:t>
            </a:r>
            <a:r>
              <a:rPr lang="en-US" dirty="0" smtClean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Использование данных для разработки стратегии</a:t>
            </a:r>
            <a:endParaRPr lang="en-US" dirty="0" smtClean="0"/>
          </a:p>
          <a:p>
            <a:r>
              <a:rPr kumimoji="1" lang="ru-RU" kern="0" dirty="0" smtClean="0">
                <a:solidFill>
                  <a:schemeClr val="tx1"/>
                </a:solidFill>
                <a:latin typeface="Verdana"/>
                <a:ea typeface="Gulim" pitchFamily="34" charset="-127"/>
              </a:rPr>
              <a:t>Раскол в исследовательских стратегиях, нужен «перевод» </a:t>
            </a:r>
            <a:r>
              <a:rPr lang="en-US" dirty="0" smtClean="0"/>
              <a:t>(</a:t>
            </a:r>
            <a:r>
              <a:rPr lang="ru-RU" dirty="0" smtClean="0"/>
              <a:t>Бернс</a:t>
            </a:r>
            <a:r>
              <a:rPr lang="en-US" dirty="0" smtClean="0"/>
              <a:t>, </a:t>
            </a:r>
            <a:r>
              <a:rPr lang="en-US" dirty="0" smtClean="0"/>
              <a:t>2007)</a:t>
            </a:r>
          </a:p>
          <a:p>
            <a:pPr lvl="1"/>
            <a:r>
              <a:rPr kumimoji="1" lang="ru-RU" sz="2400" kern="0" dirty="0" smtClean="0">
                <a:solidFill>
                  <a:schemeClr val="tx1"/>
                </a:solidFill>
                <a:latin typeface="Verdana"/>
                <a:ea typeface="Gulim" pitchFamily="34" charset="-127"/>
              </a:rPr>
              <a:t>Исследования не принимают во внимание стратегические дилеммы, проводятся слишком поздно и в неверном формате</a:t>
            </a:r>
            <a:endParaRPr kumimoji="1" lang="en-US" sz="2400" kern="0" dirty="0" smtClean="0">
              <a:solidFill>
                <a:schemeClr val="tx1"/>
              </a:solidFill>
              <a:latin typeface="Verdana"/>
              <a:ea typeface="Gulim" pitchFamily="34" charset="-127"/>
            </a:endParaRPr>
          </a:p>
          <a:p>
            <a:pPr lvl="1"/>
            <a:r>
              <a:rPr kumimoji="1" lang="ru-RU" sz="2400" kern="0" dirty="0" smtClean="0">
                <a:solidFill>
                  <a:schemeClr val="tx1"/>
                </a:solidFill>
                <a:latin typeface="Verdana"/>
                <a:ea typeface="Gulim" pitchFamily="34" charset="-127"/>
              </a:rPr>
              <a:t>Разработчики стратегий не вчитываются, не обсуждают дилеммы вовремя, все время спешат</a:t>
            </a:r>
            <a:endParaRPr kumimoji="1" lang="en-US" sz="2400" kern="0" dirty="0">
              <a:solidFill>
                <a:schemeClr val="tx1"/>
              </a:solidFill>
              <a:latin typeface="Verdana"/>
              <a:ea typeface="Gulim" pitchFamily="34" charset="-127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Где в стратегическом цикле больше всего используются данные?</a:t>
            </a:r>
            <a:endParaRPr lang="en-US" dirty="0" smtClean="0"/>
          </a:p>
          <a:p>
            <a:pPr lvl="1"/>
            <a:r>
              <a:rPr lang="ru-RU" dirty="0" smtClean="0"/>
              <a:t>в процессе консультаций, но не при принятии решений</a:t>
            </a:r>
            <a:r>
              <a:rPr lang="en-US" dirty="0" smtClean="0"/>
              <a:t> OECD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32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Базовая информация по </a:t>
            </a:r>
            <a:r>
              <a:rPr lang="ru-RU" dirty="0" err="1" smtClean="0"/>
              <a:t>сербии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Небольшая страна</a:t>
            </a:r>
            <a:endParaRPr lang="en-US" dirty="0" smtClean="0"/>
          </a:p>
          <a:p>
            <a:r>
              <a:rPr lang="ru-RU" dirty="0" smtClean="0"/>
              <a:t>В эпицентре конфликтов с середины 1980-х</a:t>
            </a:r>
            <a:endParaRPr lang="en-US" dirty="0" smtClean="0"/>
          </a:p>
          <a:p>
            <a:r>
              <a:rPr lang="ru-RU" dirty="0" smtClean="0"/>
              <a:t>Развитие образования ведется с перерывами: за 16 лет – 8 министров</a:t>
            </a:r>
            <a:endParaRPr lang="en-US" dirty="0" smtClean="0"/>
          </a:p>
          <a:p>
            <a:r>
              <a:rPr lang="ru-RU" dirty="0" smtClean="0"/>
              <a:t>Имеется институт оценки качества образования</a:t>
            </a:r>
            <a:endParaRPr lang="en-US" dirty="0" smtClean="0"/>
          </a:p>
          <a:p>
            <a:r>
              <a:rPr lang="en-US" dirty="0" smtClean="0"/>
              <a:t>PISA, TIMSS, TALIS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48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1. Оценка и качество образования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Значимость и влияние</a:t>
            </a:r>
            <a:endParaRPr lang="en-US" dirty="0" smtClean="0"/>
          </a:p>
          <a:p>
            <a:pPr lvl="1"/>
            <a:r>
              <a:rPr lang="ru-RU" dirty="0" err="1" smtClean="0"/>
              <a:t>Гавелка</a:t>
            </a:r>
            <a:r>
              <a:rPr lang="ru-RU" dirty="0" smtClean="0"/>
              <a:t> и др., </a:t>
            </a:r>
            <a:r>
              <a:rPr lang="en-US" dirty="0" smtClean="0"/>
              <a:t>1989</a:t>
            </a:r>
            <a:r>
              <a:rPr lang="en-US" dirty="0" smtClean="0"/>
              <a:t>: </a:t>
            </a:r>
            <a:r>
              <a:rPr lang="ru-RU" dirty="0" smtClean="0"/>
              <a:t>первый общенациональный критерий оценки понимания учащимися научных понятий – шокирующие результаты</a:t>
            </a:r>
            <a:endParaRPr lang="en-US" dirty="0" smtClean="0"/>
          </a:p>
          <a:p>
            <a:pPr lvl="1"/>
            <a:r>
              <a:rPr lang="ru-RU" dirty="0" smtClean="0"/>
              <a:t>Первая область реформ</a:t>
            </a:r>
            <a:r>
              <a:rPr lang="en-US" dirty="0" smtClean="0"/>
              <a:t>: </a:t>
            </a:r>
            <a:r>
              <a:rPr lang="ru-RU" dirty="0" smtClean="0"/>
              <a:t>оценивание знаний</a:t>
            </a:r>
            <a:endParaRPr lang="en-US" dirty="0" smtClean="0"/>
          </a:p>
          <a:p>
            <a:pPr lvl="1"/>
            <a:r>
              <a:rPr lang="ru-RU" dirty="0" smtClean="0"/>
              <a:t>Общенациональное тестирование</a:t>
            </a:r>
            <a:endParaRPr lang="en-US" dirty="0" smtClean="0"/>
          </a:p>
          <a:p>
            <a:pPr lvl="1"/>
            <a:r>
              <a:rPr lang="en-US" dirty="0" smtClean="0"/>
              <a:t>PISA, TIMSS</a:t>
            </a:r>
          </a:p>
          <a:p>
            <a:r>
              <a:rPr lang="ru-RU" dirty="0" smtClean="0"/>
              <a:t>План действий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99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Две линии действий	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Реформа программ </a:t>
            </a:r>
            <a:endParaRPr lang="en-US" dirty="0" smtClean="0"/>
          </a:p>
          <a:p>
            <a:r>
              <a:rPr lang="en-US" dirty="0" smtClean="0"/>
              <a:t>2003 – 2004</a:t>
            </a:r>
          </a:p>
          <a:p>
            <a:r>
              <a:rPr lang="en-US" dirty="0" smtClean="0"/>
              <a:t>2005 </a:t>
            </a:r>
            <a:r>
              <a:rPr lang="en-US" dirty="0" smtClean="0"/>
              <a:t>… </a:t>
            </a:r>
            <a:r>
              <a:rPr lang="ru-RU" dirty="0" smtClean="0"/>
              <a:t>школы проф.-тех. образования</a:t>
            </a:r>
            <a:endParaRPr lang="en-US" dirty="0" smtClean="0"/>
          </a:p>
          <a:p>
            <a:r>
              <a:rPr lang="en-US" dirty="0" smtClean="0"/>
              <a:t>2006 </a:t>
            </a:r>
            <a:r>
              <a:rPr lang="ru-RU" dirty="0" smtClean="0"/>
              <a:t> только дошкольные учреждения</a:t>
            </a:r>
            <a:endParaRPr lang="en-US" dirty="0" smtClean="0"/>
          </a:p>
          <a:p>
            <a:r>
              <a:rPr lang="en-US" dirty="0" smtClean="0"/>
              <a:t>2009  </a:t>
            </a:r>
            <a:r>
              <a:rPr lang="ru-RU" dirty="0" smtClean="0"/>
              <a:t>только инклюзивное образование</a:t>
            </a:r>
            <a:endParaRPr lang="en-US" dirty="0" smtClean="0"/>
          </a:p>
          <a:p>
            <a:r>
              <a:rPr lang="en-US" dirty="0" smtClean="0"/>
              <a:t>2011- 2015 </a:t>
            </a:r>
            <a:r>
              <a:rPr lang="ru-RU" dirty="0" smtClean="0"/>
              <a:t>только </a:t>
            </a:r>
            <a:r>
              <a:rPr lang="ru-RU" dirty="0" smtClean="0"/>
              <a:t>экспериментальные школы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Реформа оценивания знаний</a:t>
            </a:r>
            <a:endParaRPr lang="en-US" dirty="0" smtClean="0"/>
          </a:p>
          <a:p>
            <a:r>
              <a:rPr lang="ru-RU" dirty="0" smtClean="0"/>
              <a:t>Центр оценивания</a:t>
            </a:r>
            <a:endParaRPr lang="en-US" dirty="0" smtClean="0"/>
          </a:p>
          <a:p>
            <a:r>
              <a:rPr lang="ru-RU" dirty="0" smtClean="0"/>
              <a:t>Общенациональное тестирование</a:t>
            </a:r>
            <a:endParaRPr lang="en-US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тандарты</a:t>
            </a:r>
            <a:r>
              <a:rPr lang="en-US" dirty="0" smtClean="0"/>
              <a:t>   </a:t>
            </a:r>
            <a:endParaRPr lang="en-US" dirty="0" smtClean="0"/>
          </a:p>
          <a:p>
            <a:r>
              <a:rPr lang="ru-RU" dirty="0" err="1" smtClean="0"/>
              <a:t>Формативное</a:t>
            </a:r>
            <a:r>
              <a:rPr lang="ru-RU" dirty="0" smtClean="0"/>
              <a:t> оценивание</a:t>
            </a:r>
            <a:endParaRPr lang="en-US" dirty="0" smtClean="0"/>
          </a:p>
          <a:p>
            <a:r>
              <a:rPr lang="ru-RU" dirty="0" smtClean="0"/>
              <a:t>Выпускные экзамены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ru-RU" dirty="0" smtClean="0"/>
              <a:t>Внешняя служба обеспечения качества</a:t>
            </a:r>
            <a:endParaRPr lang="en-US" dirty="0" smtClean="0"/>
          </a:p>
          <a:p>
            <a:r>
              <a:rPr lang="ru-RU" dirty="0" smtClean="0"/>
              <a:t>Ассоциация исследователей в области образования под эгидой министерства</a:t>
            </a:r>
            <a:endParaRPr lang="en-US" dirty="0" smtClean="0"/>
          </a:p>
          <a:p>
            <a:r>
              <a:rPr lang="ru-RU" dirty="0" smtClean="0"/>
              <a:t>Новые университетские курсы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165100"/>
            <a:ext cx="709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hr-HR" sz="2400"/>
          </a:p>
        </p:txBody>
      </p:sp>
      <p:sp>
        <p:nvSpPr>
          <p:cNvPr id="40963" name="Title 23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Испити у функцији вредновања наставе – </a:t>
            </a:r>
            <a:br>
              <a:rPr lang="en-US" sz="3200" smtClean="0"/>
            </a:br>
            <a:r>
              <a:rPr lang="en-US" sz="3200" smtClean="0"/>
              <a:t>Стандарди квалитета области 2 и 5.  </a:t>
            </a:r>
          </a:p>
        </p:txBody>
      </p:sp>
      <p:grpSp>
        <p:nvGrpSpPr>
          <p:cNvPr id="40964" name="Group 16"/>
          <p:cNvGrpSpPr>
            <a:grpSpLocks/>
          </p:cNvGrpSpPr>
          <p:nvPr/>
        </p:nvGrpSpPr>
        <p:grpSpPr bwMode="auto">
          <a:xfrm>
            <a:off x="357188" y="1571625"/>
            <a:ext cx="8326437" cy="4718050"/>
            <a:chOff x="357188" y="1571612"/>
            <a:chExt cx="8326437" cy="4718282"/>
          </a:xfrm>
        </p:grpSpPr>
        <p:sp>
          <p:nvSpPr>
            <p:cNvPr id="291844" name="AutoShape 4"/>
            <p:cNvSpPr>
              <a:spLocks noChangeArrowheads="1"/>
            </p:cNvSpPr>
            <p:nvPr/>
          </p:nvSpPr>
          <p:spPr bwMode="auto">
            <a:xfrm>
              <a:off x="2786063" y="2012950"/>
              <a:ext cx="3600450" cy="3482975"/>
            </a:xfrm>
            <a:custGeom>
              <a:avLst/>
              <a:gdLst>
                <a:gd name="G0" fmla="+- 9334384 0 0"/>
                <a:gd name="G1" fmla="+- -11796480 0 0"/>
                <a:gd name="G2" fmla="+- 9334384 0 -11796480"/>
                <a:gd name="G3" fmla="+- 10800 0 0"/>
                <a:gd name="G4" fmla="+- 0 0 933438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166 0 0"/>
                <a:gd name="G9" fmla="+- 0 0 -11796480"/>
                <a:gd name="G10" fmla="+- 5166 0 2700"/>
                <a:gd name="G11" fmla="cos G10 9334384"/>
                <a:gd name="G12" fmla="sin G10 9334384"/>
                <a:gd name="G13" fmla="cos 13500 9334384"/>
                <a:gd name="G14" fmla="sin 13500 9334384"/>
                <a:gd name="G15" fmla="+- G11 10800 0"/>
                <a:gd name="G16" fmla="+- G12 10800 0"/>
                <a:gd name="G17" fmla="+- G13 10800 0"/>
                <a:gd name="G18" fmla="+- G14 10800 0"/>
                <a:gd name="G19" fmla="*/ 5166 1 2"/>
                <a:gd name="G20" fmla="+- G19 5400 0"/>
                <a:gd name="G21" fmla="cos G20 9334384"/>
                <a:gd name="G22" fmla="sin G20 9334384"/>
                <a:gd name="G23" fmla="+- G21 10800 0"/>
                <a:gd name="G24" fmla="+- G12 G23 G22"/>
                <a:gd name="G25" fmla="+- G22 G23 G11"/>
                <a:gd name="G26" fmla="cos 10800 9334384"/>
                <a:gd name="G27" fmla="sin 10800 9334384"/>
                <a:gd name="G28" fmla="cos 5166 9334384"/>
                <a:gd name="G29" fmla="sin 5166 933438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933438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166 G39"/>
                <a:gd name="G43" fmla="sin 516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024 w 21600"/>
                <a:gd name="T5" fmla="*/ 7322 h 21600"/>
                <a:gd name="T6" fmla="*/ 2817 w 21600"/>
                <a:gd name="T7" fmla="*/ 10800 h 21600"/>
                <a:gd name="T8" fmla="*/ 15690 w 21600"/>
                <a:gd name="T9" fmla="*/ 9136 h 21600"/>
                <a:gd name="T10" fmla="*/ 99 w 21600"/>
                <a:gd name="T11" fmla="*/ 19031 h 21600"/>
                <a:gd name="T12" fmla="*/ 1108 w 21600"/>
                <a:gd name="T13" fmla="*/ 11294 h 21600"/>
                <a:gd name="T14" fmla="*/ 8845 w 21600"/>
                <a:gd name="T15" fmla="*/ 1230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705" y="13949"/>
                  </a:moveTo>
                  <a:cubicBezTo>
                    <a:pt x="7683" y="15221"/>
                    <a:pt x="9196" y="15966"/>
                    <a:pt x="10800" y="15966"/>
                  </a:cubicBezTo>
                  <a:cubicBezTo>
                    <a:pt x="13653" y="15966"/>
                    <a:pt x="15966" y="13653"/>
                    <a:pt x="15966" y="10800"/>
                  </a:cubicBezTo>
                  <a:cubicBezTo>
                    <a:pt x="15966" y="7946"/>
                    <a:pt x="13653" y="5634"/>
                    <a:pt x="10800" y="5634"/>
                  </a:cubicBezTo>
                  <a:cubicBezTo>
                    <a:pt x="7946" y="5634"/>
                    <a:pt x="5634" y="7946"/>
                    <a:pt x="5634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7446" y="21600"/>
                    <a:pt x="4284" y="20042"/>
                    <a:pt x="2239" y="17384"/>
                  </a:cubicBezTo>
                  <a:lnTo>
                    <a:pt x="99" y="19031"/>
                  </a:lnTo>
                  <a:lnTo>
                    <a:pt x="1108" y="11294"/>
                  </a:lnTo>
                  <a:lnTo>
                    <a:pt x="8845" y="12303"/>
                  </a:lnTo>
                  <a:lnTo>
                    <a:pt x="6705" y="139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4348163" y="2160588"/>
              <a:ext cx="438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sz="3600"/>
                <a:t>1</a:t>
              </a:r>
              <a:endParaRPr lang="en-GB" sz="3600"/>
            </a:p>
          </p:txBody>
        </p:sp>
        <p:sp>
          <p:nvSpPr>
            <p:cNvPr id="40970" name="Text Box 7"/>
            <p:cNvSpPr txBox="1">
              <a:spLocks noChangeArrowheads="1"/>
            </p:cNvSpPr>
            <p:nvPr/>
          </p:nvSpPr>
          <p:spPr bwMode="auto">
            <a:xfrm>
              <a:off x="5668963" y="3422650"/>
              <a:ext cx="438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sz="3600"/>
                <a:t>2</a:t>
              </a:r>
              <a:endParaRPr lang="en-GB" sz="3600"/>
            </a:p>
          </p:txBody>
        </p:sp>
        <p:sp>
          <p:nvSpPr>
            <p:cNvPr id="40971" name="Text Box 8"/>
            <p:cNvSpPr txBox="1">
              <a:spLocks noChangeArrowheads="1"/>
            </p:cNvSpPr>
            <p:nvPr/>
          </p:nvSpPr>
          <p:spPr bwMode="auto">
            <a:xfrm>
              <a:off x="4394200" y="4700588"/>
              <a:ext cx="438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sz="3600"/>
                <a:t>3</a:t>
              </a:r>
              <a:endParaRPr lang="en-GB" sz="3600"/>
            </a:p>
          </p:txBody>
        </p:sp>
        <p:sp>
          <p:nvSpPr>
            <p:cNvPr id="40972" name="Text Box 9"/>
            <p:cNvSpPr txBox="1">
              <a:spLocks noChangeArrowheads="1"/>
            </p:cNvSpPr>
            <p:nvPr/>
          </p:nvSpPr>
          <p:spPr bwMode="auto">
            <a:xfrm>
              <a:off x="3114675" y="3975100"/>
              <a:ext cx="438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sz="3600"/>
                <a:t>4</a:t>
              </a:r>
              <a:endParaRPr lang="en-GB" sz="3600"/>
            </a:p>
          </p:txBody>
        </p:sp>
        <p:sp>
          <p:nvSpPr>
            <p:cNvPr id="40973" name="Text Box 10"/>
            <p:cNvSpPr txBox="1">
              <a:spLocks noChangeArrowheads="1"/>
            </p:cNvSpPr>
            <p:nvPr/>
          </p:nvSpPr>
          <p:spPr bwMode="auto">
            <a:xfrm>
              <a:off x="2286000" y="1571612"/>
              <a:ext cx="4857750" cy="476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500">
                  <a:solidFill>
                    <a:srgbClr val="FF0000"/>
                  </a:solidFill>
                  <a:latin typeface="Calibri" pitchFamily="34" charset="0"/>
                </a:rPr>
                <a:t>Резултати завршних испита</a:t>
              </a:r>
            </a:p>
          </p:txBody>
        </p:sp>
        <p:sp>
          <p:nvSpPr>
            <p:cNvPr id="40974" name="Text Box 11"/>
            <p:cNvSpPr txBox="1">
              <a:spLocks noChangeArrowheads="1"/>
            </p:cNvSpPr>
            <p:nvPr/>
          </p:nvSpPr>
          <p:spPr bwMode="auto">
            <a:xfrm>
              <a:off x="6524625" y="3286124"/>
              <a:ext cx="2159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Извештаји намењени школама </a:t>
              </a:r>
            </a:p>
            <a:p>
              <a:pPr eaLnBrk="1" hangingPunct="1"/>
              <a:r>
                <a:rPr lang="en-US" sz="1800"/>
                <a:t>- у фокусу </a:t>
              </a:r>
              <a:endParaRPr lang="en-GB" sz="1800"/>
            </a:p>
            <a:p>
              <a:pPr eaLnBrk="1" hangingPunct="1"/>
              <a:r>
                <a:rPr lang="en-US" sz="1800"/>
                <a:t>самовредновања</a:t>
              </a:r>
            </a:p>
          </p:txBody>
        </p:sp>
        <p:sp>
          <p:nvSpPr>
            <p:cNvPr id="40975" name="Text Box 12"/>
            <p:cNvSpPr txBox="1">
              <a:spLocks noChangeArrowheads="1"/>
            </p:cNvSpPr>
            <p:nvPr/>
          </p:nvSpPr>
          <p:spPr bwMode="auto">
            <a:xfrm>
              <a:off x="4071938" y="5643563"/>
              <a:ext cx="38672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Екстерно вредновање, </a:t>
              </a:r>
            </a:p>
            <a:p>
              <a:pPr eaLnBrk="1" hangingPunct="1"/>
              <a:r>
                <a:rPr lang="en-US" sz="1800"/>
                <a:t>континуирано праћење резултата </a:t>
              </a:r>
              <a:endParaRPr lang="en-GB" sz="1800"/>
            </a:p>
          </p:txBody>
        </p:sp>
        <p:sp>
          <p:nvSpPr>
            <p:cNvPr id="40976" name="Text Box 13"/>
            <p:cNvSpPr txBox="1">
              <a:spLocks noChangeArrowheads="1"/>
            </p:cNvSpPr>
            <p:nvPr/>
          </p:nvSpPr>
          <p:spPr bwMode="auto">
            <a:xfrm>
              <a:off x="500063" y="3000375"/>
              <a:ext cx="2428863" cy="17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Развојни план школе</a:t>
              </a:r>
            </a:p>
            <a:p>
              <a:pPr eaLnBrk="1" hangingPunct="1"/>
              <a:endParaRPr lang="en-US" sz="1800"/>
            </a:p>
            <a:p>
              <a:pPr eaLnBrk="1" hangingPunct="1"/>
              <a:r>
                <a:rPr lang="en-US" sz="1800"/>
                <a:t>Унапређење квалитета </a:t>
              </a:r>
            </a:p>
            <a:p>
              <a:pPr eaLnBrk="1" hangingPunct="1"/>
              <a:r>
                <a:rPr lang="en-US" sz="1800"/>
                <a:t>наставе</a:t>
              </a:r>
            </a:p>
            <a:p>
              <a:pPr eaLnBrk="1" hangingPunct="1"/>
              <a:endParaRPr lang="en-GB" sz="1600"/>
            </a:p>
          </p:txBody>
        </p:sp>
        <p:sp>
          <p:nvSpPr>
            <p:cNvPr id="40977" name="Text Box 14"/>
            <p:cNvSpPr txBox="1">
              <a:spLocks noChangeArrowheads="1"/>
            </p:cNvSpPr>
            <p:nvPr/>
          </p:nvSpPr>
          <p:spPr bwMode="auto">
            <a:xfrm>
              <a:off x="415925" y="5322888"/>
              <a:ext cx="29495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Извештавање</a:t>
              </a:r>
            </a:p>
            <a:p>
              <a:pPr eaLnBrk="1" hangingPunct="1"/>
              <a:r>
                <a:rPr lang="en-US" sz="1800"/>
                <a:t>(разних циљних јавности)</a:t>
              </a:r>
              <a:endParaRPr lang="en-GB" sz="1800"/>
            </a:p>
          </p:txBody>
        </p:sp>
        <p:sp>
          <p:nvSpPr>
            <p:cNvPr id="40978" name="AutoShape 15"/>
            <p:cNvSpPr>
              <a:spLocks noChangeArrowheads="1"/>
            </p:cNvSpPr>
            <p:nvPr/>
          </p:nvSpPr>
          <p:spPr bwMode="auto">
            <a:xfrm flipH="1">
              <a:off x="2571750" y="5357813"/>
              <a:ext cx="1044575" cy="3349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TextBox 14"/>
            <p:cNvSpPr txBox="1">
              <a:spLocks noChangeArrowheads="1"/>
            </p:cNvSpPr>
            <p:nvPr/>
          </p:nvSpPr>
          <p:spPr bwMode="auto">
            <a:xfrm>
              <a:off x="357188" y="2357438"/>
              <a:ext cx="2357437" cy="3698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РАЗВОЈ ШКОЛЕ!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" y="0"/>
            <a:ext cx="179512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7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8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smtClean="0"/>
              <a:t>Резултати испита – индикатори у процесу вредновања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7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казка: образовательный идеал</a:t>
            </a:r>
            <a:endParaRPr lang="en-US" dirty="0" smtClean="0"/>
          </a:p>
          <a:p>
            <a:r>
              <a:rPr lang="ru-RU" dirty="0" smtClean="0"/>
              <a:t>Почему не работает волшебная палочка: проблемы с данными и их использованием</a:t>
            </a:r>
            <a:endParaRPr lang="en-US" dirty="0" smtClean="0"/>
          </a:p>
          <a:p>
            <a:r>
              <a:rPr lang="ru-RU" dirty="0" smtClean="0"/>
              <a:t>Три истории из Сербии: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ru-RU" dirty="0" smtClean="0"/>
              <a:t>Неудача</a:t>
            </a:r>
            <a:endParaRPr lang="en-US" dirty="0" smtClean="0"/>
          </a:p>
          <a:p>
            <a:pPr lvl="1"/>
            <a:r>
              <a:rPr lang="ru-RU" dirty="0" smtClean="0"/>
              <a:t>Успех</a:t>
            </a:r>
            <a:endParaRPr lang="en-US" dirty="0" smtClean="0"/>
          </a:p>
          <a:p>
            <a:pPr lvl="1"/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ru-RU" dirty="0" smtClean="0"/>
              <a:t>Вернемся к сказке: выводы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103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7" descr="Teachers'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487613"/>
            <a:ext cx="2646363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dv1807034_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214938"/>
            <a:ext cx="17859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7" descr="Teachers'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28875"/>
            <a:ext cx="221456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857875" y="214313"/>
            <a:ext cx="3071813" cy="1246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Calibri" pitchFamily="34" charset="0"/>
              </a:rPr>
              <a:t>Како унапредити </a:t>
            </a:r>
          </a:p>
          <a:p>
            <a:pPr algn="ctr"/>
            <a:r>
              <a:rPr lang="en-US" sz="2500" b="1">
                <a:solidFill>
                  <a:srgbClr val="FF0000"/>
                </a:solidFill>
                <a:latin typeface="Calibri" pitchFamily="34" charset="0"/>
              </a:rPr>
              <a:t>постигнућа ученика на испитима?</a:t>
            </a:r>
          </a:p>
        </p:txBody>
      </p:sp>
      <p:sp>
        <p:nvSpPr>
          <p:cNvPr id="45062" name="Rectangle 18"/>
          <p:cNvSpPr>
            <a:spLocks noChangeArrowheads="1"/>
          </p:cNvSpPr>
          <p:nvPr/>
        </p:nvSpPr>
        <p:spPr bwMode="auto">
          <a:xfrm>
            <a:off x="1928813" y="4714875"/>
            <a:ext cx="1306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660066"/>
                </a:solidFill>
                <a:latin typeface="Calibri" pitchFamily="34" charset="0"/>
              </a:rPr>
              <a:t>Наставник</a:t>
            </a:r>
          </a:p>
        </p:txBody>
      </p:sp>
      <p:grpSp>
        <p:nvGrpSpPr>
          <p:cNvPr id="45063" name="Group 19"/>
          <p:cNvGrpSpPr>
            <a:grpSpLocks/>
          </p:cNvGrpSpPr>
          <p:nvPr/>
        </p:nvGrpSpPr>
        <p:grpSpPr bwMode="auto">
          <a:xfrm>
            <a:off x="357188" y="1428750"/>
            <a:ext cx="3113087" cy="2117725"/>
            <a:chOff x="165" y="1054"/>
            <a:chExt cx="2495" cy="1610"/>
          </a:xfrm>
        </p:grpSpPr>
        <p:sp>
          <p:nvSpPr>
            <p:cNvPr id="45080" name="Rectangle 26"/>
            <p:cNvSpPr>
              <a:spLocks noChangeArrowheads="1"/>
            </p:cNvSpPr>
            <p:nvPr/>
          </p:nvSpPr>
          <p:spPr bwMode="auto">
            <a:xfrm>
              <a:off x="254" y="2331"/>
              <a:ext cx="119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5081" name="Rectangle 33"/>
            <p:cNvSpPr>
              <a:spLocks noChangeArrowheads="1"/>
            </p:cNvSpPr>
            <p:nvPr/>
          </p:nvSpPr>
          <p:spPr bwMode="auto">
            <a:xfrm>
              <a:off x="508" y="2032"/>
              <a:ext cx="1775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Опсервација часова, </a:t>
              </a:r>
            </a:p>
            <a:p>
              <a:pPr algn="ctr"/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праћење рада наставника </a:t>
              </a:r>
            </a:p>
            <a:p>
              <a:pPr algn="ctr"/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у процесу самоевалуације рада школе</a:t>
              </a:r>
            </a:p>
          </p:txBody>
        </p:sp>
        <p:sp>
          <p:nvSpPr>
            <p:cNvPr id="45082" name="Rectangle 34"/>
            <p:cNvSpPr>
              <a:spLocks noChangeArrowheads="1"/>
            </p:cNvSpPr>
            <p:nvPr/>
          </p:nvSpPr>
          <p:spPr bwMode="auto">
            <a:xfrm>
              <a:off x="165" y="1054"/>
              <a:ext cx="249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Calibri" pitchFamily="34" charset="0"/>
                </a:rPr>
                <a:t>СВИ фокусирани на квалитет наставе</a:t>
              </a:r>
            </a:p>
          </p:txBody>
        </p:sp>
      </p:grpSp>
      <p:sp>
        <p:nvSpPr>
          <p:cNvPr id="45064" name="Rectangle 35"/>
          <p:cNvSpPr>
            <a:spLocks noChangeArrowheads="1"/>
          </p:cNvSpPr>
          <p:nvPr/>
        </p:nvSpPr>
        <p:spPr bwMode="auto">
          <a:xfrm>
            <a:off x="3643313" y="3000375"/>
            <a:ext cx="1727200" cy="1077913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Унапређење наставе и испитивања и оцењивања  </a:t>
            </a:r>
          </a:p>
        </p:txBody>
      </p:sp>
      <p:grpSp>
        <p:nvGrpSpPr>
          <p:cNvPr id="45065" name="Group 36"/>
          <p:cNvGrpSpPr>
            <a:grpSpLocks/>
          </p:cNvGrpSpPr>
          <p:nvPr/>
        </p:nvGrpSpPr>
        <p:grpSpPr bwMode="auto">
          <a:xfrm>
            <a:off x="2286000" y="642938"/>
            <a:ext cx="3460750" cy="1125537"/>
            <a:chOff x="521" y="573"/>
            <a:chExt cx="2759" cy="894"/>
          </a:xfrm>
        </p:grpSpPr>
        <p:sp>
          <p:nvSpPr>
            <p:cNvPr id="45078" name="Rectangle 50"/>
            <p:cNvSpPr>
              <a:spLocks noChangeArrowheads="1"/>
            </p:cNvSpPr>
            <p:nvPr/>
          </p:nvSpPr>
          <p:spPr bwMode="auto">
            <a:xfrm>
              <a:off x="1774" y="573"/>
              <a:ext cx="150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latin typeface="Calibri" pitchFamily="34" charset="0"/>
                </a:rPr>
                <a:t>Професионализам </a:t>
              </a:r>
            </a:p>
            <a:p>
              <a:pPr>
                <a:lnSpc>
                  <a:spcPct val="120000"/>
                </a:lnSpc>
              </a:pPr>
              <a:r>
                <a:rPr lang="en-US" sz="1400">
                  <a:latin typeface="Calibri" pitchFamily="34" charset="0"/>
                </a:rPr>
                <a:t>И лидерски однос у домену наставе и учења, оцењивања</a:t>
              </a:r>
              <a:endParaRPr lang="en-IE" sz="1400">
                <a:latin typeface="Calibri" pitchFamily="34" charset="0"/>
              </a:endParaRPr>
            </a:p>
          </p:txBody>
        </p:sp>
        <p:sp>
          <p:nvSpPr>
            <p:cNvPr id="45079" name="Rectangle 51"/>
            <p:cNvSpPr>
              <a:spLocks noChangeArrowheads="1"/>
            </p:cNvSpPr>
            <p:nvPr/>
          </p:nvSpPr>
          <p:spPr bwMode="auto">
            <a:xfrm>
              <a:off x="521" y="573"/>
              <a:ext cx="102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>
                  <a:solidFill>
                    <a:srgbClr val="660066"/>
                  </a:solidFill>
                  <a:latin typeface="Calibri" pitchFamily="34" charset="0"/>
                </a:rPr>
                <a:t>Директор</a:t>
              </a:r>
            </a:p>
          </p:txBody>
        </p:sp>
      </p:grpSp>
      <p:sp>
        <p:nvSpPr>
          <p:cNvPr id="45066" name="Rectangle 65"/>
          <p:cNvSpPr>
            <a:spLocks noChangeArrowheads="1"/>
          </p:cNvSpPr>
          <p:nvPr/>
        </p:nvSpPr>
        <p:spPr bwMode="auto">
          <a:xfrm>
            <a:off x="6357938" y="2571750"/>
            <a:ext cx="19923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Повећани захтеви у домену наставе и учења, праћење и оцењивање ученика су део политике школе и свакодневне праксе </a:t>
            </a:r>
          </a:p>
        </p:txBody>
      </p:sp>
      <p:sp>
        <p:nvSpPr>
          <p:cNvPr id="45067" name="Rectangle 66"/>
          <p:cNvSpPr>
            <a:spLocks noChangeArrowheads="1"/>
          </p:cNvSpPr>
          <p:nvPr/>
        </p:nvSpPr>
        <p:spPr bwMode="auto">
          <a:xfrm>
            <a:off x="5972175" y="1643063"/>
            <a:ext cx="2662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  <a:latin typeface="Calibri" pitchFamily="34" charset="0"/>
              </a:rPr>
              <a:t>Унапређење наставе као део политике школе</a:t>
            </a:r>
          </a:p>
        </p:txBody>
      </p:sp>
      <p:sp>
        <p:nvSpPr>
          <p:cNvPr id="41031" name="Oval 71"/>
          <p:cNvSpPr>
            <a:spLocks noChangeArrowheads="1"/>
          </p:cNvSpPr>
          <p:nvPr/>
        </p:nvSpPr>
        <p:spPr bwMode="auto">
          <a:xfrm>
            <a:off x="6019800" y="2347913"/>
            <a:ext cx="2409825" cy="2057400"/>
          </a:xfrm>
          <a:prstGeom prst="ellipse">
            <a:avLst/>
          </a:prstGeom>
          <a:noFill/>
          <a:ln w="57150">
            <a:solidFill>
              <a:srgbClr val="FD4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783E79"/>
              </a:solidFill>
              <a:latin typeface="Calibri" pitchFamily="34" charset="0"/>
            </a:endParaRPr>
          </a:p>
        </p:txBody>
      </p:sp>
      <p:sp>
        <p:nvSpPr>
          <p:cNvPr id="41032" name="Oval 72"/>
          <p:cNvSpPr>
            <a:spLocks noChangeArrowheads="1"/>
          </p:cNvSpPr>
          <p:nvPr/>
        </p:nvSpPr>
        <p:spPr bwMode="auto">
          <a:xfrm>
            <a:off x="3476625" y="4643438"/>
            <a:ext cx="2238375" cy="1962150"/>
          </a:xfrm>
          <a:prstGeom prst="ellipse">
            <a:avLst/>
          </a:prstGeom>
          <a:noFill/>
          <a:ln w="57150">
            <a:solidFill>
              <a:srgbClr val="FD4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783E79"/>
              </a:solidFill>
              <a:latin typeface="Calibri" pitchFamily="34" charset="0"/>
            </a:endParaRPr>
          </a:p>
        </p:txBody>
      </p:sp>
      <p:sp>
        <p:nvSpPr>
          <p:cNvPr id="41033" name="Oval 73"/>
          <p:cNvSpPr>
            <a:spLocks noChangeArrowheads="1"/>
          </p:cNvSpPr>
          <p:nvPr/>
        </p:nvSpPr>
        <p:spPr bwMode="auto">
          <a:xfrm>
            <a:off x="714375" y="2143125"/>
            <a:ext cx="2266950" cy="2085975"/>
          </a:xfrm>
          <a:prstGeom prst="ellipse">
            <a:avLst/>
          </a:prstGeom>
          <a:noFill/>
          <a:ln w="57150">
            <a:solidFill>
              <a:srgbClr val="FD4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783E79"/>
              </a:solidFill>
              <a:latin typeface="Calibri" pitchFamily="34" charset="0"/>
            </a:endParaRPr>
          </a:p>
        </p:txBody>
      </p:sp>
      <p:sp>
        <p:nvSpPr>
          <p:cNvPr id="41034" name="Oval 74"/>
          <p:cNvSpPr>
            <a:spLocks noChangeArrowheads="1"/>
          </p:cNvSpPr>
          <p:nvPr/>
        </p:nvSpPr>
        <p:spPr bwMode="auto">
          <a:xfrm>
            <a:off x="3571875" y="214313"/>
            <a:ext cx="2139950" cy="1971675"/>
          </a:xfrm>
          <a:prstGeom prst="ellipse">
            <a:avLst/>
          </a:prstGeom>
          <a:noFill/>
          <a:ln w="57150">
            <a:solidFill>
              <a:srgbClr val="FD47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783E79"/>
              </a:solidFill>
              <a:latin typeface="Calibri" pitchFamily="34" charset="0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3786188" y="4857750"/>
            <a:ext cx="1714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latin typeface="Calibri" pitchFamily="34" charset="0"/>
              </a:rPr>
              <a:t>Професионални развој </a:t>
            </a:r>
          </a:p>
          <a:p>
            <a:pPr>
              <a:lnSpc>
                <a:spcPct val="120000"/>
              </a:lnSpc>
            </a:pPr>
            <a:r>
              <a:rPr lang="en-US" sz="1200">
                <a:latin typeface="Calibri" pitchFamily="34" charset="0"/>
              </a:rPr>
              <a:t>наставника,  </a:t>
            </a:r>
          </a:p>
          <a:p>
            <a:pPr>
              <a:lnSpc>
                <a:spcPct val="120000"/>
              </a:lnSpc>
            </a:pPr>
            <a:r>
              <a:rPr lang="en-US" sz="1200">
                <a:latin typeface="Calibri" pitchFamily="34" charset="0"/>
              </a:rPr>
              <a:t>стручно усавршавање у домену метода и  комуникационих вештина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4310063" y="2357438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0800000">
            <a:off x="4310063" y="4119563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6200000">
            <a:off x="3110706" y="3231357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Down Arrow 42"/>
          <p:cNvSpPr/>
          <p:nvPr/>
        </p:nvSpPr>
        <p:spPr>
          <a:xfrm rot="5400000">
            <a:off x="5488781" y="3286920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1071563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1149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1" grpId="0" animBg="1" autoUpdateAnimBg="0"/>
      <p:bldP spid="41032" grpId="0" animBg="1" autoUpdateAnimBg="0"/>
      <p:bldP spid="41033" grpId="0" animBg="1" autoUpdateAnimBg="0"/>
      <p:bldP spid="410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2: оценка и беспристрастность в образовании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Оценивание учащихся служит новым целям:</a:t>
            </a:r>
            <a:endParaRPr lang="en-US" dirty="0" smtClean="0"/>
          </a:p>
          <a:p>
            <a:pPr lvl="1"/>
            <a:r>
              <a:rPr lang="en-US" dirty="0" smtClean="0"/>
              <a:t>PISA </a:t>
            </a:r>
            <a:r>
              <a:rPr lang="ru-RU" dirty="0" smtClean="0"/>
              <a:t>выявляет расхождения между основными и уязвимыми группами </a:t>
            </a:r>
            <a:r>
              <a:rPr lang="en-US" dirty="0" smtClean="0"/>
              <a:t>(</a:t>
            </a:r>
            <a:r>
              <a:rPr lang="ru-RU" dirty="0" smtClean="0"/>
              <a:t>меньшинства, СЭП, цыганское население, дети с особыми нуждами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PISA </a:t>
            </a:r>
            <a:r>
              <a:rPr lang="ru-RU" dirty="0" smtClean="0"/>
              <a:t>для выявления тех сфер, где потребности не удовлетворены – повод для коррупции </a:t>
            </a:r>
            <a:r>
              <a:rPr lang="en-US" dirty="0" smtClean="0"/>
              <a:t>- </a:t>
            </a:r>
            <a:r>
              <a:rPr lang="en-US" dirty="0" smtClean="0"/>
              <a:t>INTES</a:t>
            </a:r>
          </a:p>
          <a:p>
            <a:pPr lvl="1"/>
            <a:r>
              <a:rPr lang="ru-RU" dirty="0" err="1" smtClean="0"/>
              <a:t>Некогнитивные</a:t>
            </a:r>
            <a:r>
              <a:rPr lang="ru-RU" dirty="0" smtClean="0"/>
              <a:t> последствия образования (мотивация, школьное беспокойство)</a:t>
            </a:r>
            <a:endParaRPr lang="en-US" dirty="0" smtClean="0"/>
          </a:p>
          <a:p>
            <a:pPr lvl="1"/>
            <a:r>
              <a:rPr lang="ru-RU" dirty="0" smtClean="0"/>
              <a:t>Комбинирование </a:t>
            </a:r>
            <a:r>
              <a:rPr lang="en-US" dirty="0" smtClean="0"/>
              <a:t>PISA</a:t>
            </a:r>
            <a:r>
              <a:rPr lang="en-US" dirty="0" smtClean="0"/>
              <a:t>, TIMSS, TALIS, INTES, </a:t>
            </a:r>
            <a:r>
              <a:rPr lang="ru-RU" dirty="0" smtClean="0"/>
              <a:t>общенациональное тестирование и исследования в области национального образования</a:t>
            </a:r>
            <a:endParaRPr lang="en-US" dirty="0" smtClean="0"/>
          </a:p>
          <a:p>
            <a:pPr lvl="1"/>
            <a:r>
              <a:rPr lang="ru-RU" dirty="0" smtClean="0"/>
              <a:t>Государственные экзамены для проверки способности школ помогать отстающим ученикам (дополнительные преимущества)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79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5486400" cy="64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715140" y="2571744"/>
            <a:ext cx="157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Соответствие </a:t>
            </a:r>
          </a:p>
          <a:p>
            <a:r>
              <a:rPr lang="ru-RU" dirty="0" smtClean="0"/>
              <a:t>практикам 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923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18487" cy="2016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sr-Cyrl-CS" sz="2400" smtClean="0">
                <a:latin typeface="Verdana" pitchFamily="34" charset="0"/>
                <a:ea typeface="Gulim" pitchFamily="34" charset="-127"/>
              </a:rPr>
              <a:t/>
            </a:r>
            <a:br>
              <a:rPr lang="sr-Cyrl-CS" sz="2400" smtClean="0">
                <a:latin typeface="Verdana" pitchFamily="34" charset="0"/>
                <a:ea typeface="Gulim" pitchFamily="34" charset="-127"/>
              </a:rPr>
            </a:br>
            <a:r>
              <a:rPr lang="en-US" b="1" smtClean="0">
                <a:latin typeface="Verdana" pitchFamily="34" charset="0"/>
                <a:ea typeface="Gulim" pitchFamily="34" charset="-127"/>
              </a:rPr>
              <a:t>  1. </a:t>
            </a:r>
            <a:r>
              <a:rPr lang="sr-Latn-CS" b="1" smtClean="0">
                <a:latin typeface="Verdana" pitchFamily="34" charset="0"/>
                <a:ea typeface="Gulim" pitchFamily="34" charset="-127"/>
              </a:rPr>
              <a:t>PISA 2006</a:t>
            </a:r>
            <a:endParaRPr lang="el-GR" b="1" smtClean="0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686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338138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83" name="Group 7"/>
          <p:cNvGraphicFramePr>
            <a:graphicFrameLocks noGrp="1"/>
          </p:cNvGraphicFramePr>
          <p:nvPr/>
        </p:nvGraphicFramePr>
        <p:xfrm>
          <a:off x="539750" y="981075"/>
          <a:ext cx="8208963" cy="5857174"/>
        </p:xfrm>
        <a:graphic>
          <a:graphicData uri="http://schemas.openxmlformats.org/drawingml/2006/table">
            <a:tbl>
              <a:tblPr/>
              <a:tblGrid>
                <a:gridCol w="2160588"/>
                <a:gridCol w="182562"/>
                <a:gridCol w="182563"/>
                <a:gridCol w="727075"/>
                <a:gridCol w="1152525"/>
                <a:gridCol w="869950"/>
                <a:gridCol w="881062"/>
                <a:gridCol w="1200150"/>
                <a:gridCol w="565150"/>
                <a:gridCol w="287338"/>
              </a:tblGrid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" algn="dec"/>
                          <a:tab pos="228600" algn="dec"/>
                        </a:tabLst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Mathematics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ОЕЦД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Serbia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OECD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2006 вс.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Образовна постигнућа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Квалитет образовања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▼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% функционално неписмених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Праведност (утицај СЕС)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" algn="dec"/>
                          <a:tab pos="228600" algn="dec"/>
                        </a:tabLst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Reading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75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</a:t>
                      </a:r>
                      <a:endParaRPr kumimoji="0" lang="sr-Cyrl-C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ОЕЦД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ОЕЦД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2006 вс.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Образовна постигнућа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412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494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401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492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▼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Квалитет образовања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420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▼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% функционално неписмених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47%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19%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52%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20%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▼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Праведност (утицај СЕС)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34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41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38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700" algn="dec"/>
                          <a:tab pos="228600" algn="dec"/>
                        </a:tabLst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Science 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ОЕЦД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ОЕЦД 2006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Србија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2006 вс. 2003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Образовна постигнућа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436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436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Квалитет образовања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445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440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500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▼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% функционално неписмених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-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-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38%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19%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Праведност (утицај СЕС)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35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45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33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40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Gulim" pitchFamily="34" charset="-127"/>
                        </a:rPr>
                        <a:t>=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037" name="AutoShape 175"/>
          <p:cNvSpPr>
            <a:spLocks noChangeArrowheads="1"/>
          </p:cNvSpPr>
          <p:nvPr/>
        </p:nvSpPr>
        <p:spPr bwMode="auto">
          <a:xfrm>
            <a:off x="6659563" y="1125538"/>
            <a:ext cx="2016125" cy="2159000"/>
          </a:xfrm>
          <a:prstGeom prst="wedgeRoundRectCallout">
            <a:avLst>
              <a:gd name="adj1" fmla="val -89764"/>
              <a:gd name="adj2" fmla="val 8639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/>
              <a:t>Средний показатель -  на </a:t>
            </a:r>
            <a:r>
              <a:rPr lang="sr-Cyrl-CS" sz="1600" dirty="0" smtClean="0"/>
              <a:t>60-70 ниже, чем в среднем по  </a:t>
            </a:r>
            <a:r>
              <a:rPr lang="en-US" sz="1600" dirty="0" smtClean="0"/>
              <a:t>OECD</a:t>
            </a:r>
            <a:endParaRPr lang="sr-Cyrl-CS" sz="1600" dirty="0"/>
          </a:p>
          <a:p>
            <a:pPr algn="ctr"/>
            <a:r>
              <a:rPr lang="sr-Cyrl-CS" sz="1600" dirty="0"/>
              <a:t> </a:t>
            </a:r>
            <a:r>
              <a:rPr lang="en-US" sz="1600" dirty="0"/>
              <a:t>=</a:t>
            </a:r>
            <a:r>
              <a:rPr lang="sr-Cyrl-CS" sz="1600" dirty="0"/>
              <a:t> до 2 год. школовања</a:t>
            </a:r>
            <a:endParaRPr lang="el-GR" sz="1600" dirty="0"/>
          </a:p>
        </p:txBody>
      </p:sp>
      <p:sp>
        <p:nvSpPr>
          <p:cNvPr id="37038" name="AutoShape 176"/>
          <p:cNvSpPr>
            <a:spLocks noChangeArrowheads="1"/>
          </p:cNvSpPr>
          <p:nvPr/>
        </p:nvSpPr>
        <p:spPr bwMode="auto">
          <a:xfrm>
            <a:off x="0" y="2852738"/>
            <a:ext cx="2987675" cy="792162"/>
          </a:xfrm>
          <a:prstGeom prst="wedgeRoundRectCallout">
            <a:avLst>
              <a:gd name="adj1" fmla="val 125560"/>
              <a:gd name="adj2" fmla="val 1359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Cyrl-CS" sz="1600" dirty="0"/>
              <a:t>40-50% </a:t>
            </a:r>
            <a:r>
              <a:rPr lang="sr-Cyrl-CS" sz="1600" dirty="0" smtClean="0"/>
              <a:t>функционально безграмотных, среди бедных - </a:t>
            </a:r>
            <a:r>
              <a:rPr lang="en-US" sz="1600" dirty="0" smtClean="0"/>
              <a:t> </a:t>
            </a:r>
            <a:r>
              <a:rPr lang="sr-Cyrl-CS" sz="1600" dirty="0"/>
              <a:t>60-75%</a:t>
            </a:r>
            <a:endParaRPr lang="el-GR" sz="1600" dirty="0"/>
          </a:p>
        </p:txBody>
      </p:sp>
      <p:sp>
        <p:nvSpPr>
          <p:cNvPr id="37039" name="AutoShape 177"/>
          <p:cNvSpPr>
            <a:spLocks noChangeArrowheads="1"/>
          </p:cNvSpPr>
          <p:nvPr/>
        </p:nvSpPr>
        <p:spPr bwMode="auto">
          <a:xfrm>
            <a:off x="0" y="549275"/>
            <a:ext cx="2819400" cy="1008063"/>
          </a:xfrm>
          <a:prstGeom prst="wedgeRoundRectCallout">
            <a:avLst>
              <a:gd name="adj1" fmla="val 149315"/>
              <a:gd name="adj2" fmla="val 813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/>
              <a:t>1 </a:t>
            </a:r>
            <a:r>
              <a:rPr lang="ru-RU" sz="2400" dirty="0" smtClean="0"/>
              <a:t>школьный год 38 баллов</a:t>
            </a:r>
            <a:endParaRPr lang="el-GR" sz="2400" dirty="0"/>
          </a:p>
        </p:txBody>
      </p:sp>
      <p:sp>
        <p:nvSpPr>
          <p:cNvPr id="37040" name="AutoShape 178"/>
          <p:cNvSpPr>
            <a:spLocks noChangeArrowheads="1"/>
          </p:cNvSpPr>
          <p:nvPr/>
        </p:nvSpPr>
        <p:spPr bwMode="auto">
          <a:xfrm rot="10800000">
            <a:off x="7280275" y="4437063"/>
            <a:ext cx="1612900" cy="1368425"/>
          </a:xfrm>
          <a:prstGeom prst="wedgeRoundRectCallout">
            <a:avLst>
              <a:gd name="adj1" fmla="val 196157"/>
              <a:gd name="adj2" fmla="val -556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600" dirty="0" smtClean="0"/>
              <a:t>Улучшений </a:t>
            </a:r>
          </a:p>
          <a:p>
            <a:pPr algn="ctr"/>
            <a:r>
              <a:rPr lang="ru-RU" sz="1600" dirty="0" smtClean="0"/>
              <a:t>нет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40815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инклюзивное обучение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type="tbl" idx="1"/>
          </p:nvPr>
        </p:nvGraphicFramePr>
        <p:xfrm>
          <a:off x="609600" y="2209800"/>
          <a:ext cx="8232775" cy="4314823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457200"/>
                <a:gridCol w="441325"/>
                <a:gridCol w="473075"/>
                <a:gridCol w="473075"/>
                <a:gridCol w="473075"/>
                <a:gridCol w="473075"/>
                <a:gridCol w="473075"/>
                <a:gridCol w="473075"/>
              </a:tblGrid>
              <a:tr h="54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Эксперимент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Стратегия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законодательство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реализация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подг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реализация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</a:tr>
              <a:tr h="51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реализация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/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поддерж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</a:tr>
              <a:tr h="51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контроль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</a:tr>
              <a:tr h="535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оптимизация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A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AFEF"/>
                    </a:solidFill>
                  </a:tcPr>
                </a:tc>
              </a:tr>
            </a:tbl>
          </a:graphicData>
        </a:graphic>
      </p:graphicFrame>
      <p:sp>
        <p:nvSpPr>
          <p:cNvPr id="106" name="Rectangle 2"/>
          <p:cNvSpPr txBox="1">
            <a:spLocks noChangeArrowheads="1"/>
          </p:cNvSpPr>
          <p:nvPr/>
        </p:nvSpPr>
        <p:spPr>
          <a:xfrm>
            <a:off x="533400" y="5867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Verdana" charset="0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473" name="Rectangle 4"/>
          <p:cNvSpPr>
            <a:spLocks noChangeArrowheads="1"/>
          </p:cNvSpPr>
          <p:nvPr/>
        </p:nvSpPr>
        <p:spPr bwMode="auto">
          <a:xfrm>
            <a:off x="381000" y="15240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400" dirty="0" smtClean="0">
                <a:solidFill>
                  <a:srgbClr val="1D528D"/>
                </a:solidFill>
              </a:rPr>
              <a:t>Выученный урок 1</a:t>
            </a:r>
            <a:r>
              <a:rPr lang="en-US" sz="2400" dirty="0" smtClean="0">
                <a:solidFill>
                  <a:srgbClr val="1D528D"/>
                </a:solidFill>
              </a:rPr>
              <a:t>: </a:t>
            </a:r>
            <a:r>
              <a:rPr lang="ru-RU" sz="2400" dirty="0" smtClean="0">
                <a:solidFill>
                  <a:srgbClr val="1D528D"/>
                </a:solidFill>
              </a:rPr>
              <a:t>ось времени</a:t>
            </a:r>
            <a:r>
              <a:rPr lang="en-US" sz="2400" dirty="0" smtClean="0">
                <a:solidFill>
                  <a:srgbClr val="1D528D"/>
                </a:solidFill>
              </a:rPr>
              <a:t> </a:t>
            </a:r>
            <a:r>
              <a:rPr lang="en-US" sz="2400" dirty="0">
                <a:solidFill>
                  <a:srgbClr val="1D528D"/>
                </a:solidFill>
              </a:rPr>
              <a:t>10+ </a:t>
            </a:r>
            <a:r>
              <a:rPr lang="ru-RU" sz="2400" dirty="0" smtClean="0">
                <a:solidFill>
                  <a:srgbClr val="1D528D"/>
                </a:solidFill>
              </a:rPr>
              <a:t>лет</a:t>
            </a:r>
            <a:endParaRPr lang="en-US" sz="2400" dirty="0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2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вернемся в сказку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Волшебная палочка данных</a:t>
            </a:r>
            <a:endParaRPr lang="en-US" dirty="0" smtClean="0"/>
          </a:p>
          <a:p>
            <a:r>
              <a:rPr lang="ru-RU" dirty="0" smtClean="0"/>
              <a:t>Волшебная палочка </a:t>
            </a:r>
            <a:r>
              <a:rPr lang="ru-RU" dirty="0" smtClean="0"/>
              <a:t>разработчиков стратегий</a:t>
            </a:r>
            <a:endParaRPr lang="en-US" dirty="0" smtClean="0"/>
          </a:p>
          <a:p>
            <a:r>
              <a:rPr lang="ru-RU" dirty="0" smtClean="0"/>
              <a:t>Волшебные обстоятельства для всех заинтересованных сторон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0"/>
            <a:ext cx="6870700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выученные уроки 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537" name="Group 297"/>
          <p:cNvGraphicFramePr>
            <a:graphicFrameLocks noGrp="1"/>
          </p:cNvGraphicFramePr>
          <p:nvPr>
            <p:ph type="tbl" idx="1"/>
          </p:nvPr>
        </p:nvGraphicFramePr>
        <p:xfrm>
          <a:off x="285720" y="1859232"/>
          <a:ext cx="8572560" cy="4998768"/>
        </p:xfrm>
        <a:graphic>
          <a:graphicData uri="http://schemas.openxmlformats.org/drawingml/2006/table">
            <a:tbl>
              <a:tblPr/>
              <a:tblGrid>
                <a:gridCol w="4207632"/>
                <a:gridCol w="475161"/>
                <a:gridCol w="476800"/>
                <a:gridCol w="460414"/>
                <a:gridCol w="493185"/>
                <a:gridCol w="491546"/>
                <a:gridCol w="493184"/>
                <a:gridCol w="493185"/>
                <a:gridCol w="493184"/>
                <a:gridCol w="488269"/>
              </a:tblGrid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эксперимент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стратегия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9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Законодательство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реализация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подг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Реализация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поддерж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C2A3"/>
                    </a:solidFill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Контроль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EA1"/>
                    </a:solidFill>
                  </a:tcPr>
                </a:tc>
              </a:tr>
              <a:tr h="50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оптимизация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A1E9"/>
                    </a:solidFill>
                  </a:tcPr>
                </a:tc>
              </a:tr>
              <a:tr h="1338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Университетские дисциплины, диссертанты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A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AFEF"/>
                    </a:solidFill>
                  </a:tcPr>
                </a:tc>
              </a:tr>
            </a:tbl>
          </a:graphicData>
        </a:graphic>
      </p:graphicFrame>
      <p:sp>
        <p:nvSpPr>
          <p:cNvPr id="59496" name="Line 282"/>
          <p:cNvSpPr>
            <a:spLocks noChangeShapeType="1"/>
          </p:cNvSpPr>
          <p:nvPr/>
        </p:nvSpPr>
        <p:spPr bwMode="auto">
          <a:xfrm>
            <a:off x="5943600" y="24384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" name="Line 283"/>
          <p:cNvSpPr>
            <a:spLocks noChangeShapeType="1"/>
          </p:cNvSpPr>
          <p:nvPr/>
        </p:nvSpPr>
        <p:spPr bwMode="auto">
          <a:xfrm>
            <a:off x="6477000" y="2438400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8" name="Line 284"/>
          <p:cNvSpPr>
            <a:spLocks noChangeShapeType="1"/>
          </p:cNvSpPr>
          <p:nvPr/>
        </p:nvSpPr>
        <p:spPr bwMode="auto">
          <a:xfrm>
            <a:off x="6858000" y="24384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9" name="Line 285"/>
          <p:cNvSpPr>
            <a:spLocks noChangeShapeType="1"/>
          </p:cNvSpPr>
          <p:nvPr/>
        </p:nvSpPr>
        <p:spPr bwMode="auto">
          <a:xfrm>
            <a:off x="7162800" y="2514600"/>
            <a:ext cx="3048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0" name="Line 286"/>
          <p:cNvSpPr>
            <a:spLocks noChangeShapeType="1"/>
          </p:cNvSpPr>
          <p:nvPr/>
        </p:nvSpPr>
        <p:spPr bwMode="auto">
          <a:xfrm>
            <a:off x="7086600" y="2514600"/>
            <a:ext cx="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1" name="Line 287"/>
          <p:cNvSpPr>
            <a:spLocks noChangeShapeType="1"/>
          </p:cNvSpPr>
          <p:nvPr/>
        </p:nvSpPr>
        <p:spPr bwMode="auto">
          <a:xfrm>
            <a:off x="7391400" y="3810000"/>
            <a:ext cx="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2" name="Line 289"/>
          <p:cNvSpPr>
            <a:spLocks noChangeShapeType="1"/>
          </p:cNvSpPr>
          <p:nvPr/>
        </p:nvSpPr>
        <p:spPr bwMode="auto">
          <a:xfrm>
            <a:off x="7620000" y="40386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" name="Line 291"/>
          <p:cNvSpPr>
            <a:spLocks noChangeShapeType="1"/>
          </p:cNvSpPr>
          <p:nvPr/>
        </p:nvSpPr>
        <p:spPr bwMode="auto">
          <a:xfrm>
            <a:off x="7543800" y="3352800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4" name="Line 292"/>
          <p:cNvSpPr>
            <a:spLocks noChangeShapeType="1"/>
          </p:cNvSpPr>
          <p:nvPr/>
        </p:nvSpPr>
        <p:spPr bwMode="auto">
          <a:xfrm>
            <a:off x="7924800" y="4343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5" name="Freeform 294"/>
          <p:cNvSpPr>
            <a:spLocks/>
          </p:cNvSpPr>
          <p:nvPr/>
        </p:nvSpPr>
        <p:spPr bwMode="auto">
          <a:xfrm>
            <a:off x="7010400" y="2514600"/>
            <a:ext cx="1600200" cy="3048000"/>
          </a:xfrm>
          <a:custGeom>
            <a:avLst/>
            <a:gdLst>
              <a:gd name="T0" fmla="*/ 0 w 672"/>
              <a:gd name="T1" fmla="*/ 0 h 2368"/>
              <a:gd name="T2" fmla="*/ 2147483647 w 672"/>
              <a:gd name="T3" fmla="*/ 2147483647 h 2368"/>
              <a:gd name="T4" fmla="*/ 2147483647 w 672"/>
              <a:gd name="T5" fmla="*/ 2147483647 h 2368"/>
              <a:gd name="T6" fmla="*/ 2147483647 w 672"/>
              <a:gd name="T7" fmla="*/ 2147483647 h 2368"/>
              <a:gd name="T8" fmla="*/ 2147483647 w 672"/>
              <a:gd name="T9" fmla="*/ 2147483647 h 2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2368"/>
              <a:gd name="T17" fmla="*/ 672 w 672"/>
              <a:gd name="T18" fmla="*/ 2368 h 2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2368">
                <a:moveTo>
                  <a:pt x="0" y="0"/>
                </a:moveTo>
                <a:cubicBezTo>
                  <a:pt x="288" y="44"/>
                  <a:pt x="576" y="88"/>
                  <a:pt x="624" y="432"/>
                </a:cubicBezTo>
                <a:cubicBezTo>
                  <a:pt x="672" y="776"/>
                  <a:pt x="344" y="1760"/>
                  <a:pt x="288" y="2064"/>
                </a:cubicBezTo>
                <a:cubicBezTo>
                  <a:pt x="232" y="2368"/>
                  <a:pt x="296" y="2224"/>
                  <a:pt x="288" y="2256"/>
                </a:cubicBezTo>
                <a:cubicBezTo>
                  <a:pt x="280" y="2288"/>
                  <a:pt x="260" y="2272"/>
                  <a:pt x="240" y="2256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6" name="Freeform 295"/>
          <p:cNvSpPr>
            <a:spLocks/>
          </p:cNvSpPr>
          <p:nvPr/>
        </p:nvSpPr>
        <p:spPr bwMode="auto">
          <a:xfrm>
            <a:off x="7162800" y="1905000"/>
            <a:ext cx="1981200" cy="4572000"/>
          </a:xfrm>
          <a:custGeom>
            <a:avLst/>
            <a:gdLst>
              <a:gd name="T0" fmla="*/ 0 w 1072"/>
              <a:gd name="T1" fmla="*/ 2147483647 h 2720"/>
              <a:gd name="T2" fmla="*/ 2147483647 w 1072"/>
              <a:gd name="T3" fmla="*/ 2147483647 h 2720"/>
              <a:gd name="T4" fmla="*/ 2147483647 w 1072"/>
              <a:gd name="T5" fmla="*/ 2147483647 h 2720"/>
              <a:gd name="T6" fmla="*/ 2147483647 w 1072"/>
              <a:gd name="T7" fmla="*/ 2147483647 h 2720"/>
              <a:gd name="T8" fmla="*/ 2147483647 w 1072"/>
              <a:gd name="T9" fmla="*/ 2147483647 h 2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2720"/>
              <a:gd name="T17" fmla="*/ 1072 w 1072"/>
              <a:gd name="T18" fmla="*/ 2720 h 2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2720">
                <a:moveTo>
                  <a:pt x="0" y="256"/>
                </a:moveTo>
                <a:cubicBezTo>
                  <a:pt x="472" y="128"/>
                  <a:pt x="944" y="0"/>
                  <a:pt x="1008" y="352"/>
                </a:cubicBezTo>
                <a:cubicBezTo>
                  <a:pt x="1072" y="704"/>
                  <a:pt x="496" y="2016"/>
                  <a:pt x="384" y="2368"/>
                </a:cubicBezTo>
                <a:cubicBezTo>
                  <a:pt x="272" y="2720"/>
                  <a:pt x="344" y="2440"/>
                  <a:pt x="336" y="2464"/>
                </a:cubicBezTo>
                <a:cubicBezTo>
                  <a:pt x="328" y="2488"/>
                  <a:pt x="336" y="2504"/>
                  <a:pt x="336" y="251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2"/>
          <p:cNvSpPr txBox="1">
            <a:spLocks noChangeArrowheads="1"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9508" name="Rectangle 16"/>
          <p:cNvSpPr>
            <a:spLocks noChangeArrowheads="1"/>
          </p:cNvSpPr>
          <p:nvPr/>
        </p:nvSpPr>
        <p:spPr bwMode="auto">
          <a:xfrm>
            <a:off x="0" y="114298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2400" dirty="0" smtClean="0">
                <a:solidFill>
                  <a:srgbClr val="1D528D"/>
                </a:solidFill>
              </a:rPr>
              <a:t>Выученный урок </a:t>
            </a:r>
            <a:r>
              <a:rPr lang="en-US" sz="2400" dirty="0" smtClean="0">
                <a:solidFill>
                  <a:srgbClr val="1D528D"/>
                </a:solidFill>
              </a:rPr>
              <a:t>: </a:t>
            </a:r>
            <a:r>
              <a:rPr lang="ru-RU" sz="2400" dirty="0" smtClean="0">
                <a:solidFill>
                  <a:srgbClr val="1D528D"/>
                </a:solidFill>
              </a:rPr>
              <a:t>сотрудничество и взаимодействие</a:t>
            </a:r>
            <a:r>
              <a:rPr lang="en-US" sz="2400" dirty="0" smtClean="0">
                <a:solidFill>
                  <a:srgbClr val="1D528D"/>
                </a:solidFill>
              </a:rPr>
              <a:t>, </a:t>
            </a:r>
            <a:r>
              <a:rPr lang="ru-RU" sz="2400" dirty="0" smtClean="0">
                <a:solidFill>
                  <a:srgbClr val="1D528D"/>
                </a:solidFill>
              </a:rPr>
              <a:t>необходимо объединение единомышленников</a:t>
            </a:r>
            <a:endParaRPr lang="en-US" sz="2400" dirty="0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4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2988"/>
            <a:ext cx="7215238" cy="1074534"/>
          </a:xfrm>
        </p:spPr>
        <p:txBody>
          <a:bodyPr/>
          <a:lstStyle/>
          <a:p>
            <a:r>
              <a:rPr lang="ru-RU" sz="3200" dirty="0" smtClean="0"/>
              <a:t>Выученный урок </a:t>
            </a:r>
            <a:r>
              <a:rPr lang="en-US" sz="3200" dirty="0" smtClean="0"/>
              <a:t> </a:t>
            </a:r>
            <a:r>
              <a:rPr lang="ru-RU" sz="3200" dirty="0" smtClean="0"/>
              <a:t>2: препятствия в выполнении </a:t>
            </a:r>
            <a:r>
              <a:rPr lang="en-US" sz="3200" dirty="0" smtClean="0"/>
              <a:t> = </a:t>
            </a:r>
            <a:r>
              <a:rPr lang="ru-RU" sz="3200" dirty="0" smtClean="0"/>
              <a:t>области исследования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7259920"/>
              </p:ext>
            </p:extLst>
          </p:nvPr>
        </p:nvGraphicFramePr>
        <p:xfrm>
          <a:off x="164354" y="865374"/>
          <a:ext cx="8591176" cy="599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19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77050" y="908050"/>
            <a:ext cx="1008063" cy="2162175"/>
            <a:chOff x="521" y="2115"/>
            <a:chExt cx="500" cy="908"/>
          </a:xfrm>
        </p:grpSpPr>
        <p:sp>
          <p:nvSpPr>
            <p:cNvPr id="36920" name="Oval 3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rgbClr val="FFE9D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1" name="Line 4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2" name="Line 5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3" name="Line 6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4" name="Line 7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5" name="Freeform 8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6" name="Oval 9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7" name="Oval 10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8" name="Line 11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29" name="Line 12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30" name="Line 13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31" name="Line 14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32" name="Line 15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838200" y="1295400"/>
            <a:ext cx="2592388" cy="187325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77" name="AutoShape 17"/>
          <p:cNvSpPr>
            <a:spLocks noChangeArrowheads="1"/>
          </p:cNvSpPr>
          <p:nvPr/>
        </p:nvSpPr>
        <p:spPr bwMode="auto">
          <a:xfrm>
            <a:off x="685800" y="0"/>
            <a:ext cx="2879725" cy="1268413"/>
          </a:xfrm>
          <a:prstGeom prst="flowChartExtract">
            <a:avLst/>
          </a:prstGeom>
          <a:gradFill rotWithShape="1">
            <a:gsLst>
              <a:gs pos="0">
                <a:srgbClr val="D800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D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78" name="AutoShape 18"/>
          <p:cNvSpPr>
            <a:spLocks noChangeArrowheads="1"/>
          </p:cNvSpPr>
          <p:nvPr/>
        </p:nvSpPr>
        <p:spPr bwMode="auto">
          <a:xfrm>
            <a:off x="7740650" y="3860800"/>
            <a:ext cx="936625" cy="790575"/>
          </a:xfrm>
          <a:prstGeom prst="ca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79" name="Text Box 19"/>
          <p:cNvSpPr txBox="1">
            <a:spLocks noChangeArrowheads="1"/>
          </p:cNvSpPr>
          <p:nvPr/>
        </p:nvSpPr>
        <p:spPr bwMode="auto">
          <a:xfrm>
            <a:off x="7451725" y="3068638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Социальные преимущества</a:t>
            </a:r>
            <a:endParaRPr lang="en-US" sz="1200" b="1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6011863" y="3068638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Личные преимущества</a:t>
            </a:r>
            <a:endParaRPr lang="en-US" sz="1200" b="1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1" name="AutoShape 21"/>
          <p:cNvSpPr>
            <a:spLocks noChangeArrowheads="1"/>
          </p:cNvSpPr>
          <p:nvPr/>
        </p:nvSpPr>
        <p:spPr bwMode="auto">
          <a:xfrm rot="-5400000">
            <a:off x="431801" y="3609975"/>
            <a:ext cx="1008062" cy="935037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учителя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2" name="Text Box 22"/>
          <p:cNvSpPr txBox="1">
            <a:spLocks noChangeArrowheads="1"/>
          </p:cNvSpPr>
          <p:nvPr/>
        </p:nvSpPr>
        <p:spPr bwMode="auto">
          <a:xfrm>
            <a:off x="2700338" y="50847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3" name="Text Box 23"/>
          <p:cNvSpPr txBox="1">
            <a:spLocks noChangeArrowheads="1"/>
          </p:cNvSpPr>
          <p:nvPr/>
        </p:nvSpPr>
        <p:spPr bwMode="auto">
          <a:xfrm>
            <a:off x="2771775" y="6308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6854FA"/>
                </a:solidFill>
                <a:latin typeface="Arial" charset="0"/>
                <a:ea typeface="굴림" charset="0"/>
                <a:cs typeface="굴림" charset="0"/>
              </a:rPr>
              <a:t>эффективное</a:t>
            </a:r>
            <a:r>
              <a:rPr lang="en-US" sz="1400" b="1" dirty="0" smtClean="0">
                <a:solidFill>
                  <a:srgbClr val="4F81BD"/>
                </a:solidFill>
                <a:latin typeface="Arial" charset="0"/>
                <a:ea typeface="굴림" charset="0"/>
                <a:cs typeface="굴림" charset="0"/>
              </a:rPr>
              <a:t> </a:t>
            </a:r>
            <a:endParaRPr lang="en-US" sz="1400" b="1" dirty="0">
              <a:solidFill>
                <a:srgbClr val="4F81BD"/>
              </a:solidFill>
              <a:latin typeface="Arial" charset="0"/>
              <a:ea typeface="굴림" charset="0"/>
              <a:cs typeface="굴림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000" b="1" dirty="0">
              <a:solidFill>
                <a:srgbClr val="4F81BD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4" name="Text Box 24"/>
          <p:cNvSpPr txBox="1">
            <a:spLocks noChangeArrowheads="1"/>
          </p:cNvSpPr>
          <p:nvPr/>
        </p:nvSpPr>
        <p:spPr bwMode="auto">
          <a:xfrm>
            <a:off x="4267200" y="4572000"/>
            <a:ext cx="202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1pPr>
            <a:lvl2pPr marL="37931725" indent="-37474525" eaLnBrk="0" hangingPunct="0"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2pPr>
            <a:lvl3pPr eaLnBrk="0" hangingPunct="0"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3pPr>
            <a:lvl4pPr eaLnBrk="0" hangingPunct="0"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4pPr>
            <a:lvl5pPr eaLnBrk="0" hangingPunct="0"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charset="0"/>
                <a:ea typeface="굴림" charset="0"/>
                <a:cs typeface="굴림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sr-Latn-C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</a:t>
            </a:r>
            <a:r>
              <a:rPr kumimoji="0"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равновесное</a:t>
            </a:r>
            <a:r>
              <a:rPr kumimoji="0"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kumimoji="0" lang="sr-Latn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endParaRPr kumimoji="0"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684213" y="6340475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Arial" charset="0"/>
                <a:ea typeface="굴림" charset="0"/>
                <a:cs typeface="굴림" charset="0"/>
              </a:rPr>
              <a:t>подотчетное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  <a:ea typeface="굴림" charset="0"/>
                <a:cs typeface="굴림" charset="0"/>
              </a:rPr>
              <a:t> </a:t>
            </a:r>
            <a:endParaRPr lang="en-US" sz="1400" b="1" dirty="0">
              <a:solidFill>
                <a:srgbClr val="0000FF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4427538" y="3429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100C4"/>
                </a:solidFill>
                <a:latin typeface="Arial" charset="0"/>
                <a:ea typeface="굴림" charset="0"/>
                <a:cs typeface="굴림" charset="0"/>
              </a:rPr>
              <a:t>регулируемое</a:t>
            </a:r>
            <a:r>
              <a:rPr lang="en-US" sz="1400" b="1" dirty="0" smtClean="0">
                <a:solidFill>
                  <a:srgbClr val="9100C4"/>
                </a:solidFill>
                <a:latin typeface="Arial" charset="0"/>
                <a:ea typeface="굴림" charset="0"/>
                <a:cs typeface="굴림" charset="0"/>
              </a:rPr>
              <a:t> </a:t>
            </a:r>
            <a:endParaRPr lang="en-US" sz="1400" b="1" dirty="0">
              <a:solidFill>
                <a:srgbClr val="9100C4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4427538" y="5805488"/>
            <a:ext cx="187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Arial" charset="0"/>
                <a:ea typeface="굴림" charset="0"/>
                <a:cs typeface="굴림" charset="0"/>
              </a:rPr>
              <a:t>совместное</a:t>
            </a:r>
            <a:r>
              <a:rPr lang="en-US" sz="1400" b="1" dirty="0" smtClean="0">
                <a:solidFill>
                  <a:srgbClr val="0000FF"/>
                </a:solidFill>
                <a:latin typeface="Arial" charset="0"/>
                <a:ea typeface="굴림" charset="0"/>
                <a:cs typeface="굴림" charset="0"/>
              </a:rPr>
              <a:t> </a:t>
            </a:r>
            <a:endParaRPr lang="en-US" sz="1400" b="1" dirty="0">
              <a:solidFill>
                <a:srgbClr val="0000FF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188" name="AutoShape 28"/>
          <p:cNvSpPr>
            <a:spLocks noChangeArrowheads="1"/>
          </p:cNvSpPr>
          <p:nvPr/>
        </p:nvSpPr>
        <p:spPr bwMode="auto">
          <a:xfrm rot="-5400000">
            <a:off x="1749406" y="3609975"/>
            <a:ext cx="1008062" cy="935038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учебники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89" name="AutoShape 29"/>
          <p:cNvSpPr>
            <a:spLocks noChangeArrowheads="1"/>
          </p:cNvSpPr>
          <p:nvPr/>
        </p:nvSpPr>
        <p:spPr bwMode="auto">
          <a:xfrm rot="-5400000">
            <a:off x="3167063" y="3609975"/>
            <a:ext cx="1008062" cy="935038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программа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90" name="AutoShape 30"/>
          <p:cNvSpPr>
            <a:spLocks noChangeArrowheads="1"/>
          </p:cNvSpPr>
          <p:nvPr/>
        </p:nvSpPr>
        <p:spPr bwMode="auto">
          <a:xfrm rot="-5400000">
            <a:off x="357188" y="4978400"/>
            <a:ext cx="1008062" cy="935038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финанси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рование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91" name="AutoShape 31"/>
          <p:cNvSpPr>
            <a:spLocks noChangeArrowheads="1"/>
          </p:cNvSpPr>
          <p:nvPr/>
        </p:nvSpPr>
        <p:spPr bwMode="auto">
          <a:xfrm rot="-5400000">
            <a:off x="1798638" y="4978400"/>
            <a:ext cx="1008062" cy="935038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менеджмент</a:t>
            </a: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92" name="AutoShape 32"/>
          <p:cNvSpPr>
            <a:spLocks noChangeArrowheads="1"/>
          </p:cNvSpPr>
          <p:nvPr/>
        </p:nvSpPr>
        <p:spPr bwMode="auto">
          <a:xfrm rot="-5400000">
            <a:off x="3167063" y="4978400"/>
            <a:ext cx="1008062" cy="935038"/>
          </a:xfrm>
          <a:prstGeom prst="homePlate">
            <a:avLst>
              <a:gd name="adj" fmla="val 26952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оценивание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193" name="AutoShape 33"/>
          <p:cNvSpPr>
            <a:spLocks noChangeArrowheads="1"/>
          </p:cNvSpPr>
          <p:nvPr/>
        </p:nvSpPr>
        <p:spPr bwMode="auto">
          <a:xfrm>
            <a:off x="6227763" y="3860800"/>
            <a:ext cx="936625" cy="790575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877050" y="908050"/>
            <a:ext cx="1008063" cy="2162175"/>
            <a:chOff x="521" y="2115"/>
            <a:chExt cx="500" cy="908"/>
          </a:xfrm>
        </p:grpSpPr>
        <p:sp>
          <p:nvSpPr>
            <p:cNvPr id="36907" name="Oval 35"/>
            <p:cNvSpPr>
              <a:spLocks noChangeArrowheads="1"/>
            </p:cNvSpPr>
            <p:nvPr/>
          </p:nvSpPr>
          <p:spPr bwMode="auto">
            <a:xfrm>
              <a:off x="612" y="2115"/>
              <a:ext cx="363" cy="362"/>
            </a:xfrm>
            <a:prstGeom prst="ellipse">
              <a:avLst/>
            </a:prstGeom>
            <a:solidFill>
              <a:srgbClr val="FFE9D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8" name="Line 36"/>
            <p:cNvSpPr>
              <a:spLocks noChangeShapeType="1"/>
            </p:cNvSpPr>
            <p:nvPr/>
          </p:nvSpPr>
          <p:spPr bwMode="auto">
            <a:xfrm>
              <a:off x="794" y="2524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9" name="Line 37"/>
            <p:cNvSpPr>
              <a:spLocks noChangeShapeType="1"/>
            </p:cNvSpPr>
            <p:nvPr/>
          </p:nvSpPr>
          <p:spPr bwMode="auto">
            <a:xfrm>
              <a:off x="794" y="2478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0" name="Line 38"/>
            <p:cNvSpPr>
              <a:spLocks noChangeShapeType="1"/>
            </p:cNvSpPr>
            <p:nvPr/>
          </p:nvSpPr>
          <p:spPr bwMode="auto">
            <a:xfrm flipH="1">
              <a:off x="612" y="2796"/>
              <a:ext cx="18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1" name="Line 39"/>
            <p:cNvSpPr>
              <a:spLocks noChangeShapeType="1"/>
            </p:cNvSpPr>
            <p:nvPr/>
          </p:nvSpPr>
          <p:spPr bwMode="auto">
            <a:xfrm>
              <a:off x="794" y="2796"/>
              <a:ext cx="13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2" name="Freeform 40"/>
            <p:cNvSpPr>
              <a:spLocks/>
            </p:cNvSpPr>
            <p:nvPr/>
          </p:nvSpPr>
          <p:spPr bwMode="auto">
            <a:xfrm>
              <a:off x="703" y="2387"/>
              <a:ext cx="136" cy="45"/>
            </a:xfrm>
            <a:custGeom>
              <a:avLst/>
              <a:gdLst>
                <a:gd name="T0" fmla="*/ 0 w 136"/>
                <a:gd name="T1" fmla="*/ 0 h 45"/>
                <a:gd name="T2" fmla="*/ 91 w 136"/>
                <a:gd name="T3" fmla="*/ 45 h 45"/>
                <a:gd name="T4" fmla="*/ 136 w 136"/>
                <a:gd name="T5" fmla="*/ 0 h 45"/>
                <a:gd name="T6" fmla="*/ 0 60000 65536"/>
                <a:gd name="T7" fmla="*/ 0 60000 65536"/>
                <a:gd name="T8" fmla="*/ 0 60000 65536"/>
                <a:gd name="T9" fmla="*/ 0 w 136"/>
                <a:gd name="T10" fmla="*/ 0 h 45"/>
                <a:gd name="T11" fmla="*/ 136 w 136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5">
                  <a:moveTo>
                    <a:pt x="0" y="0"/>
                  </a:moveTo>
                  <a:cubicBezTo>
                    <a:pt x="34" y="22"/>
                    <a:pt x="68" y="45"/>
                    <a:pt x="91" y="45"/>
                  </a:cubicBezTo>
                  <a:cubicBezTo>
                    <a:pt x="114" y="45"/>
                    <a:pt x="125" y="22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3" name="Oval 41"/>
            <p:cNvSpPr>
              <a:spLocks noChangeArrowheads="1"/>
            </p:cNvSpPr>
            <p:nvPr/>
          </p:nvSpPr>
          <p:spPr bwMode="auto">
            <a:xfrm>
              <a:off x="703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4" name="Oval 42"/>
            <p:cNvSpPr>
              <a:spLocks noChangeArrowheads="1"/>
            </p:cNvSpPr>
            <p:nvPr/>
          </p:nvSpPr>
          <p:spPr bwMode="auto">
            <a:xfrm>
              <a:off x="839" y="2251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r-Latn-C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5" name="Line 43"/>
            <p:cNvSpPr>
              <a:spLocks noChangeShapeType="1"/>
            </p:cNvSpPr>
            <p:nvPr/>
          </p:nvSpPr>
          <p:spPr bwMode="auto">
            <a:xfrm flipV="1">
              <a:off x="975" y="261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6" name="Line 44"/>
            <p:cNvSpPr>
              <a:spLocks noChangeShapeType="1"/>
            </p:cNvSpPr>
            <p:nvPr/>
          </p:nvSpPr>
          <p:spPr bwMode="auto">
            <a:xfrm flipH="1" flipV="1">
              <a:off x="567" y="256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7" name="Line 45"/>
            <p:cNvSpPr>
              <a:spLocks noChangeShapeType="1"/>
            </p:cNvSpPr>
            <p:nvPr/>
          </p:nvSpPr>
          <p:spPr bwMode="auto">
            <a:xfrm flipV="1">
              <a:off x="930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8" name="Line 46"/>
            <p:cNvSpPr>
              <a:spLocks noChangeShapeType="1"/>
            </p:cNvSpPr>
            <p:nvPr/>
          </p:nvSpPr>
          <p:spPr bwMode="auto">
            <a:xfrm flipV="1">
              <a:off x="521" y="3022"/>
              <a:ext cx="91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19" name="Line 47"/>
            <p:cNvSpPr>
              <a:spLocks noChangeShapeType="1"/>
            </p:cNvSpPr>
            <p:nvPr/>
          </p:nvSpPr>
          <p:spPr bwMode="auto">
            <a:xfrm flipV="1">
              <a:off x="612" y="2523"/>
              <a:ext cx="18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50825" y="3213100"/>
            <a:ext cx="4176713" cy="3168650"/>
            <a:chOff x="158" y="2024"/>
            <a:chExt cx="2631" cy="1996"/>
          </a:xfrm>
        </p:grpSpPr>
        <p:sp>
          <p:nvSpPr>
            <p:cNvPr id="36902" name="Line 49"/>
            <p:cNvSpPr>
              <a:spLocks noChangeShapeType="1"/>
            </p:cNvSpPr>
            <p:nvPr/>
          </p:nvSpPr>
          <p:spPr bwMode="auto">
            <a:xfrm>
              <a:off x="158" y="2205"/>
              <a:ext cx="2540" cy="0"/>
            </a:xfrm>
            <a:prstGeom prst="line">
              <a:avLst/>
            </a:prstGeom>
            <a:noFill/>
            <a:ln w="38100">
              <a:solidFill>
                <a:srgbClr val="9100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3" name="Line 50"/>
            <p:cNvSpPr>
              <a:spLocks noChangeShapeType="1"/>
            </p:cNvSpPr>
            <p:nvPr/>
          </p:nvSpPr>
          <p:spPr bwMode="auto">
            <a:xfrm>
              <a:off x="249" y="3022"/>
              <a:ext cx="25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4" name="Line 51"/>
            <p:cNvSpPr>
              <a:spLocks noChangeShapeType="1"/>
            </p:cNvSpPr>
            <p:nvPr/>
          </p:nvSpPr>
          <p:spPr bwMode="auto">
            <a:xfrm flipH="1">
              <a:off x="975" y="2024"/>
              <a:ext cx="0" cy="19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5" name="Line 52"/>
            <p:cNvSpPr>
              <a:spLocks noChangeShapeType="1"/>
            </p:cNvSpPr>
            <p:nvPr/>
          </p:nvSpPr>
          <p:spPr bwMode="auto">
            <a:xfrm flipH="1">
              <a:off x="1882" y="2024"/>
              <a:ext cx="0" cy="19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6" name="Line 53"/>
            <p:cNvSpPr>
              <a:spLocks noChangeShapeType="1"/>
            </p:cNvSpPr>
            <p:nvPr/>
          </p:nvSpPr>
          <p:spPr bwMode="auto">
            <a:xfrm>
              <a:off x="204" y="3838"/>
              <a:ext cx="2540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0214" name="Text Box 54"/>
          <p:cNvSpPr txBox="1">
            <a:spLocks noChangeArrowheads="1"/>
          </p:cNvSpPr>
          <p:nvPr/>
        </p:nvSpPr>
        <p:spPr bwMode="auto">
          <a:xfrm>
            <a:off x="1371600" y="14478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t>ШКОЛА</a:t>
            </a:r>
            <a:endParaRPr lang="en-US" sz="1600" b="1" dirty="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231" name="AutoShape 71"/>
          <p:cNvSpPr>
            <a:spLocks noChangeArrowheads="1"/>
          </p:cNvSpPr>
          <p:nvPr/>
        </p:nvSpPr>
        <p:spPr bwMode="auto">
          <a:xfrm>
            <a:off x="5715008" y="5181600"/>
            <a:ext cx="1523992" cy="604854"/>
          </a:xfrm>
          <a:prstGeom prst="roundRect">
            <a:avLst>
              <a:gd name="adj" fmla="val 16667"/>
            </a:avLst>
          </a:prstGeom>
          <a:solidFill>
            <a:srgbClr val="00CC99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Исследования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rgbClr val="1F497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232" name="Oval 72"/>
          <p:cNvSpPr>
            <a:spLocks noChangeArrowheads="1"/>
          </p:cNvSpPr>
          <p:nvPr/>
        </p:nvSpPr>
        <p:spPr bwMode="auto">
          <a:xfrm>
            <a:off x="5943600" y="5867400"/>
            <a:ext cx="2895600" cy="9906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Стратегии развития</a:t>
            </a:r>
            <a:endParaRPr lang="en-US" dirty="0">
              <a:solidFill>
                <a:srgbClr val="1F497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0234" name="Text Box 74"/>
          <p:cNvSpPr txBox="1">
            <a:spLocks noChangeArrowheads="1"/>
          </p:cNvSpPr>
          <p:nvPr/>
        </p:nvSpPr>
        <p:spPr bwMode="auto">
          <a:xfrm>
            <a:off x="6934200" y="188913"/>
            <a:ext cx="113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203</a:t>
            </a:r>
            <a:r>
              <a:rPr lang="ta-IN" sz="2800" dirty="0" smtClean="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20235" name="Text Box 75"/>
          <p:cNvSpPr txBox="1">
            <a:spLocks noChangeArrowheads="1"/>
          </p:cNvSpPr>
          <p:nvPr/>
        </p:nvSpPr>
        <p:spPr bwMode="auto">
          <a:xfrm>
            <a:off x="212725" y="112713"/>
            <a:ext cx="2606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 sz="2800" b="1">
              <a:solidFill>
                <a:srgbClr val="FF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30423" name="Oval 23"/>
          <p:cNvSpPr>
            <a:spLocks noChangeArrowheads="1"/>
          </p:cNvSpPr>
          <p:nvPr/>
        </p:nvSpPr>
        <p:spPr bwMode="auto">
          <a:xfrm>
            <a:off x="1752600" y="2133600"/>
            <a:ext cx="339725" cy="3381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990600" y="1828800"/>
            <a:ext cx="339725" cy="3381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838200" y="2667000"/>
            <a:ext cx="339725" cy="3381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2286000" y="1752600"/>
            <a:ext cx="33972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133600" y="2514600"/>
            <a:ext cx="339725" cy="3381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2895600" y="2209800"/>
            <a:ext cx="339725" cy="338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447800" y="2819400"/>
            <a:ext cx="339725" cy="3381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590800" y="2667000"/>
            <a:ext cx="339725" cy="338138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C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99" name="Slide Number Placeholder 66"/>
          <p:cNvSpPr txBox="1">
            <a:spLocks noGrp="1"/>
          </p:cNvSpPr>
          <p:nvPr/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DA47DA-B1CD-2548-BA02-3CA136BBC375}" type="slidenum">
              <a:rPr lang="en-US" sz="1000">
                <a:solidFill>
                  <a:srgbClr val="000000"/>
                </a:solidFill>
                <a:latin typeface="Tahoma" charset="0"/>
                <a:ea typeface="굴림" charset="0"/>
                <a:cs typeface="굴림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000">
              <a:solidFill>
                <a:srgbClr val="000000"/>
              </a:solidFill>
              <a:latin typeface="Tahoma" charset="0"/>
              <a:ea typeface="굴림" charset="0"/>
              <a:cs typeface="굴림" charset="0"/>
            </a:endParaRPr>
          </a:p>
        </p:txBody>
      </p:sp>
      <p:sp>
        <p:nvSpPr>
          <p:cNvPr id="36900" name="Title 1"/>
          <p:cNvSpPr txBox="1">
            <a:spLocks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Verdana" charset="0"/>
                <a:ea typeface="굴림" charset="0"/>
                <a:cs typeface="굴림" charset="0"/>
              </a:rPr>
              <a:t> </a:t>
            </a:r>
            <a:endParaRPr lang="en-US" sz="3200">
              <a:solidFill>
                <a:prstClr val="black"/>
              </a:solidFill>
              <a:latin typeface="Verdana" charset="0"/>
              <a:ea typeface="굴림" charset="0"/>
              <a:cs typeface="굴림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79469"/>
            <a:ext cx="6105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3. </a:t>
            </a:r>
            <a:r>
              <a:rPr lang="ru-RU" sz="2800" b="1" dirty="0" smtClean="0">
                <a:solidFill>
                  <a:prstClr val="black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Думайте о будущем, но стремитесь к универсальности</a:t>
            </a:r>
            <a:endParaRPr lang="en-US" sz="2800" b="1" dirty="0">
              <a:solidFill>
                <a:prstClr val="black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5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045 0.07662 L -0.71545 0.0655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2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22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0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45 0.06551 L -0.2599 0.0210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0.02104 L 1.94444E-6 -9.82659E-7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220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220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6" grpId="0" animBg="1"/>
      <p:bldP spid="220177" grpId="0" animBg="1"/>
      <p:bldP spid="220178" grpId="0" animBg="1"/>
      <p:bldP spid="220178" grpId="1" animBg="1"/>
      <p:bldP spid="220179" grpId="0"/>
      <p:bldP spid="220180" grpId="0"/>
      <p:bldP spid="220181" grpId="0" animBg="1"/>
      <p:bldP spid="220183" grpId="0"/>
      <p:bldP spid="220184" grpId="0"/>
      <p:bldP spid="220185" grpId="0"/>
      <p:bldP spid="220186" grpId="0"/>
      <p:bldP spid="220187" grpId="0"/>
      <p:bldP spid="220188" grpId="0" animBg="1"/>
      <p:bldP spid="220189" grpId="0" animBg="1"/>
      <p:bldP spid="220190" grpId="0" animBg="1"/>
      <p:bldP spid="220192" grpId="0" animBg="1"/>
      <p:bldP spid="220193" grpId="0" animBg="1"/>
      <p:bldP spid="220193" grpId="1" animBg="1"/>
      <p:bldP spid="220214" grpId="0"/>
      <p:bldP spid="220231" grpId="0" animBg="1"/>
      <p:bldP spid="220232" grpId="0" animBg="1"/>
      <p:bldP spid="220232" grpId="1" animBg="1"/>
      <p:bldP spid="220232" grpId="2" animBg="1"/>
      <p:bldP spid="220234" grpId="0"/>
      <p:bldP spid="220235" grpId="0"/>
      <p:bldP spid="23042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Verdana" charset="0"/>
                <a:ea typeface="굴림" charset="0"/>
                <a:cs typeface="굴림" charset="0"/>
              </a:rPr>
              <a:t>Спасибо за внимание</a:t>
            </a:r>
            <a:r>
              <a:rPr lang="en-US" dirty="0" smtClean="0">
                <a:latin typeface="Verdana" charset="0"/>
                <a:ea typeface="굴림" charset="0"/>
                <a:cs typeface="굴림" charset="0"/>
              </a:rPr>
              <a:t>!</a:t>
            </a:r>
            <a:r>
              <a:rPr lang="en-US" dirty="0" smtClean="0">
                <a:latin typeface="Verdana" charset="0"/>
                <a:ea typeface="굴림" charset="0"/>
                <a:cs typeface="굴림" charset="0"/>
              </a:rPr>
              <a:t/>
            </a:r>
            <a:br>
              <a:rPr lang="en-US" dirty="0" smtClean="0">
                <a:latin typeface="Verdana" charset="0"/>
                <a:ea typeface="굴림" charset="0"/>
                <a:cs typeface="굴림" charset="0"/>
              </a:rPr>
            </a:br>
            <a:r>
              <a:rPr lang="en-US" dirty="0" smtClean="0">
                <a:latin typeface="Verdana" charset="0"/>
                <a:ea typeface="굴림" charset="0"/>
                <a:cs typeface="굴림" charset="0"/>
              </a:rPr>
              <a:t>tkovacs@f.bg.ac.rs</a:t>
            </a:r>
            <a:endParaRPr lang="en-US" sz="3600" dirty="0">
              <a:latin typeface="Verdana" charset="0"/>
              <a:ea typeface="굴림" charset="0"/>
              <a:cs typeface="굴림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1544638"/>
            <a:ext cx="9036050" cy="4656137"/>
          </a:xfrm>
          <a:noFill/>
        </p:spPr>
      </p:pic>
    </p:spTree>
    <p:extLst>
      <p:ext uri="{BB962C8B-B14F-4D97-AF65-F5344CB8AC3E}">
        <p14:creationId xmlns:p14="http://schemas.microsoft.com/office/powerpoint/2010/main" xmlns="" val="22662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14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1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2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 descr="uce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4714876" y="1357298"/>
            <a:ext cx="3962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1pPr>
            <a:lvl2pPr marL="37931725" indent="-37474525" eaLnBrk="0" hangingPunct="0"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2pPr>
            <a:lvl3pPr eaLnBrk="0" hangingPunct="0"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3pPr>
            <a:lvl4pPr eaLnBrk="0" hangingPunct="0"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4pPr>
            <a:lvl5pPr eaLnBrk="0" hangingPunct="0"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Verdana" pitchFamily="34" charset="0"/>
                <a:ea typeface="Gulim" pitchFamily="34" charset="-127"/>
              </a:defRPr>
            </a:lvl9pPr>
          </a:lstStyle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Посещал</a:t>
            </a:r>
            <a:r>
              <a:rPr kumimoji="0" lang="sr-Latn-CS" sz="24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0" lang="sr-Latn-CS" sz="2400" b="0" dirty="0">
                <a:solidFill>
                  <a:srgbClr val="000000"/>
                </a:solidFill>
                <a:latin typeface="Comic Sans MS" pitchFamily="66" charset="0"/>
              </a:rPr>
              <a:t>...</a:t>
            </a:r>
          </a:p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Слушал</a:t>
            </a:r>
            <a:r>
              <a:rPr kumimoji="0" lang="sr-Latn-CS" sz="24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0" lang="sr-Latn-CS" sz="2400" b="0" dirty="0">
                <a:solidFill>
                  <a:srgbClr val="000000"/>
                </a:solidFill>
                <a:latin typeface="Comic Sans MS" pitchFamily="66" charset="0"/>
              </a:rPr>
              <a:t>...</a:t>
            </a:r>
            <a:endParaRPr kumimoji="0" lang="sr-Cyrl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Услышал</a:t>
            </a:r>
            <a:r>
              <a:rPr kumimoji="0" lang="sr-Latn-CS" sz="24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0" lang="sr-Latn-CS" sz="2400" b="0" dirty="0">
                <a:solidFill>
                  <a:srgbClr val="000000"/>
                </a:solidFill>
                <a:latin typeface="Comic Sans MS" pitchFamily="66" charset="0"/>
              </a:rPr>
              <a:t>...</a:t>
            </a:r>
            <a:endParaRPr kumimoji="0" lang="sr-Cyrl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Понял</a:t>
            </a:r>
            <a:r>
              <a:rPr kumimoji="0" lang="sr-Latn-CS" sz="24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0" lang="sr-Latn-CS" sz="2400" b="0" dirty="0">
                <a:solidFill>
                  <a:srgbClr val="000000"/>
                </a:solidFill>
                <a:latin typeface="Comic Sans MS" pitchFamily="66" charset="0"/>
              </a:rPr>
              <a:t>...</a:t>
            </a:r>
            <a:endParaRPr kumimoji="0" lang="sr-Cyrl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Запомнил</a:t>
            </a:r>
            <a:r>
              <a:rPr kumimoji="0" lang="sr-Cyrl-CS" sz="24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0" lang="sr-Cyrl-CS" sz="2400" b="0" dirty="0">
                <a:solidFill>
                  <a:srgbClr val="000000"/>
                </a:solidFill>
                <a:latin typeface="Comic Sans MS" pitchFamily="66" charset="0"/>
              </a:rPr>
              <a:t>...</a:t>
            </a:r>
            <a:endParaRPr kumimoji="0" lang="en-U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r>
              <a:rPr kumimoji="0" lang="ru-RU" sz="2400" b="0" dirty="0" smtClean="0">
                <a:solidFill>
                  <a:srgbClr val="000000"/>
                </a:solidFill>
                <a:latin typeface="Comic Sans MS" pitchFamily="66" charset="0"/>
              </a:rPr>
              <a:t>Использую на практике</a:t>
            </a:r>
            <a:r>
              <a:rPr kumimoji="0" lang="sr-Latn-CS" sz="2400" b="0" dirty="0" smtClean="0">
                <a:solidFill>
                  <a:srgbClr val="000000"/>
                </a:solidFill>
                <a:latin typeface="Comic Sans MS" pitchFamily="66" charset="0"/>
              </a:rPr>
              <a:t>...</a:t>
            </a:r>
            <a:endParaRPr kumimoji="0" lang="sr-Latn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endParaRPr kumimoji="0" lang="sr-Latn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endParaRPr kumimoji="0" lang="sr-Latn-CS" sz="2400" b="0" dirty="0">
              <a:solidFill>
                <a:srgbClr val="000000"/>
              </a:solidFill>
              <a:latin typeface="Comic Sans MS" pitchFamily="66" charset="0"/>
            </a:endParaRPr>
          </a:p>
          <a:p>
            <a:pPr algn="l" eaLnBrk="1" latinLnBrk="0" hangingPunct="1">
              <a:spcBef>
                <a:spcPct val="50000"/>
              </a:spcBef>
            </a:pPr>
            <a:r>
              <a:rPr kumimoji="0" lang="sr-Latn-CS" sz="2400" b="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kumimoji="0" lang="en-US" sz="24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215" name="Rectangle 16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latinLnBrk="0" hangingPunct="0"/>
            <a:r>
              <a:rPr lang="ru-RU" sz="3200" dirty="0" smtClean="0">
                <a:latin typeface="Comic Sans MS" pitchFamily="66" charset="0"/>
              </a:rPr>
              <a:t>ОЧЕВИДНЫЕ ТРУДНОСТИ</a:t>
            </a:r>
            <a:endParaRPr lang="en-US" sz="3200" dirty="0" smtClean="0">
              <a:latin typeface="Comic Sans MS" pitchFamily="66" charset="0"/>
            </a:endParaRPr>
          </a:p>
          <a:p>
            <a:pPr eaLnBrk="0" latinLnBrk="0" hangingPunct="0"/>
            <a:r>
              <a:rPr kumimoji="0" lang="ru-RU" sz="3200" dirty="0" smtClean="0"/>
              <a:t>Обучение может стать особым испытанием</a:t>
            </a:r>
            <a:endParaRPr kumimoji="0"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03044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6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Verdana" charset="0"/>
                <a:ea typeface="굴림" charset="0"/>
                <a:cs typeface="굴림" charset="0"/>
              </a:rPr>
              <a:t>Трудности не столь очевидные</a:t>
            </a:r>
            <a:r>
              <a:rPr lang="en-US" dirty="0" smtClean="0">
                <a:latin typeface="Verdana" charset="0"/>
                <a:ea typeface="굴림" charset="0"/>
                <a:cs typeface="굴림" charset="0"/>
              </a:rPr>
              <a:t>:</a:t>
            </a:r>
            <a:r>
              <a:rPr lang="en-US" dirty="0" smtClean="0">
                <a:latin typeface="Verdana" charset="0"/>
                <a:ea typeface="굴림" charset="0"/>
                <a:cs typeface="굴림" charset="0"/>
              </a:rPr>
              <a:t/>
            </a:r>
            <a:br>
              <a:rPr lang="en-US" dirty="0" smtClean="0">
                <a:latin typeface="Verdana" charset="0"/>
                <a:ea typeface="굴림" charset="0"/>
                <a:cs typeface="굴림" charset="0"/>
              </a:rPr>
            </a:br>
            <a:r>
              <a:rPr lang="ru-RU" dirty="0" smtClean="0">
                <a:latin typeface="Verdana" charset="0"/>
                <a:ea typeface="굴림" charset="0"/>
                <a:cs typeface="굴림" charset="0"/>
              </a:rPr>
              <a:t>курьезное различие точек зрения</a:t>
            </a:r>
            <a:endParaRPr lang="en-US" sz="3600" dirty="0">
              <a:latin typeface="Verdana" charset="0"/>
              <a:ea typeface="굴림" charset="0"/>
              <a:cs typeface="굴림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1544638"/>
            <a:ext cx="9036050" cy="4656137"/>
          </a:xfrm>
          <a:noFill/>
        </p:spPr>
      </p:pic>
    </p:spTree>
    <p:extLst>
      <p:ext uri="{BB962C8B-B14F-4D97-AF65-F5344CB8AC3E}">
        <p14:creationId xmlns:p14="http://schemas.microsoft.com/office/powerpoint/2010/main" xmlns="" val="22662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Сказка: образовательный идеал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наилучших условий для обучения и развития человека</a:t>
            </a:r>
            <a:endParaRPr lang="en-US" dirty="0"/>
          </a:p>
          <a:p>
            <a:r>
              <a:rPr lang="ru-RU" dirty="0" smtClean="0"/>
              <a:t>Максимальное увеличение частоты обучающих моментов и минимизация некачественных аспектов</a:t>
            </a:r>
            <a:endParaRPr lang="en-US" dirty="0" smtClean="0"/>
          </a:p>
          <a:p>
            <a:r>
              <a:rPr lang="ru-RU" dirty="0" smtClean="0"/>
              <a:t>Оценка успеваемости учащихся </a:t>
            </a:r>
            <a:r>
              <a:rPr lang="ru-RU" dirty="0" smtClean="0"/>
              <a:t>станет средством </a:t>
            </a:r>
            <a:r>
              <a:rPr lang="ru-RU" dirty="0" smtClean="0"/>
              <a:t>понимания качества, беспристрастности и эффективности обучения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44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Сказка: образовательный идеал</a:t>
            </a:r>
            <a:endParaRPr lang="en-US" sz="3800" dirty="0" smtClean="0">
              <a:ea typeface="ＭＳ Ｐゴシック" pitchFamily="34" charset="-128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95825" y="351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800"/>
            <a:ext cx="813593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03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8486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7848600" cy="4878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Latn-CS" dirty="0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1524000" y="3581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V="1">
            <a:off x="4038600" y="16002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357290" y="2857496"/>
            <a:ext cx="1978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</a:rPr>
              <a:t>Основываясь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на впечатлениях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929322" y="2857496"/>
            <a:ext cx="1700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</a:rPr>
              <a:t>Основываясь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на фактах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200400" y="4953000"/>
            <a:ext cx="1132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</a:rPr>
              <a:t>н</a:t>
            </a:r>
            <a:r>
              <a:rPr lang="ru-RU" dirty="0" smtClean="0">
                <a:solidFill>
                  <a:srgbClr val="000000"/>
                </a:solidFill>
              </a:rPr>
              <a:t>изкое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качество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4327525" y="1408113"/>
            <a:ext cx="1175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  <a:ea typeface="+mn-ea"/>
              </a:rPr>
              <a:t>ысокое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качество</a:t>
            </a: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H="1" flipV="1">
            <a:off x="2209800" y="5029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23" name="Freeform 11"/>
          <p:cNvSpPr>
            <a:spLocks/>
          </p:cNvSpPr>
          <p:nvPr/>
        </p:nvSpPr>
        <p:spPr bwMode="auto">
          <a:xfrm>
            <a:off x="1447800" y="2286000"/>
            <a:ext cx="2019300" cy="2362200"/>
          </a:xfrm>
          <a:custGeom>
            <a:avLst/>
            <a:gdLst>
              <a:gd name="T0" fmla="*/ 2147483647 w 2192"/>
              <a:gd name="T1" fmla="*/ 2147483647 h 1968"/>
              <a:gd name="T2" fmla="*/ 2147483647 w 2192"/>
              <a:gd name="T3" fmla="*/ 2147483647 h 1968"/>
              <a:gd name="T4" fmla="*/ 2147483647 w 2192"/>
              <a:gd name="T5" fmla="*/ 2147483647 h 1968"/>
              <a:gd name="T6" fmla="*/ 2147483647 w 2192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2192"/>
              <a:gd name="T13" fmla="*/ 0 h 1968"/>
              <a:gd name="T14" fmla="*/ 2192 w 2192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2" h="1968">
                <a:moveTo>
                  <a:pt x="312" y="1968"/>
                </a:moveTo>
                <a:cubicBezTo>
                  <a:pt x="156" y="1616"/>
                  <a:pt x="0" y="1264"/>
                  <a:pt x="264" y="960"/>
                </a:cubicBezTo>
                <a:cubicBezTo>
                  <a:pt x="528" y="656"/>
                  <a:pt x="1600" y="288"/>
                  <a:pt x="1896" y="144"/>
                </a:cubicBezTo>
                <a:cubicBezTo>
                  <a:pt x="2192" y="0"/>
                  <a:pt x="2016" y="112"/>
                  <a:pt x="2040" y="96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C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24" name="Freeform 12"/>
          <p:cNvSpPr>
            <a:spLocks/>
          </p:cNvSpPr>
          <p:nvPr/>
        </p:nvSpPr>
        <p:spPr bwMode="auto">
          <a:xfrm>
            <a:off x="2209800" y="1676400"/>
            <a:ext cx="4267200" cy="3200400"/>
          </a:xfrm>
          <a:custGeom>
            <a:avLst/>
            <a:gdLst>
              <a:gd name="T0" fmla="*/ 0 w 2688"/>
              <a:gd name="T1" fmla="*/ 2147483647 h 2016"/>
              <a:gd name="T2" fmla="*/ 2147483647 w 2688"/>
              <a:gd name="T3" fmla="*/ 2147483647 h 2016"/>
              <a:gd name="T4" fmla="*/ 2147483647 w 2688"/>
              <a:gd name="T5" fmla="*/ 2147483647 h 2016"/>
              <a:gd name="T6" fmla="*/ 2147483647 w 26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2016"/>
              <a:gd name="T14" fmla="*/ 2688 w 2688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2016">
                <a:moveTo>
                  <a:pt x="0" y="2016"/>
                </a:moveTo>
                <a:cubicBezTo>
                  <a:pt x="656" y="2000"/>
                  <a:pt x="1312" y="1984"/>
                  <a:pt x="1728" y="1824"/>
                </a:cubicBezTo>
                <a:cubicBezTo>
                  <a:pt x="2144" y="1664"/>
                  <a:pt x="2336" y="1360"/>
                  <a:pt x="2496" y="1056"/>
                </a:cubicBezTo>
                <a:cubicBezTo>
                  <a:pt x="2656" y="752"/>
                  <a:pt x="2656" y="176"/>
                  <a:pt x="26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C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25" name="Oval 13"/>
          <p:cNvSpPr>
            <a:spLocks noChangeArrowheads="1"/>
          </p:cNvSpPr>
          <p:nvPr/>
        </p:nvSpPr>
        <p:spPr bwMode="auto">
          <a:xfrm>
            <a:off x="1676400" y="45720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 flipV="1">
            <a:off x="2286000" y="2209800"/>
            <a:ext cx="388620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V="1">
            <a:off x="6172200" y="2133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51568" name="Slide Number Placeholder 15"/>
          <p:cNvSpPr txBox="1">
            <a:spLocks noGrp="1"/>
          </p:cNvSpPr>
          <p:nvPr/>
        </p:nvSpPr>
        <p:spPr bwMode="auto">
          <a:xfrm>
            <a:off x="4286248" y="5000636"/>
            <a:ext cx="4857752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FF0000"/>
                </a:solidFill>
              </a:rPr>
              <a:t>… мы будем усердно трудиться, и у нас все получится</a:t>
            </a:r>
          </a:p>
          <a:p>
            <a:pPr algn="r"/>
            <a:endParaRPr lang="en-US" sz="3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26018" y="214290"/>
            <a:ext cx="901798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 smtClean="0"/>
              <a:t>Сказка: образовательный идеал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000" dirty="0" smtClean="0">
                <a:latin typeface="Arial" charset="0"/>
                <a:ea typeface="+mn-ea"/>
              </a:rPr>
              <a:t>Вдохновляясь стратегией, основанной на фактах</a:t>
            </a:r>
            <a:endParaRPr lang="en-US" sz="30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5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 animBg="1"/>
      <p:bldP spid="218117" grpId="0" animBg="1"/>
      <p:bldP spid="218118" grpId="0"/>
      <p:bldP spid="218119" grpId="0"/>
      <p:bldP spid="218120" grpId="0"/>
      <p:bldP spid="218121" grpId="0"/>
      <p:bldP spid="218123" grpId="0" animBg="1"/>
      <p:bldP spid="218124" grpId="0" animBg="1"/>
      <p:bldP spid="218125" grpId="0" animBg="1"/>
      <p:bldP spid="218126" grpId="0" animBg="1"/>
      <p:bldP spid="95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 работает волшебная палочка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Проблемы данных и их интерпретации</a:t>
            </a:r>
            <a:endParaRPr lang="en-US" dirty="0" smtClean="0"/>
          </a:p>
          <a:p>
            <a:r>
              <a:rPr lang="ru-RU" dirty="0" smtClean="0"/>
              <a:t>Данные зависят от восприятия</a:t>
            </a:r>
            <a:endParaRPr lang="en-US" dirty="0" smtClean="0"/>
          </a:p>
          <a:p>
            <a:r>
              <a:rPr lang="ru-RU" dirty="0" smtClean="0"/>
              <a:t>Сбор данных</a:t>
            </a:r>
            <a:r>
              <a:rPr lang="en-US" dirty="0" smtClean="0"/>
              <a:t>: </a:t>
            </a:r>
            <a:r>
              <a:rPr lang="ru-RU" dirty="0" smtClean="0"/>
              <a:t>Что? Какие образцы? Когда? Как? </a:t>
            </a:r>
            <a:endParaRPr lang="en-US" dirty="0" smtClean="0"/>
          </a:p>
          <a:p>
            <a:r>
              <a:rPr lang="ru-RU" dirty="0" smtClean="0"/>
              <a:t>Анализ данных</a:t>
            </a:r>
            <a:r>
              <a:rPr lang="en-US" dirty="0" smtClean="0"/>
              <a:t>: </a:t>
            </a:r>
            <a:r>
              <a:rPr lang="ru-RU" dirty="0" smtClean="0"/>
              <a:t>Методология? Цель? </a:t>
            </a:r>
            <a:endParaRPr lang="en-US" dirty="0" smtClean="0"/>
          </a:p>
          <a:p>
            <a:r>
              <a:rPr lang="ru-RU" dirty="0" smtClean="0"/>
              <a:t>Интерпретация данных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ru-RU" dirty="0" smtClean="0"/>
              <a:t>Данные по успеваемости учащихся не поддаются интерпретации при изолированном рассмотрении</a:t>
            </a:r>
            <a:endParaRPr lang="en-US" dirty="0" smtClean="0"/>
          </a:p>
          <a:p>
            <a:pPr lvl="1"/>
            <a:r>
              <a:rPr lang="ru-RU" dirty="0" smtClean="0"/>
              <a:t>Интерпретация данных особенно сложна в образовании: Отсутствуют линейные причинно-следственные связи между </a:t>
            </a:r>
            <a:r>
              <a:rPr lang="ru-RU" dirty="0" smtClean="0"/>
              <a:t>результатами, демонстрируемыми</a:t>
            </a:r>
            <a:r>
              <a:rPr lang="ru-RU" dirty="0" smtClean="0"/>
              <a:t> учащимися, и другими переменными </a:t>
            </a:r>
            <a:r>
              <a:rPr lang="en-US" dirty="0" smtClean="0"/>
              <a:t>(</a:t>
            </a:r>
            <a:r>
              <a:rPr lang="ru-RU" dirty="0" smtClean="0"/>
              <a:t>Брик</a:t>
            </a:r>
            <a:r>
              <a:rPr lang="en-US" dirty="0" smtClean="0"/>
              <a:t>, </a:t>
            </a:r>
            <a:r>
              <a:rPr lang="en-US" dirty="0" smtClean="0"/>
              <a:t>2010, </a:t>
            </a:r>
            <a:r>
              <a:rPr lang="ru-RU" dirty="0" err="1" smtClean="0"/>
              <a:t>Хетти</a:t>
            </a:r>
            <a:r>
              <a:rPr lang="en-US" dirty="0" smtClean="0"/>
              <a:t>, </a:t>
            </a:r>
            <a:r>
              <a:rPr lang="en-US" dirty="0" smtClean="0"/>
              <a:t>2003)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2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Почему не работает волшебная палочка</a:t>
            </a:r>
            <a:r>
              <a:rPr lang="en-US" sz="3200" dirty="0" smtClean="0"/>
              <a:t>?  </a:t>
            </a:r>
            <a:endParaRPr lang="sr-Latn-CS" sz="3200" b="1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174578"/>
                </a:solidFill>
              </a:rPr>
              <a:t>Структурное моделирование как пояснительный инструмент </a:t>
            </a:r>
            <a:endParaRPr lang="en-US" sz="2400" dirty="0" smtClean="0">
              <a:solidFill>
                <a:srgbClr val="174578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174578"/>
                </a:solidFill>
              </a:rPr>
              <a:t>	</a:t>
            </a:r>
            <a:r>
              <a:rPr lang="en-US" sz="2400" dirty="0" smtClean="0">
                <a:solidFill>
                  <a:srgbClr val="174578"/>
                </a:solidFill>
              </a:rPr>
              <a:t>(</a:t>
            </a:r>
            <a:r>
              <a:rPr lang="ru-RU" sz="2400" dirty="0" smtClean="0">
                <a:solidFill>
                  <a:srgbClr val="174578"/>
                </a:solidFill>
              </a:rPr>
              <a:t>например, Брик и др.</a:t>
            </a:r>
            <a:r>
              <a:rPr lang="en-US" sz="2400" dirty="0" smtClean="0">
                <a:solidFill>
                  <a:srgbClr val="174578"/>
                </a:solidFill>
              </a:rPr>
              <a:t>, </a:t>
            </a:r>
            <a:r>
              <a:rPr lang="en-US" sz="2400" dirty="0" smtClean="0">
                <a:solidFill>
                  <a:srgbClr val="174578"/>
                </a:solidFill>
              </a:rPr>
              <a:t>2010) </a:t>
            </a:r>
            <a:r>
              <a:rPr lang="en-US" sz="2800" dirty="0" smtClean="0">
                <a:solidFill>
                  <a:srgbClr val="174578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174578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90800"/>
            <a:ext cx="70754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488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LL Slideshow Template">
  <a:themeElements>
    <a:clrScheme name="VLL Slideshow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L Slideshow Template">
      <a:majorFont>
        <a:latin typeface="Swis721 Lt BT"/>
        <a:ea typeface=""/>
        <a:cs typeface="Arial"/>
      </a:majorFont>
      <a:minorFont>
        <a:latin typeface="Swis721 Lt B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L Slideshow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L Slideshow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L Slideshow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1087</TotalTime>
  <Words>1436</Words>
  <Application>Microsoft Office PowerPoint</Application>
  <PresentationFormat>Экран (4:3)</PresentationFormat>
  <Paragraphs>581</Paragraphs>
  <Slides>29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Trek</vt:lpstr>
      <vt:lpstr>Inkwell</vt:lpstr>
      <vt:lpstr>VLL Slideshow Template</vt:lpstr>
      <vt:lpstr>Image</vt:lpstr>
      <vt:lpstr>волшебная палочка собранных данных в руках разработчика стратегии:  три сербские истории </vt:lpstr>
      <vt:lpstr>Содержание</vt:lpstr>
      <vt:lpstr>Слайд 3</vt:lpstr>
      <vt:lpstr>Трудности не столь очевидные: курьезное различие точек зрения</vt:lpstr>
      <vt:lpstr>Сказка: образовательный идеал </vt:lpstr>
      <vt:lpstr>Сказка: образовательный идеал</vt:lpstr>
      <vt:lpstr> </vt:lpstr>
      <vt:lpstr>Почему не работает волшебная палочка? </vt:lpstr>
      <vt:lpstr>Почему не работает волшебная палочка?  </vt:lpstr>
      <vt:lpstr>Мета-анализ (Хетти, 2003) Несчастья ...</vt:lpstr>
      <vt:lpstr>Отстающие…</vt:lpstr>
      <vt:lpstr>Удивительно ….</vt:lpstr>
      <vt:lpstr>Победители ...</vt:lpstr>
      <vt:lpstr>Почему не работает волшебная палочка?   </vt:lpstr>
      <vt:lpstr>Базовая информация по сербии </vt:lpstr>
      <vt:lpstr>История 1. Оценка и качество образования</vt:lpstr>
      <vt:lpstr>Две линии действий </vt:lpstr>
      <vt:lpstr>Испити у функцији вредновања наставе –  Стандарди квалитета области 2 и 5.  </vt:lpstr>
      <vt:lpstr>Резултати испита – индикатори у процесу вредновања</vt:lpstr>
      <vt:lpstr>Слайд 20</vt:lpstr>
      <vt:lpstr>История 2: оценка и беспристрастность в образовании</vt:lpstr>
      <vt:lpstr>Слайд 22</vt:lpstr>
      <vt:lpstr>   1. PISA 2006</vt:lpstr>
      <vt:lpstr>инклюзивное обучение</vt:lpstr>
      <vt:lpstr>вернемся в сказку</vt:lpstr>
      <vt:lpstr>выученные уроки </vt:lpstr>
      <vt:lpstr>Выученный урок  2: препятствия в выполнении  = области исследования</vt:lpstr>
      <vt:lpstr>Слайд 28</vt:lpstr>
      <vt:lpstr>Спасибо за внимание! tkovacs@f.bg.ac.rs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cerovic</dc:creator>
  <cp:lastModifiedBy>Home</cp:lastModifiedBy>
  <cp:revision>70</cp:revision>
  <dcterms:created xsi:type="dcterms:W3CDTF">2016-04-24T13:45:14Z</dcterms:created>
  <dcterms:modified xsi:type="dcterms:W3CDTF">2016-04-25T21:05:19Z</dcterms:modified>
</cp:coreProperties>
</file>