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342" r:id="rId2"/>
    <p:sldId id="346" r:id="rId3"/>
    <p:sldId id="345" r:id="rId4"/>
    <p:sldId id="354" r:id="rId5"/>
    <p:sldId id="355" r:id="rId6"/>
    <p:sldId id="347" r:id="rId7"/>
    <p:sldId id="348" r:id="rId8"/>
    <p:sldId id="351" r:id="rId9"/>
    <p:sldId id="352" r:id="rId10"/>
    <p:sldId id="353" r:id="rId11"/>
    <p:sldId id="360" r:id="rId12"/>
    <p:sldId id="361" r:id="rId13"/>
    <p:sldId id="362" r:id="rId14"/>
    <p:sldId id="363" r:id="rId15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CA546"/>
    <a:srgbClr val="FF9900"/>
    <a:srgbClr val="FFFFFF"/>
    <a:srgbClr val="FFBB57"/>
    <a:srgbClr val="FFB66D"/>
    <a:srgbClr val="FF6600"/>
    <a:srgbClr val="F4A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6403" autoAdjust="0"/>
  </p:normalViewPr>
  <p:slideViewPr>
    <p:cSldViewPr>
      <p:cViewPr varScale="1">
        <p:scale>
          <a:sx n="108" d="100"/>
          <a:sy n="108" d="100"/>
        </p:scale>
        <p:origin x="1110" y="10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4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148" tIns="45574" rIns="91148" bIns="45574" numCol="1" anchor="t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148" tIns="45574" rIns="91148" bIns="45574" numCol="1" anchor="t" anchorCtr="0" compatLnSpc="1">
            <a:prstTxWarp prst="textNoShape">
              <a:avLst/>
            </a:prstTxWarp>
          </a:bodyPr>
          <a:lstStyle>
            <a:lvl1pPr algn="r" defTabSz="911534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148" tIns="45574" rIns="91148" bIns="45574" numCol="1" anchor="b" anchorCtr="0" compatLnSpc="1">
            <a:prstTxWarp prst="textNoShape">
              <a:avLst/>
            </a:prstTxWarp>
          </a:bodyPr>
          <a:lstStyle>
            <a:lvl1pPr defTabSz="911534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148" tIns="45574" rIns="91148" bIns="45574" numCol="1" anchor="b" anchorCtr="0" compatLnSpc="1">
            <a:prstTxWarp prst="textNoShape">
              <a:avLst/>
            </a:prstTxWarp>
          </a:bodyPr>
          <a:lstStyle>
            <a:lvl1pPr algn="r" defTabSz="911534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8F34FE-2426-4C52-90CC-9F9061DF924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3657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721F31-8295-4670-8A0D-67B5E532946F}" type="datetimeFigureOut">
              <a:rPr lang="de-DE"/>
              <a:pPr>
                <a:defRPr/>
              </a:pPr>
              <a:t>22.04.2016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47" tIns="43973" rIns="87947" bIns="4397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7947" tIns="43973" rIns="87947" bIns="43973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87947" tIns="43973" rIns="87947" bIns="439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6489278-5275-45D0-807D-04D0C87339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19B4B3-F2E4-48BD-98F4-F447BA9317FE}" type="slidenum">
              <a:rPr lang="de-DE" smtClean="0"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de-DE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160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ED8ED-F712-4337-876B-F98F33CB2E90}" type="slidenum">
              <a:rPr lang="de-AT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10</a:t>
            </a:fld>
            <a:endParaRPr lang="de-AT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3901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D10ACC-2365-4ED3-8A74-AD7502D6A14C}" type="slidenum">
              <a:rPr lang="de-AT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11</a:t>
            </a:fld>
            <a:endParaRPr lang="de-AT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1304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3B0CAF-0DAA-499F-BB61-056103A07F25}" type="slidenum">
              <a:rPr lang="de-AT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12</a:t>
            </a:fld>
            <a:endParaRPr lang="de-AT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152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CB3E0E-8702-4DAC-A981-E567359031E5}" type="slidenum">
              <a:rPr lang="en-GB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2</a:t>
            </a:fld>
            <a:endParaRPr lang="en-GB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844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33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2F3F0-A21E-4206-B800-015872E73F6F}" type="slidenum">
              <a:rPr lang="en-GB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3</a:t>
            </a:fld>
            <a:endParaRPr lang="en-GB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935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831835-3299-4FA7-BC6E-F6294FD4363F}" type="slidenum">
              <a:rPr lang="de-DE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de-DE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2061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BACE6E-BD30-4983-9B07-3A5B71379507}" type="slidenum">
              <a:rPr lang="de-DE" smtClean="0">
                <a:latin typeface="Arial" charset="0"/>
                <a:ea typeface="ＭＳ Ｐゴシック"/>
                <a:cs typeface="ＭＳ Ｐゴシック"/>
              </a:rPr>
              <a:pPr/>
              <a:t>5</a:t>
            </a:fld>
            <a:endParaRPr lang="de-DE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84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4E0DF-48B8-42F5-91C6-3DBBD0F92BCE}" type="slidenum">
              <a:rPr lang="de-AT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6</a:t>
            </a:fld>
            <a:endParaRPr lang="de-AT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749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F70FC0-6ED7-4289-92B1-2FEC82BF2222}" type="slidenum">
              <a:rPr lang="en-GB" smtClean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pPr/>
              <a:t>7</a:t>
            </a:fld>
            <a:endParaRPr lang="en-GB" smtClean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9114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974DF5-0192-4116-ABB3-4CDFDAB328CB}" type="slidenum">
              <a:rPr lang="de-DE" smtClean="0">
                <a:latin typeface="Arial" charset="0"/>
                <a:ea typeface="ＭＳ Ｐゴシック"/>
                <a:cs typeface="ＭＳ Ｐゴシック"/>
              </a:rPr>
              <a:pPr/>
              <a:t>8</a:t>
            </a:fld>
            <a:endParaRPr lang="de-DE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73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32C4B2-C0FA-4BA4-8743-B73D09FD20F7}" type="slidenum">
              <a:rPr lang="de-DE" smtClean="0">
                <a:latin typeface="Arial" charset="0"/>
                <a:ea typeface="ＭＳ Ｐゴシック"/>
                <a:cs typeface="ＭＳ Ｐゴシック"/>
              </a:rPr>
              <a:pPr/>
              <a:t>9</a:t>
            </a:fld>
            <a:endParaRPr lang="de-DE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79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flip="none" rotWithShape="1">
          <a:gsLst>
            <a:gs pos="20000">
              <a:srgbClr val="FFBA2F">
                <a:alpha val="50000"/>
              </a:srgbClr>
            </a:gs>
            <a:gs pos="100000">
              <a:srgbClr val="FFFFFF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3375" y="1484313"/>
            <a:ext cx="6624638" cy="5040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de-DE" sz="2800" b="1">
              <a:ea typeface="ＭＳ Ｐゴシック" charset="0"/>
              <a:cs typeface="+mn-cs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601663" y="3294063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 sz="1800"/>
          </a:p>
        </p:txBody>
      </p:sp>
      <p:pic>
        <p:nvPicPr>
          <p:cNvPr id="6" name="Bild 12" descr="lsr_praesentation_titelbi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2825750"/>
            <a:ext cx="9144000" cy="53975"/>
          </a:xfrm>
          <a:prstGeom prst="rect">
            <a:avLst/>
          </a:prstGeom>
          <a:solidFill>
            <a:srgbClr val="FFBA2F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0" y="5400799"/>
            <a:ext cx="9144000" cy="1119419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AT" noProof="0" dirty="0"/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0" y="3645024"/>
            <a:ext cx="9144000" cy="1470025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AT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>
                <a:latin typeface="Arial"/>
                <a:cs typeface="Arial"/>
              </a:defRPr>
            </a:lvl1pPr>
            <a:lvl2pPr marL="792000" indent="-216000">
              <a:lnSpc>
                <a:spcPts val="3000"/>
              </a:lnSpc>
              <a:spcBef>
                <a:spcPts val="0"/>
              </a:spcBef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1152000" indent="-2160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400">
                <a:latin typeface="Arial"/>
                <a:cs typeface="Arial"/>
              </a:defRPr>
            </a:lvl3pPr>
            <a:lvl4pPr marL="1584000" indent="-216000">
              <a:lnSpc>
                <a:spcPts val="3000"/>
              </a:lnSpc>
              <a:spcBef>
                <a:spcPts val="0"/>
              </a:spcBef>
              <a:buFont typeface="Symbol" charset="2"/>
              <a:buChar char="-"/>
              <a:defRPr sz="2400">
                <a:latin typeface="Arial"/>
                <a:cs typeface="Arial"/>
              </a:defRPr>
            </a:lvl4pPr>
            <a:lvl5pPr marL="2052000" indent="-216000">
              <a:lnSpc>
                <a:spcPts val="3000"/>
              </a:lnSpc>
              <a:spcBef>
                <a:spcPts val="0"/>
              </a:spcBef>
              <a:buFontTx/>
              <a:buChar char="»"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2000"/>
            <a:ext cx="6769100" cy="90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Образец заголовка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1658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136DD4D-2087-4A5B-AEE9-C3DE8DD29645}" type="datetime1">
              <a:rPr lang="en-US"/>
              <a:pPr>
                <a:defRPr/>
              </a:pPr>
              <a:t>4/22/2016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AT"/>
              <a:t>Schulentwicklung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DAF3F3-3674-4B7B-9CE5-96E3F6E1833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042988"/>
          </a:xfrm>
          <a:prstGeom prst="rect">
            <a:avLst/>
          </a:prstGeom>
          <a:gradFill flip="none" rotWithShape="1">
            <a:gsLst>
              <a:gs pos="0">
                <a:srgbClr val="FFBA2F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33375" y="1484313"/>
            <a:ext cx="6624638" cy="5040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de-DE" sz="2400">
              <a:ea typeface="ＭＳ Ｐゴシック" charset="0"/>
              <a:cs typeface="+mn-cs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0" y="1038225"/>
            <a:ext cx="9144000" cy="0"/>
          </a:xfrm>
          <a:prstGeom prst="line">
            <a:avLst/>
          </a:prstGeom>
          <a:noFill/>
          <a:ln w="12700">
            <a:solidFill>
              <a:srgbClr val="6D7C8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ea typeface="ＭＳ Ｐゴシック" charset="0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1438"/>
            <a:ext cx="67691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1288"/>
            <a:ext cx="83534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FFBA2F">
              <a:alpha val="50195"/>
            </a:srgbClr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18"/>
          <p:cNvSpPr txBox="1">
            <a:spLocks noChangeArrowheads="1"/>
          </p:cNvSpPr>
          <p:nvPr/>
        </p:nvSpPr>
        <p:spPr bwMode="auto">
          <a:xfrm>
            <a:off x="3505200" y="6524625"/>
            <a:ext cx="2133600" cy="288925"/>
          </a:xfrm>
          <a:prstGeom prst="rect">
            <a:avLst/>
          </a:prstGeom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A19B0FD2-8198-4C8E-996A-BE315CB6FAF6}" type="slidenum">
              <a:rPr lang="de-AT" sz="1400">
                <a:cs typeface="+mn-cs"/>
              </a:rPr>
              <a:pPr algn="ctr" eaLnBrk="1" hangingPunct="1">
                <a:defRPr/>
              </a:pPr>
              <a:t>‹#›</a:t>
            </a:fld>
            <a:endParaRPr lang="de-AT" sz="1400">
              <a:cs typeface="+mn-cs"/>
            </a:endParaRPr>
          </a:p>
        </p:txBody>
      </p:sp>
      <p:pic>
        <p:nvPicPr>
          <p:cNvPr id="1035" name="Bild 1" descr="lsr_logo_201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9675" y="71438"/>
            <a:ext cx="13255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  <p:sldLayoutId id="214748365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Untertitel 1"/>
          <p:cNvSpPr>
            <a:spLocks noGrp="1"/>
          </p:cNvSpPr>
          <p:nvPr>
            <p:ph type="subTitle" idx="1"/>
          </p:nvPr>
        </p:nvSpPr>
        <p:spPr>
          <a:xfrm>
            <a:off x="0" y="5373688"/>
            <a:ext cx="9144000" cy="1119187"/>
          </a:xfrm>
        </p:spPr>
        <p:txBody>
          <a:bodyPr/>
          <a:lstStyle/>
          <a:p>
            <a:pPr eaLnBrk="1" hangingPunct="1"/>
            <a:r>
              <a:rPr lang="de-AT" sz="3200" dirty="0" smtClean="0">
                <a:latin typeface="Arial" charset="0"/>
                <a:cs typeface="Arial" charset="0"/>
              </a:rPr>
              <a:t>Edith Müller, 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менеджер </a:t>
            </a:r>
            <a:r>
              <a:rPr lang="ru-RU" sz="2400" dirty="0" smtClean="0">
                <a:latin typeface="Arial" charset="0"/>
                <a:cs typeface="Arial" charset="0"/>
              </a:rPr>
              <a:t>по качеству и школьный инспектор </a:t>
            </a:r>
            <a:r>
              <a:rPr lang="ru-RU" sz="2400" dirty="0" smtClean="0">
                <a:latin typeface="Arial" charset="0"/>
                <a:cs typeface="Arial" charset="0"/>
              </a:rPr>
              <a:t>на окружном уровне</a:t>
            </a:r>
            <a:endParaRPr lang="de-AT" sz="2400" dirty="0" smtClean="0">
              <a:latin typeface="Arial" charset="0"/>
              <a:cs typeface="Arial" charset="0"/>
            </a:endParaRPr>
          </a:p>
        </p:txBody>
      </p:sp>
      <p:sp>
        <p:nvSpPr>
          <p:cNvPr id="8194" name="Titel 2"/>
          <p:cNvSpPr>
            <a:spLocks noGrp="1"/>
          </p:cNvSpPr>
          <p:nvPr>
            <p:ph type="ctrTitle"/>
          </p:nvPr>
        </p:nvSpPr>
        <p:spPr>
          <a:xfrm>
            <a:off x="0" y="3356992"/>
            <a:ext cx="9144000" cy="14700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cs typeface="ＭＳ Ｐゴシック"/>
              </a:rPr>
              <a:t>Региональная система мониторинга и оценки качества образования в школе</a:t>
            </a:r>
            <a:r>
              <a:rPr lang="ru-RU" sz="2400" dirty="0" smtClean="0">
                <a:cs typeface="ＭＳ Ｐゴシック"/>
              </a:rPr>
              <a:t> </a:t>
            </a:r>
            <a:endParaRPr lang="de-AT" sz="2400" dirty="0" smtClean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nhaltsplatzhalter 3"/>
          <p:cNvSpPr>
            <a:spLocks noGrp="1"/>
          </p:cNvSpPr>
          <p:nvPr>
            <p:ph idx="1"/>
          </p:nvPr>
        </p:nvSpPr>
        <p:spPr>
          <a:xfrm>
            <a:off x="404157" y="1268760"/>
            <a:ext cx="8353425" cy="50403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Особенности </a:t>
            </a:r>
            <a:r>
              <a:rPr lang="de-DE" b="1" dirty="0" smtClean="0">
                <a:latin typeface="Arial" charset="0"/>
                <a:cs typeface="Arial" charset="0"/>
              </a:rPr>
              <a:t>SQA  </a:t>
            </a:r>
          </a:p>
          <a:p>
            <a:pPr marL="790575" lvl="1" indent="-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de-DE" sz="2000" dirty="0" smtClean="0">
                <a:latin typeface="Arial" charset="0"/>
                <a:cs typeface="Arial" charset="0"/>
              </a:rPr>
              <a:t>3</a:t>
            </a:r>
            <a:r>
              <a:rPr lang="ru-RU" sz="2000" dirty="0" smtClean="0">
                <a:latin typeface="Arial" charset="0"/>
                <a:cs typeface="Arial" charset="0"/>
              </a:rPr>
              <a:t>-летний цикл планирования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charset="0"/>
                <a:cs typeface="Arial" charset="0"/>
              </a:rPr>
              <a:t>Национальные приоритеты развития всех систем (обязательные)</a:t>
            </a:r>
            <a:r>
              <a:rPr lang="de-DE" sz="2000" dirty="0" smtClean="0">
                <a:latin typeface="Arial" charset="0"/>
                <a:cs typeface="Arial" charset="0"/>
              </a:rPr>
              <a:t>: </a:t>
            </a:r>
          </a:p>
          <a:p>
            <a:pPr marL="1150938" lvl="2" indent="-215900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de-DE" sz="2000" dirty="0" smtClean="0">
                <a:latin typeface="Arial" charset="0"/>
                <a:cs typeface="Arial" charset="0"/>
              </a:rPr>
              <a:t>2012-2015: </a:t>
            </a:r>
            <a:r>
              <a:rPr lang="ru-RU" sz="2000" dirty="0" smtClean="0">
                <a:latin typeface="Arial" charset="0"/>
                <a:cs typeface="Arial" charset="0"/>
              </a:rPr>
              <a:t>Дальнейшая разработка  процесса для поддержки индивидуального и </a:t>
            </a:r>
            <a:r>
              <a:rPr lang="ru-RU" sz="2000" dirty="0" err="1" smtClean="0">
                <a:latin typeface="Arial" charset="0"/>
                <a:cs typeface="Arial" charset="0"/>
              </a:rPr>
              <a:t>компетентностного</a:t>
            </a:r>
            <a:r>
              <a:rPr lang="ru-RU" sz="2000" dirty="0" smtClean="0">
                <a:latin typeface="Arial" charset="0"/>
                <a:cs typeface="Arial" charset="0"/>
              </a:rPr>
              <a:t> подхода в обучении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charset="0"/>
                <a:cs typeface="Arial" charset="0"/>
              </a:rPr>
              <a:t>Планы развития, учитывающие анализ ситуации, систематическое планирование повышения квалификации, внешнюю и внутреннюю оценку (</a:t>
            </a:r>
            <a:r>
              <a:rPr lang="de-DE" sz="2000" dirty="0" smtClean="0">
                <a:latin typeface="Arial" charset="0"/>
                <a:cs typeface="Arial" charset="0"/>
              </a:rPr>
              <a:t>50 </a:t>
            </a:r>
            <a:r>
              <a:rPr lang="ru-RU" sz="2000" dirty="0" smtClean="0">
                <a:latin typeface="Arial" charset="0"/>
                <a:cs typeface="Arial" charset="0"/>
              </a:rPr>
              <a:t>планов </a:t>
            </a:r>
            <a:r>
              <a:rPr lang="ru-RU" sz="2000" dirty="0" smtClean="0">
                <a:latin typeface="Arial" charset="0"/>
                <a:cs typeface="Arial" charset="0"/>
              </a:rPr>
              <a:t>развития/округ</a:t>
            </a:r>
            <a:r>
              <a:rPr lang="ru-RU" sz="2000" dirty="0" smtClean="0">
                <a:latin typeface="Arial" charset="0"/>
                <a:cs typeface="Arial" charset="0"/>
              </a:rPr>
              <a:t>) 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charset="0"/>
                <a:cs typeface="Arial" charset="0"/>
              </a:rPr>
              <a:t>Обзор результативности и соглашение о постановке целей (</a:t>
            </a:r>
            <a:r>
              <a:rPr lang="de-DE" sz="2000" dirty="0" smtClean="0">
                <a:latin typeface="Arial" charset="0"/>
                <a:cs typeface="Arial" charset="0"/>
              </a:rPr>
              <a:t>Review </a:t>
            </a:r>
            <a:r>
              <a:rPr lang="de-DE" sz="2000" dirty="0" err="1" smtClean="0">
                <a:latin typeface="Arial" charset="0"/>
                <a:cs typeface="Arial" charset="0"/>
              </a:rPr>
              <a:t>and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latin typeface="Arial" charset="0"/>
                <a:cs typeface="Arial" charset="0"/>
              </a:rPr>
              <a:t>goal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latin typeface="Arial" charset="0"/>
                <a:cs typeface="Arial" charset="0"/>
              </a:rPr>
              <a:t>setting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latin typeface="Arial" charset="0"/>
                <a:cs typeface="Arial" charset="0"/>
              </a:rPr>
              <a:t>agreements</a:t>
            </a:r>
            <a:r>
              <a:rPr lang="ru-RU" sz="2000" dirty="0" smtClean="0">
                <a:latin typeface="Arial" charset="0"/>
                <a:cs typeface="Arial" charset="0"/>
              </a:rPr>
              <a:t>, </a:t>
            </a:r>
            <a:r>
              <a:rPr lang="de-DE" sz="2000" dirty="0" smtClean="0">
                <a:latin typeface="Arial" charset="0"/>
                <a:cs typeface="Arial" charset="0"/>
              </a:rPr>
              <a:t>RGA</a:t>
            </a:r>
            <a:r>
              <a:rPr lang="ru-RU" sz="2000" dirty="0" smtClean="0">
                <a:latin typeface="Arial" charset="0"/>
                <a:cs typeface="Arial" charset="0"/>
              </a:rPr>
              <a:t>)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                                          </a:t>
            </a:r>
            <a:r>
              <a:rPr lang="de-DE" sz="2000" dirty="0" smtClean="0">
                <a:latin typeface="Arial" charset="0"/>
                <a:cs typeface="Arial" charset="0"/>
              </a:rPr>
              <a:t>(</a:t>
            </a:r>
            <a:r>
              <a:rPr lang="de-DE" sz="2000" dirty="0" smtClean="0">
                <a:latin typeface="Arial" charset="0"/>
                <a:cs typeface="Arial" charset="0"/>
              </a:rPr>
              <a:t>50 RGA/</a:t>
            </a:r>
            <a:r>
              <a:rPr lang="ru-RU" sz="2000" dirty="0" smtClean="0">
                <a:latin typeface="Arial" charset="0"/>
                <a:cs typeface="Arial" charset="0"/>
              </a:rPr>
              <a:t>менеджер по качеству)</a:t>
            </a:r>
            <a:endParaRPr lang="de-DE" sz="1800" dirty="0" smtClean="0">
              <a:latin typeface="Arial" charset="0"/>
              <a:cs typeface="ＭＳ Ｐゴシック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95288" y="71438"/>
            <a:ext cx="67691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200" kern="0" dirty="0" smtClean="0">
                <a:cs typeface="Arial" charset="0"/>
              </a:rPr>
              <a:t/>
            </a:r>
            <a:br>
              <a:rPr lang="ru-RU" sz="2200" kern="0" dirty="0" smtClean="0">
                <a:cs typeface="Arial" charset="0"/>
              </a:rPr>
            </a:br>
            <a:r>
              <a:rPr lang="ru-RU" sz="2200" kern="0" dirty="0" smtClean="0">
                <a:cs typeface="Arial" charset="0"/>
              </a:rPr>
              <a:t>Второй шаг к достижению качественного образования </a:t>
            </a:r>
            <a:br>
              <a:rPr lang="ru-RU" sz="2200" kern="0" dirty="0" smtClean="0">
                <a:cs typeface="Arial" charset="0"/>
              </a:rPr>
            </a:br>
            <a:r>
              <a:rPr lang="en-GB" sz="1800" kern="0" dirty="0" smtClean="0">
                <a:solidFill>
                  <a:srgbClr val="000000"/>
                </a:solidFill>
                <a:cs typeface="Arial" charset="0"/>
              </a:rPr>
              <a:t>SQA –</a:t>
            </a:r>
            <a:r>
              <a:rPr lang="ru-RU" sz="1800" kern="0" dirty="0" smtClean="0">
                <a:solidFill>
                  <a:srgbClr val="000000"/>
                </a:solidFill>
                <a:cs typeface="Arial" charset="0"/>
              </a:rPr>
              <a:t> Оценка качества образования </a:t>
            </a:r>
            <a:r>
              <a:rPr lang="en-GB" sz="2200" kern="0" dirty="0" smtClean="0">
                <a:cs typeface="Arial" charset="0"/>
              </a:rPr>
              <a:t/>
            </a:r>
            <a:br>
              <a:rPr lang="en-GB" sz="2200" kern="0" dirty="0" smtClean="0">
                <a:cs typeface="Arial" charset="0"/>
              </a:rPr>
            </a:br>
            <a:endParaRPr lang="en-GB" sz="1800" kern="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Новая роль и должностные инструкции директоров школ и менеджеров по </a:t>
            </a:r>
            <a:r>
              <a:rPr lang="ru-RU" b="1" dirty="0" smtClean="0">
                <a:latin typeface="Arial" charset="0"/>
                <a:cs typeface="Arial" charset="0"/>
              </a:rPr>
              <a:t>качеству / школьных </a:t>
            </a:r>
            <a:r>
              <a:rPr lang="ru-RU" b="1" dirty="0" smtClean="0">
                <a:latin typeface="Arial" charset="0"/>
                <a:cs typeface="Arial" charset="0"/>
              </a:rPr>
              <a:t>инспекторов</a:t>
            </a:r>
            <a:endParaRPr lang="de-DE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b="1" dirty="0" smtClean="0">
                <a:latin typeface="Arial" charset="0"/>
                <a:cs typeface="Arial" charset="0"/>
              </a:rPr>
              <a:t> </a:t>
            </a:r>
          </a:p>
          <a:p>
            <a:pPr marL="790575" lvl="1" indent="-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Arial" charset="0"/>
                <a:cs typeface="Arial" charset="0"/>
              </a:rPr>
              <a:t>Система мероприятий на основе  фактических данных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b="1" dirty="0" err="1" smtClean="0">
                <a:latin typeface="Arial" charset="0"/>
                <a:cs typeface="Arial" charset="0"/>
              </a:rPr>
              <a:t>Дирекора</a:t>
            </a:r>
            <a:r>
              <a:rPr lang="ru-RU" sz="2000" b="1" dirty="0" smtClean="0">
                <a:latin typeface="Arial" charset="0"/>
                <a:cs typeface="Arial" charset="0"/>
              </a:rPr>
              <a:t> школ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несут ответственность за развитие школы и персонала, оценку качества, руководство персоналом</a:t>
            </a:r>
            <a:r>
              <a:rPr lang="de-DE" sz="2000" dirty="0" smtClean="0">
                <a:latin typeface="Arial" charset="0"/>
                <a:cs typeface="Arial" charset="0"/>
              </a:rPr>
              <a:t>, </a:t>
            </a:r>
            <a:r>
              <a:rPr lang="ru-RU" sz="2000" dirty="0" smtClean="0">
                <a:latin typeface="Arial" charset="0"/>
                <a:cs typeface="Arial" charset="0"/>
              </a:rPr>
              <a:t>профессионализм учителей, связь с общественностью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2000" b="1" dirty="0" smtClean="0">
                <a:latin typeface="Arial" charset="0"/>
                <a:cs typeface="Arial" charset="0"/>
              </a:rPr>
              <a:t>Менеджеры по качеству </a:t>
            </a:r>
            <a:r>
              <a:rPr lang="ru-RU" sz="2000" dirty="0" smtClean="0">
                <a:latin typeface="Arial" charset="0"/>
                <a:cs typeface="Arial" charset="0"/>
              </a:rPr>
              <a:t>ответственны за мониторинг плана развития школ (согласованность целей и национального приоритета…), надзор над реализацией мер, организацию оценивания, стратегическое планирование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sz="2200" dirty="0">
                <a:cs typeface="Arial" charset="0"/>
              </a:rPr>
              <a:t/>
            </a:r>
            <a:br>
              <a:rPr lang="ru-RU" sz="2200" dirty="0">
                <a:cs typeface="Arial" charset="0"/>
              </a:rPr>
            </a:br>
            <a:r>
              <a:rPr lang="ru-RU" sz="2200" dirty="0" smtClean="0">
                <a:cs typeface="Arial" charset="0"/>
              </a:rPr>
              <a:t>Третий </a:t>
            </a:r>
            <a:r>
              <a:rPr lang="ru-RU" sz="2200" dirty="0" smtClean="0">
                <a:cs typeface="Arial" charset="0"/>
              </a:rPr>
              <a:t>шаг к достижению качественного образования </a:t>
            </a:r>
            <a:br>
              <a:rPr lang="ru-RU" sz="2200" dirty="0" smtClean="0">
                <a:cs typeface="Arial" charset="0"/>
              </a:rPr>
            </a:br>
            <a:r>
              <a:rPr lang="en-GB" sz="1800" dirty="0" smtClean="0">
                <a:solidFill>
                  <a:srgbClr val="000000"/>
                </a:solidFill>
                <a:cs typeface="Arial" charset="0"/>
              </a:rPr>
              <a:t>SQA –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cs typeface="Arial" charset="0"/>
              </a:rPr>
              <a:t>Оценка качества образования </a:t>
            </a:r>
            <a:r>
              <a:rPr lang="en-GB" sz="2200" dirty="0" smtClean="0">
                <a:cs typeface="Arial" charset="0"/>
              </a:rPr>
              <a:t/>
            </a:r>
            <a:br>
              <a:rPr lang="en-GB" sz="2200" dirty="0" smtClean="0">
                <a:cs typeface="Arial" charset="0"/>
              </a:rPr>
            </a:br>
            <a:endParaRPr lang="en-GB" sz="18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dirty="0" smtClean="0">
                <a:cs typeface="ＭＳ Ｐゴシック"/>
              </a:rPr>
              <a:t>Ф</a:t>
            </a:r>
            <a:r>
              <a:rPr lang="de-DE" dirty="0" err="1" smtClean="0">
                <a:cs typeface="ＭＳ Ｐゴシック"/>
              </a:rPr>
              <a:t>едеральная</a:t>
            </a:r>
            <a:r>
              <a:rPr lang="de-DE" dirty="0" smtClean="0">
                <a:cs typeface="ＭＳ Ｐゴシック"/>
              </a:rPr>
              <a:t> </a:t>
            </a:r>
            <a:r>
              <a:rPr lang="de-DE" dirty="0" err="1" smtClean="0">
                <a:cs typeface="ＭＳ Ｐゴシック"/>
              </a:rPr>
              <a:t>земля</a:t>
            </a:r>
            <a:r>
              <a:rPr lang="de-DE" dirty="0" smtClean="0">
                <a:cs typeface="ＭＳ Ｐゴシック"/>
              </a:rPr>
              <a:t> </a:t>
            </a:r>
            <a:r>
              <a:rPr lang="ru-RU" dirty="0" smtClean="0">
                <a:cs typeface="ＭＳ Ｐゴシック"/>
              </a:rPr>
              <a:t>Т</a:t>
            </a:r>
            <a:r>
              <a:rPr lang="de-DE" dirty="0" err="1" smtClean="0">
                <a:cs typeface="ＭＳ Ｐゴシック"/>
              </a:rPr>
              <a:t>ироль</a:t>
            </a:r>
            <a:r>
              <a:rPr lang="de-DE" sz="1800" b="0" dirty="0" smtClean="0">
                <a:solidFill>
                  <a:srgbClr val="000000"/>
                </a:solidFill>
                <a:cs typeface="ＭＳ Ｐゴシック"/>
              </a:rPr>
              <a:t/>
            </a:r>
            <a:br>
              <a:rPr lang="de-DE" sz="1800" b="0" dirty="0" smtClean="0">
                <a:solidFill>
                  <a:srgbClr val="000000"/>
                </a:solidFill>
                <a:cs typeface="ＭＳ Ｐゴシック"/>
              </a:rPr>
            </a:br>
            <a:endParaRPr lang="de-AT" sz="1800" b="0" dirty="0" smtClean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30722" name="Inhaltsplatzhalter 3"/>
          <p:cNvSpPr>
            <a:spLocks noGrp="1"/>
          </p:cNvSpPr>
          <p:nvPr>
            <p:ph idx="1"/>
          </p:nvPr>
        </p:nvSpPr>
        <p:spPr>
          <a:xfrm>
            <a:off x="467544" y="1340768"/>
            <a:ext cx="8353425" cy="5040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	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Упор на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чтение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de-DE" sz="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ru-RU" sz="2000" b="1" dirty="0" smtClean="0">
                <a:latin typeface="Arial" charset="0"/>
                <a:cs typeface="Arial" charset="0"/>
              </a:rPr>
              <a:t> Анализ </a:t>
            </a:r>
            <a:r>
              <a:rPr lang="ru-RU" sz="2000" b="1" dirty="0" smtClean="0">
                <a:latin typeface="Arial" charset="0"/>
                <a:cs typeface="Arial" charset="0"/>
              </a:rPr>
              <a:t>ситуации</a:t>
            </a:r>
            <a:endParaRPr lang="de-DE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ru-RU" sz="2000" b="1" dirty="0" smtClean="0">
                <a:latin typeface="Arial" charset="0"/>
                <a:cs typeface="Arial" charset="0"/>
              </a:rPr>
              <a:t> Меры</a:t>
            </a:r>
            <a:endParaRPr lang="de-DE" sz="2000" b="1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ru-RU" sz="2000" dirty="0" smtClean="0">
                <a:latin typeface="Arial" charset="0"/>
                <a:cs typeface="Arial" charset="0"/>
              </a:rPr>
              <a:t>Разработка механизмов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знака качества </a:t>
            </a:r>
            <a:r>
              <a:rPr lang="ru-RU" sz="2000" dirty="0" smtClean="0">
                <a:latin typeface="Arial" charset="0"/>
                <a:cs typeface="Arial" charset="0"/>
              </a:rPr>
              <a:t>                                     (</a:t>
            </a:r>
            <a:r>
              <a:rPr lang="ru-RU" sz="2000" dirty="0" smtClean="0">
                <a:latin typeface="Arial" charset="0"/>
                <a:cs typeface="Arial" charset="0"/>
              </a:rPr>
              <a:t>награды за специальные достижения)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ru-RU" sz="2000" dirty="0" smtClean="0">
                <a:latin typeface="Arial" charset="0"/>
                <a:cs typeface="Arial" charset="0"/>
              </a:rPr>
              <a:t>Выделение средств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ru-RU" sz="2000" dirty="0" smtClean="0">
                <a:latin typeface="Arial" charset="0"/>
                <a:cs typeface="Arial" charset="0"/>
              </a:rPr>
              <a:t>Разработка / принятие </a:t>
            </a:r>
            <a:r>
              <a:rPr lang="ru-RU" sz="2000" dirty="0" smtClean="0">
                <a:latin typeface="Arial" charset="0"/>
                <a:cs typeface="Arial" charset="0"/>
              </a:rPr>
              <a:t>инструментов оценивания и диагностики – обязательно для всех начальных школ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Symbol" pitchFamily="18" charset="2"/>
              <a:buChar char="-"/>
            </a:pPr>
            <a:r>
              <a:rPr lang="ru-RU" sz="2000" dirty="0" smtClean="0">
                <a:latin typeface="Arial" charset="0"/>
                <a:cs typeface="Arial" charset="0"/>
              </a:rPr>
              <a:t> Развитие системы мер, направленных на развитие и поддержку чтения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ru-RU" sz="2000" b="1" dirty="0" smtClean="0">
                <a:latin typeface="Arial" charset="0"/>
                <a:cs typeface="Arial" charset="0"/>
              </a:rPr>
              <a:t> Результат </a:t>
            </a:r>
            <a:r>
              <a:rPr lang="ru-RU" sz="2000" b="1" dirty="0" smtClean="0">
                <a:latin typeface="Arial" charset="0"/>
                <a:cs typeface="Arial" charset="0"/>
              </a:rPr>
              <a:t>– Национальная система оценки качества </a:t>
            </a:r>
            <a:r>
              <a:rPr lang="ru-RU" sz="2000" b="1" dirty="0" smtClean="0">
                <a:latin typeface="Arial" charset="0"/>
                <a:cs typeface="Arial" charset="0"/>
              </a:rPr>
              <a:t>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b="1" dirty="0" smtClean="0">
                <a:latin typeface="Arial" charset="0"/>
                <a:cs typeface="Arial" charset="0"/>
              </a:rPr>
              <a:t>  (</a:t>
            </a:r>
            <a:r>
              <a:rPr lang="ru-RU" sz="2000" b="1" dirty="0" smtClean="0">
                <a:latin typeface="Arial" charset="0"/>
                <a:cs typeface="Arial" charset="0"/>
              </a:rPr>
              <a:t>апрель 2016)</a:t>
            </a:r>
            <a:endParaRPr lang="de-DE" sz="20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45221"/>
            <a:ext cx="8353425" cy="3455987"/>
          </a:xfrm>
        </p:spPr>
      </p:pic>
      <p:sp>
        <p:nvSpPr>
          <p:cNvPr id="32770" name="Titel 2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dirty="0" smtClean="0">
                <a:cs typeface="ＭＳ Ｐゴシック"/>
              </a:rPr>
              <a:t>Региональные результаты формирования навыка чтения</a:t>
            </a:r>
            <a:endParaRPr lang="de-DE" dirty="0" smtClean="0">
              <a:cs typeface="ＭＳ Ｐゴシック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7744" y="1196752"/>
            <a:ext cx="4445000" cy="5040312"/>
          </a:xfrm>
        </p:spPr>
      </p:pic>
      <p:sp>
        <p:nvSpPr>
          <p:cNvPr id="33794" name="Titel 2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dirty="0" smtClean="0">
                <a:cs typeface="ＭＳ Ｐゴシック"/>
              </a:rPr>
              <a:t>Пример школьных результатов формирования навыка чтения</a:t>
            </a:r>
            <a:endParaRPr lang="de-DE" dirty="0" smtClean="0"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ＭＳ Ｐゴシック"/>
              </a:rPr>
              <a:t>Введение</a:t>
            </a:r>
            <a:endParaRPr lang="de-DE" smtClean="0">
              <a:cs typeface="ＭＳ Ｐゴシック"/>
            </a:endParaRPr>
          </a:p>
        </p:txBody>
      </p:sp>
      <p:sp>
        <p:nvSpPr>
          <p:cNvPr id="10242" name="Textfeld 3"/>
          <p:cNvSpPr txBox="1">
            <a:spLocks noChangeArrowheads="1"/>
          </p:cNvSpPr>
          <p:nvPr/>
        </p:nvSpPr>
        <p:spPr bwMode="auto">
          <a:xfrm>
            <a:off x="323528" y="1268760"/>
            <a:ext cx="8323263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Оценка качества образования в школе </a:t>
            </a:r>
            <a:r>
              <a:rPr lang="en-GB" sz="2400" b="1" dirty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некоторые данные</a:t>
            </a:r>
            <a:endParaRPr lang="de-DE" sz="2000" b="1" dirty="0">
              <a:solidFill>
                <a:srgbClr val="000000"/>
              </a:solidFill>
              <a:cs typeface="Arial" charset="0"/>
            </a:endParaRPr>
          </a:p>
          <a:p>
            <a:endParaRPr lang="de-DE" sz="2000" b="1" dirty="0">
              <a:solidFill>
                <a:srgbClr val="000000"/>
              </a:solidFill>
              <a:cs typeface="Arial" charset="0"/>
            </a:endParaRPr>
          </a:p>
          <a:p>
            <a:endParaRPr lang="de-DE" dirty="0">
              <a:solidFill>
                <a:srgbClr val="000000"/>
              </a:solidFill>
              <a:cs typeface="Arial" charset="0"/>
            </a:endParaRPr>
          </a:p>
          <a:p>
            <a:endParaRPr lang="de-DE" dirty="0">
              <a:solidFill>
                <a:srgbClr val="000000"/>
              </a:solidFill>
              <a:cs typeface="Arial" charset="0"/>
            </a:endParaRPr>
          </a:p>
          <a:p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95838" y="2060848"/>
            <a:ext cx="3884612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Обязательное образование в Австрии</a:t>
            </a:r>
            <a:endParaRPr lang="en-GB" sz="2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</a:p>
          <a:p>
            <a:pPr marL="285750" indent="-285750" algn="r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школы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</a:t>
            </a:r>
            <a:r>
              <a:rPr lang="en-GB" sz="20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5.747</a:t>
            </a:r>
          </a:p>
          <a:p>
            <a:pPr marL="285750" indent="-285750" algn="r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классы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</a:t>
            </a:r>
            <a:r>
              <a:rPr lang="en-GB" sz="20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29.411</a:t>
            </a:r>
          </a:p>
          <a:p>
            <a:pPr marL="285750" indent="-285750" algn="r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учащиеся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</a:t>
            </a:r>
            <a:r>
              <a:rPr lang="en-GB" sz="20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571.545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</a:p>
          <a:p>
            <a:pPr marL="285750" indent="-285750" algn="r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учителя</a:t>
            </a:r>
            <a:r>
              <a:rPr lang="en-GB" sz="20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</a:t>
            </a:r>
            <a:r>
              <a:rPr lang="de-DE" sz="20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65.491</a:t>
            </a:r>
          </a:p>
        </p:txBody>
      </p:sp>
      <p:sp>
        <p:nvSpPr>
          <p:cNvPr id="10244" name="Textfeld 5"/>
          <p:cNvSpPr txBox="1">
            <a:spLocks noChangeArrowheads="1"/>
          </p:cNvSpPr>
          <p:nvPr/>
        </p:nvSpPr>
        <p:spPr bwMode="auto">
          <a:xfrm>
            <a:off x="5000625" y="4509120"/>
            <a:ext cx="3578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000" b="1" dirty="0">
                <a:solidFill>
                  <a:srgbClr val="C00000"/>
                </a:solidFill>
                <a:cs typeface="Arial" charset="0"/>
              </a:rPr>
              <a:t>121</a:t>
            </a:r>
            <a:r>
              <a:rPr lang="en-GB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менеджер по качеству/школьный инспектор в</a:t>
            </a:r>
            <a:r>
              <a:rPr lang="en-GB" sz="2000" b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r"/>
            <a:r>
              <a:rPr lang="en-GB" sz="2000" b="1" dirty="0">
                <a:solidFill>
                  <a:srgbClr val="C00000"/>
                </a:solidFill>
                <a:cs typeface="Arial" charset="0"/>
              </a:rPr>
              <a:t>110</a:t>
            </a:r>
            <a:r>
              <a:rPr lang="en-GB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образовательных регионах</a:t>
            </a:r>
            <a:endParaRPr lang="en-GB" sz="20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3079750"/>
            <a:ext cx="487521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cs typeface="ＭＳ Ｐゴシック"/>
              </a:rPr>
              <a:t>Качество образования</a:t>
            </a:r>
            <a:endParaRPr lang="de-DE" dirty="0" smtClean="0">
              <a:cs typeface="ＭＳ Ｐゴシック"/>
            </a:endParaRPr>
          </a:p>
        </p:txBody>
      </p:sp>
      <p:sp>
        <p:nvSpPr>
          <p:cNvPr id="12291" name="Textfeld 3"/>
          <p:cNvSpPr txBox="1">
            <a:spLocks noChangeArrowheads="1"/>
          </p:cNvSpPr>
          <p:nvPr/>
        </p:nvSpPr>
        <p:spPr bwMode="auto">
          <a:xfrm>
            <a:off x="611188" y="1125538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Новые подходы к качеству образования с </a:t>
            </a:r>
            <a:r>
              <a:rPr lang="de-DE" sz="2400" b="1" dirty="0">
                <a:solidFill>
                  <a:srgbClr val="000000"/>
                </a:solidFill>
                <a:cs typeface="Arial" charset="0"/>
              </a:rPr>
              <a:t>1995</a:t>
            </a:r>
          </a:p>
        </p:txBody>
      </p:sp>
      <p:sp>
        <p:nvSpPr>
          <p:cNvPr id="12292" name="Textfeld 2"/>
          <p:cNvSpPr txBox="1">
            <a:spLocks noChangeArrowheads="1"/>
          </p:cNvSpPr>
          <p:nvPr/>
        </p:nvSpPr>
        <p:spPr bwMode="auto">
          <a:xfrm>
            <a:off x="611188" y="1773238"/>
            <a:ext cx="820896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  <a:cs typeface="Arial" charset="0"/>
              </a:rPr>
              <a:t>1995: </a:t>
            </a:r>
            <a:r>
              <a:rPr lang="ru-RU" b="1" dirty="0">
                <a:cs typeface="Arial" charset="0"/>
              </a:rPr>
              <a:t>Международное сравнительное мониторинговое исследование качества школьного математического и естественнонаучного образования </a:t>
            </a:r>
            <a:r>
              <a:rPr lang="en-GB" b="1" dirty="0">
                <a:cs typeface="Arial" charset="0"/>
              </a:rPr>
              <a:t>TIMSS </a:t>
            </a:r>
            <a:endParaRPr lang="ru-RU" b="1" dirty="0">
              <a:cs typeface="Arial" charset="0"/>
            </a:endParaRPr>
          </a:p>
          <a:p>
            <a:r>
              <a:rPr lang="de-DE" sz="2000" b="1" dirty="0">
                <a:solidFill>
                  <a:srgbClr val="C00000"/>
                </a:solidFill>
                <a:cs typeface="Arial" charset="0"/>
              </a:rPr>
              <a:t>2000:</a:t>
            </a:r>
            <a:r>
              <a:rPr lang="de-DE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cs typeface="Arial" charset="0"/>
              </a:rPr>
              <a:t>Международная программа по оценке образовательных достижений учащихся PISA </a:t>
            </a:r>
          </a:p>
          <a:p>
            <a:r>
              <a:rPr lang="de-DE" sz="2000" b="1" dirty="0">
                <a:solidFill>
                  <a:srgbClr val="C00000"/>
                </a:solidFill>
                <a:cs typeface="Arial" charset="0"/>
              </a:rPr>
              <a:t>2006: </a:t>
            </a:r>
            <a:r>
              <a:rPr lang="ru-RU" b="1" dirty="0">
                <a:cs typeface="Arial" charset="0"/>
              </a:rPr>
              <a:t>Международный проект «Изучение качества чтения и понимания текста» PIRLS </a:t>
            </a:r>
          </a:p>
          <a:p>
            <a:r>
              <a:rPr lang="de-DE" sz="2000" b="1" dirty="0">
                <a:cs typeface="Arial" charset="0"/>
              </a:rPr>
              <a:t>	</a:t>
            </a:r>
            <a:r>
              <a:rPr lang="en-GB" sz="2000" b="1" dirty="0">
                <a:cs typeface="Arial" charset="0"/>
                <a:sym typeface="Symbol" pitchFamily="18" charset="2"/>
              </a:rPr>
              <a:t>  </a:t>
            </a:r>
            <a:r>
              <a:rPr lang="ru-RU" sz="2000" b="1" dirty="0">
                <a:cs typeface="Arial" charset="0"/>
                <a:sym typeface="Symbol" pitchFamily="18" charset="2"/>
              </a:rPr>
              <a:t>Неудовлетворенность </a:t>
            </a:r>
            <a:r>
              <a:rPr lang="ru-RU" sz="2000" b="1" dirty="0" smtClean="0">
                <a:cs typeface="Arial" charset="0"/>
                <a:sym typeface="Symbol" pitchFamily="18" charset="2"/>
              </a:rPr>
              <a:t>результатом</a:t>
            </a:r>
            <a:endParaRPr lang="en-GB" sz="2000" b="1" dirty="0">
              <a:cs typeface="Arial" charset="0"/>
            </a:endParaRPr>
          </a:p>
          <a:p>
            <a:endParaRPr lang="de-AT" sz="2000" b="1" dirty="0" smtClean="0">
              <a:cs typeface="Arial" charset="0"/>
            </a:endParaRPr>
          </a:p>
          <a:p>
            <a:r>
              <a:rPr lang="ru-RU" sz="2000" b="1" dirty="0" smtClean="0">
                <a:cs typeface="Arial" charset="0"/>
              </a:rPr>
              <a:t>В </a:t>
            </a:r>
            <a:r>
              <a:rPr lang="ru-RU" sz="2000" b="1" dirty="0">
                <a:cs typeface="Arial" charset="0"/>
              </a:rPr>
              <a:t>ответ на эти результаты</a:t>
            </a:r>
            <a:r>
              <a:rPr lang="en-GB" sz="2000" b="1" dirty="0">
                <a:cs typeface="Arial" charset="0"/>
              </a:rPr>
              <a:t>: </a:t>
            </a:r>
          </a:p>
          <a:p>
            <a:r>
              <a:rPr lang="en-GB" sz="2000" b="1" dirty="0">
                <a:cs typeface="Arial" charset="0"/>
                <a:sym typeface="Symbol" pitchFamily="18" charset="2"/>
              </a:rPr>
              <a:t>	 </a:t>
            </a:r>
            <a:r>
              <a:rPr lang="ru-RU" sz="2000" b="1" dirty="0">
                <a:cs typeface="Arial" charset="0"/>
              </a:rPr>
              <a:t>Переход к выработке политики на </a:t>
            </a:r>
            <a:r>
              <a:rPr lang="ru-RU" sz="2000" b="1" dirty="0" smtClean="0">
                <a:cs typeface="Arial" charset="0"/>
              </a:rPr>
              <a:t>основе  </a:t>
            </a:r>
            <a:br>
              <a:rPr lang="ru-RU" sz="2000" b="1" dirty="0" smtClean="0">
                <a:cs typeface="Arial" charset="0"/>
              </a:rPr>
            </a:br>
            <a:r>
              <a:rPr lang="ru-RU" sz="2000" b="1" dirty="0" smtClean="0">
                <a:cs typeface="Arial" charset="0"/>
              </a:rPr>
              <a:t>                 фактических </a:t>
            </a:r>
            <a:r>
              <a:rPr lang="ru-RU" sz="2000" b="1" dirty="0">
                <a:cs typeface="Arial" charset="0"/>
              </a:rPr>
              <a:t>данных</a:t>
            </a:r>
            <a:r>
              <a:rPr lang="ru-RU" dirty="0"/>
              <a:t> </a:t>
            </a:r>
            <a:endParaRPr lang="en-GB" sz="2000" b="1" dirty="0">
              <a:cs typeface="Arial" charset="0"/>
            </a:endParaRPr>
          </a:p>
          <a:p>
            <a:r>
              <a:rPr lang="en-GB" sz="2000" dirty="0">
                <a:solidFill>
                  <a:srgbClr val="C00000"/>
                </a:solidFill>
                <a:cs typeface="Arial" charset="0"/>
              </a:rPr>
              <a:t>2009: </a:t>
            </a:r>
            <a:r>
              <a:rPr lang="ru-RU" sz="2000" dirty="0">
                <a:cs typeface="Arial" charset="0"/>
              </a:rPr>
              <a:t>Национальный доклад по вопросам образования</a:t>
            </a:r>
            <a:endParaRPr lang="en-GB" sz="2000" dirty="0">
              <a:cs typeface="Arial" charset="0"/>
            </a:endParaRPr>
          </a:p>
          <a:p>
            <a:r>
              <a:rPr lang="en-GB" sz="2000" dirty="0">
                <a:solidFill>
                  <a:srgbClr val="C00000"/>
                </a:solidFill>
                <a:cs typeface="Arial" charset="0"/>
              </a:rPr>
              <a:t>2009: </a:t>
            </a:r>
            <a:r>
              <a:rPr lang="ru-RU" sz="2000" dirty="0">
                <a:cs typeface="Arial" charset="0"/>
              </a:rPr>
              <a:t>Введение стандартов в образовании </a:t>
            </a:r>
            <a:r>
              <a:rPr lang="en-GB" sz="2000" dirty="0">
                <a:cs typeface="Arial" charset="0"/>
              </a:rPr>
              <a:t>(</a:t>
            </a:r>
            <a:r>
              <a:rPr lang="ru-RU" sz="2000" dirty="0" smtClean="0">
                <a:cs typeface="Arial" charset="0"/>
              </a:rPr>
              <a:t>4 класс</a:t>
            </a:r>
            <a:r>
              <a:rPr lang="en-GB" sz="2000" dirty="0">
                <a:cs typeface="Arial" charset="0"/>
              </a:rPr>
              <a:t>)</a:t>
            </a:r>
          </a:p>
          <a:p>
            <a:r>
              <a:rPr lang="en-GB" sz="2000" dirty="0">
                <a:solidFill>
                  <a:srgbClr val="C00000"/>
                </a:solidFill>
                <a:cs typeface="Arial" charset="0"/>
              </a:rPr>
              <a:t>2012: </a:t>
            </a:r>
            <a:r>
              <a:rPr lang="ru-RU" sz="2000" dirty="0">
                <a:cs typeface="Arial" charset="0"/>
              </a:rPr>
              <a:t>Реализация стратегии качества</a:t>
            </a:r>
            <a:endParaRPr lang="en-GB" sz="2000" dirty="0">
              <a:cs typeface="Arial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611188" y="1628775"/>
            <a:ext cx="820896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Образовательные стандарты</a:t>
            </a:r>
            <a:endParaRPr lang="de-DE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Национальная </a:t>
            </a:r>
            <a:r>
              <a:rPr lang="ru-RU" dirty="0" smtClean="0">
                <a:latin typeface="Arial" charset="0"/>
                <a:cs typeface="Arial" charset="0"/>
              </a:rPr>
              <a:t>оценка учащихся </a:t>
            </a:r>
            <a:r>
              <a:rPr lang="de-DE" dirty="0" smtClean="0">
                <a:latin typeface="Arial" charset="0"/>
                <a:cs typeface="Arial" charset="0"/>
              </a:rPr>
              <a:t>4 </a:t>
            </a:r>
            <a:r>
              <a:rPr lang="ru-RU" dirty="0" smtClean="0">
                <a:latin typeface="Arial" charset="0"/>
                <a:cs typeface="Arial" charset="0"/>
              </a:rPr>
              <a:t>и</a:t>
            </a:r>
            <a:r>
              <a:rPr lang="de-DE" dirty="0" smtClean="0">
                <a:latin typeface="Arial" charset="0"/>
                <a:cs typeface="Arial" charset="0"/>
              </a:rPr>
              <a:t> 8</a:t>
            </a:r>
            <a:r>
              <a:rPr lang="ru-RU" dirty="0" smtClean="0">
                <a:latin typeface="Arial" charset="0"/>
                <a:cs typeface="Arial" charset="0"/>
              </a:rPr>
              <a:t> классов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Тестируемые </a:t>
            </a:r>
            <a:r>
              <a:rPr lang="ru-RU" dirty="0" smtClean="0">
                <a:latin typeface="Arial" charset="0"/>
                <a:cs typeface="Arial" charset="0"/>
              </a:rPr>
              <a:t>предметы</a:t>
            </a:r>
            <a:r>
              <a:rPr lang="de-DE" dirty="0" smtClean="0">
                <a:latin typeface="Arial" charset="0"/>
                <a:cs typeface="Arial" charset="0"/>
              </a:rPr>
              <a:t>: </a:t>
            </a:r>
            <a:r>
              <a:rPr lang="ru-RU" dirty="0" smtClean="0">
                <a:latin typeface="Arial" charset="0"/>
                <a:cs typeface="Arial" charset="0"/>
              </a:rPr>
              <a:t>родной язык</a:t>
            </a:r>
            <a:r>
              <a:rPr lang="de-DE" dirty="0" smtClean="0">
                <a:latin typeface="Arial" charset="0"/>
                <a:cs typeface="Arial" charset="0"/>
              </a:rPr>
              <a:t>, </a:t>
            </a:r>
            <a:r>
              <a:rPr lang="ru-RU" dirty="0" smtClean="0">
                <a:latin typeface="Arial" charset="0"/>
                <a:cs typeface="Arial" charset="0"/>
              </a:rPr>
              <a:t>математика </a:t>
            </a:r>
            <a:r>
              <a:rPr lang="ru-RU" dirty="0" smtClean="0">
                <a:latin typeface="Arial" charset="0"/>
                <a:cs typeface="Arial" charset="0"/>
              </a:rPr>
              <a:t>и    </a:t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английский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Отчеты на</a:t>
            </a:r>
            <a:endParaRPr lang="de-DE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charset="0"/>
                <a:cs typeface="Arial" charset="0"/>
              </a:rPr>
              <a:t>национальном уровне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  <a:latin typeface="Arial" charset="0"/>
                <a:cs typeface="Arial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егиональном уровне</a:t>
            </a:r>
            <a:endParaRPr lang="de-DE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  <a:latin typeface="Arial" charset="0"/>
                <a:cs typeface="Arial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кружном уровне</a:t>
            </a:r>
            <a:endParaRPr lang="de-DE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charset="0"/>
                <a:cs typeface="Arial" charset="0"/>
              </a:rPr>
              <a:t>уровне школы</a:t>
            </a:r>
            <a:endParaRPr lang="de-DE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charset="0"/>
                <a:cs typeface="Arial" charset="0"/>
              </a:rPr>
              <a:t>уровне индивидуальных отчетов учащихся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4338" name="Titel 2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sz="2200" smtClean="0">
                <a:cs typeface="ＭＳ Ｐゴシック"/>
              </a:rPr>
              <a:t>Первый шаг к достижению качественного образования </a:t>
            </a:r>
            <a:br>
              <a:rPr lang="ru-RU" sz="2200" smtClean="0">
                <a:cs typeface="ＭＳ Ｐゴシック"/>
              </a:rPr>
            </a:br>
            <a:r>
              <a:rPr lang="ru-RU" sz="1800" smtClean="0">
                <a:cs typeface="ＭＳ Ｐゴシック"/>
              </a:rPr>
              <a:t>Национальная оценка</a:t>
            </a:r>
            <a:r>
              <a:rPr lang="ru-RU" sz="1800" b="0" smtClean="0">
                <a:solidFill>
                  <a:srgbClr val="3C3C3C"/>
                </a:solidFill>
                <a:cs typeface="ＭＳ Ｐゴシック"/>
              </a:rPr>
              <a:t> </a:t>
            </a:r>
            <a:endParaRPr lang="de-DE" sz="1800" smtClean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Inhaltsplatzhalter 1"/>
          <p:cNvSpPr>
            <a:spLocks noGrp="1"/>
          </p:cNvSpPr>
          <p:nvPr>
            <p:ph idx="1"/>
          </p:nvPr>
        </p:nvSpPr>
        <p:spPr>
          <a:xfrm>
            <a:off x="179512" y="1413024"/>
            <a:ext cx="8856984" cy="50403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Отчеты на региональном</a:t>
            </a:r>
            <a:r>
              <a:rPr lang="de-DE" b="1" dirty="0" smtClean="0">
                <a:latin typeface="Arial" charset="0"/>
                <a:cs typeface="Arial" charset="0"/>
              </a:rPr>
              <a:t>, </a:t>
            </a:r>
            <a:r>
              <a:rPr lang="ru-RU" b="1" dirty="0" smtClean="0">
                <a:latin typeface="Arial" charset="0"/>
                <a:cs typeface="Arial" charset="0"/>
              </a:rPr>
              <a:t>окружном и </a:t>
            </a:r>
            <a:r>
              <a:rPr lang="ru-RU" b="1" dirty="0" smtClean="0">
                <a:latin typeface="Arial" charset="0"/>
                <a:cs typeface="Arial" charset="0"/>
              </a:rPr>
              <a:t>школьном уровне</a:t>
            </a:r>
            <a:endParaRPr lang="de-DE" b="1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о результатах достижений школ региона и округа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об удачах, неудачах и направлениях развития всех школ региона</a:t>
            </a:r>
          </a:p>
          <a:p>
            <a:pPr marL="790575" lvl="1" indent="-215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о фоновых знаниях учащихся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о согласованности между контекстуальными факторами и результатом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необходимы для </a:t>
            </a:r>
            <a:endParaRPr lang="de-DE" b="1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официального общения с директорами</a:t>
            </a:r>
            <a:r>
              <a:rPr lang="de-DE" sz="2000" dirty="0" smtClean="0">
                <a:latin typeface="Arial" charset="0"/>
                <a:cs typeface="Arial" charset="0"/>
              </a:rPr>
              <a:t> –</a:t>
            </a:r>
            <a:r>
              <a:rPr lang="ru-RU" sz="2000" dirty="0" smtClean="0">
                <a:latin typeface="Arial" charset="0"/>
                <a:cs typeface="Arial" charset="0"/>
              </a:rPr>
              <a:t> обоснование</a:t>
            </a:r>
            <a:endParaRPr lang="de-DE" sz="2000" dirty="0" smtClean="0">
              <a:latin typeface="Arial" charset="0"/>
              <a:cs typeface="Arial" charset="0"/>
            </a:endParaRPr>
          </a:p>
          <a:p>
            <a:pPr marL="790575" lvl="1" indent="-215900"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000" dirty="0" smtClean="0">
                <a:latin typeface="Arial" charset="0"/>
                <a:cs typeface="Arial" charset="0"/>
              </a:rPr>
              <a:t>определения направления развития в сфере образования (например, планирование повышения квалификации учителей</a:t>
            </a:r>
            <a:r>
              <a:rPr lang="de-DE" sz="2000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6386" name="Titel 2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sz="2200" smtClean="0">
                <a:cs typeface="ＭＳ Ｐゴシック"/>
              </a:rPr>
              <a:t>Первый шаг к достижению качественного образования </a:t>
            </a:r>
            <a:br>
              <a:rPr lang="ru-RU" sz="2200" smtClean="0">
                <a:cs typeface="ＭＳ Ｐゴシック"/>
              </a:rPr>
            </a:br>
            <a:r>
              <a:rPr lang="ru-RU" sz="1800" smtClean="0">
                <a:cs typeface="ＭＳ Ｐゴシック"/>
              </a:rPr>
              <a:t>Национальная оценка</a:t>
            </a:r>
            <a:endParaRPr lang="de-DE" sz="1800" smtClean="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nhaltsplatzhalter 2"/>
          <p:cNvSpPr>
            <a:spLocks noGrp="1"/>
          </p:cNvSpPr>
          <p:nvPr>
            <p:ph idx="1"/>
          </p:nvPr>
        </p:nvSpPr>
        <p:spPr>
          <a:xfrm>
            <a:off x="395288" y="1268760"/>
            <a:ext cx="8353425" cy="5040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Оценка качества образования (англ.</a:t>
            </a:r>
            <a:r>
              <a:rPr lang="en-GB" b="1" dirty="0" smtClean="0">
                <a:latin typeface="Arial" charset="0"/>
                <a:cs typeface="Arial" charset="0"/>
              </a:rPr>
              <a:t>School Quality Assurance </a:t>
            </a:r>
            <a:r>
              <a:rPr lang="ru-RU" b="1" dirty="0" smtClean="0">
                <a:latin typeface="Arial" charset="0"/>
                <a:cs typeface="Arial" charset="0"/>
              </a:rPr>
              <a:t>– </a:t>
            </a:r>
            <a:r>
              <a:rPr lang="en-GB" b="1" dirty="0" smtClean="0">
                <a:latin typeface="Arial" charset="0"/>
                <a:cs typeface="Arial" charset="0"/>
              </a:rPr>
              <a:t>SQA)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Arial" charset="0"/>
                <a:cs typeface="Arial" charset="0"/>
              </a:rPr>
              <a:t>Акцент на</a:t>
            </a:r>
            <a:r>
              <a:rPr lang="en-GB" sz="2000" b="1" dirty="0" smtClean="0">
                <a:latin typeface="Arial" charset="0"/>
                <a:cs typeface="Arial" charset="0"/>
              </a:rPr>
              <a:t>:  </a:t>
            </a:r>
            <a:r>
              <a:rPr lang="ru-RU" sz="2000" b="1" dirty="0" smtClean="0">
                <a:latin typeface="Arial" charset="0"/>
                <a:cs typeface="Arial" charset="0"/>
              </a:rPr>
              <a:t>развитие повышения качества образования в школе</a:t>
            </a:r>
            <a:r>
              <a:rPr lang="en-GB" sz="2000" b="1" dirty="0" smtClean="0">
                <a:latin typeface="Arial" charset="0"/>
                <a:cs typeface="Arial" charset="0"/>
              </a:rPr>
              <a:t> (</a:t>
            </a:r>
            <a:r>
              <a:rPr lang="ru-RU" sz="2000" b="1" dirty="0" smtClean="0">
                <a:latin typeface="Arial" charset="0"/>
                <a:cs typeface="Arial" charset="0"/>
              </a:rPr>
              <a:t>обязательный для всех школ с 2012 года</a:t>
            </a:r>
            <a:r>
              <a:rPr lang="en-GB" sz="2000" b="1" dirty="0" smtClean="0"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  <a:cs typeface="Arial" charset="0"/>
              </a:rPr>
              <a:t> Программы </a:t>
            </a:r>
            <a:r>
              <a:rPr lang="ru-RU" sz="2000" dirty="0" smtClean="0">
                <a:latin typeface="Arial" charset="0"/>
                <a:cs typeface="Arial" charset="0"/>
              </a:rPr>
              <a:t>развития школы – интегрированные в стратегию развития – мониторинг образования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и система управления на основе фактических данных</a:t>
            </a: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  <a:cs typeface="Arial" charset="0"/>
              </a:rPr>
              <a:t> Акцент </a:t>
            </a:r>
            <a:r>
              <a:rPr lang="ru-RU" sz="2000" dirty="0" smtClean="0">
                <a:latin typeface="Arial" charset="0"/>
                <a:cs typeface="Arial" charset="0"/>
              </a:rPr>
              <a:t>на результаты обучения</a:t>
            </a: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SQA</a:t>
            </a:r>
            <a:r>
              <a:rPr lang="en-GB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 </a:t>
            </a:r>
            <a:r>
              <a:rPr lang="ru-RU" sz="2000" dirty="0" smtClean="0">
                <a:latin typeface="Arial" charset="0"/>
                <a:cs typeface="Arial" charset="0"/>
              </a:rPr>
              <a:t>служит толчком для развития повышения качества образования в школе и определяет роль участников на различных уровнях системы</a:t>
            </a:r>
            <a:r>
              <a:rPr lang="en-GB" sz="2000" dirty="0" smtClean="0">
                <a:latin typeface="Arial" charset="0"/>
                <a:cs typeface="Arial" charset="0"/>
              </a:rPr>
              <a:t/>
            </a:r>
            <a:br>
              <a:rPr lang="en-GB" sz="2000" dirty="0" smtClean="0">
                <a:latin typeface="Arial" charset="0"/>
                <a:cs typeface="Arial" charset="0"/>
              </a:rPr>
            </a:br>
            <a:endParaRPr lang="en-GB" sz="2000" dirty="0" smtClean="0"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de-AT" sz="18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de-AT" sz="1800" dirty="0" smtClean="0"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AT" sz="1400" dirty="0" smtClean="0">
                <a:latin typeface="Arial" charset="0"/>
                <a:cs typeface="Arial" charset="0"/>
              </a:rPr>
              <a:t/>
            </a:r>
            <a:br>
              <a:rPr lang="de-AT" sz="1400" dirty="0" smtClean="0">
                <a:latin typeface="Arial" charset="0"/>
                <a:cs typeface="Arial" charset="0"/>
              </a:rPr>
            </a:br>
            <a:endParaRPr lang="de-AT" sz="1400" dirty="0" smtClean="0"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AT" sz="1400" dirty="0" smtClean="0"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AT" sz="1600" dirty="0" smtClean="0">
              <a:latin typeface="Arial" charset="0"/>
              <a:cs typeface="Arial" charset="0"/>
            </a:endParaRPr>
          </a:p>
          <a:p>
            <a:pPr marL="1150938" lvl="2" indent="-215900" eaLnBrk="1" hangingPunct="1">
              <a:spcBef>
                <a:spcPct val="0"/>
              </a:spcBef>
              <a:buFontTx/>
              <a:buChar char="•"/>
            </a:pPr>
            <a:r>
              <a:rPr lang="de-AT" sz="1400" dirty="0" smtClean="0">
                <a:latin typeface="Arial" charset="0"/>
                <a:cs typeface="Arial" charset="0"/>
              </a:rPr>
              <a:t/>
            </a:r>
            <a:br>
              <a:rPr lang="de-AT" sz="1400" dirty="0" smtClean="0">
                <a:latin typeface="Arial" charset="0"/>
                <a:cs typeface="Arial" charset="0"/>
              </a:rPr>
            </a:br>
            <a:endParaRPr lang="de-AT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de-AT" sz="2200" dirty="0" smtClean="0">
              <a:latin typeface="Arial" charset="0"/>
              <a:cs typeface="Arial" charset="0"/>
            </a:endParaRPr>
          </a:p>
        </p:txBody>
      </p:sp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sz="2200" dirty="0">
                <a:cs typeface="Arial" charset="0"/>
              </a:rPr>
              <a:t/>
            </a:r>
            <a:br>
              <a:rPr lang="ru-RU" sz="2200" dirty="0">
                <a:cs typeface="Arial" charset="0"/>
              </a:rPr>
            </a:br>
            <a:r>
              <a:rPr lang="ru-RU" sz="2200" dirty="0" smtClean="0">
                <a:cs typeface="Arial" charset="0"/>
              </a:rPr>
              <a:t>Второй шаг к достижению качественного образования </a:t>
            </a:r>
            <a:br>
              <a:rPr lang="ru-RU" sz="2200" dirty="0" smtClean="0">
                <a:cs typeface="Arial" charset="0"/>
              </a:rPr>
            </a:br>
            <a:r>
              <a:rPr lang="en-GB" sz="1800" dirty="0" smtClean="0">
                <a:solidFill>
                  <a:srgbClr val="000000"/>
                </a:solidFill>
                <a:cs typeface="Arial" charset="0"/>
              </a:rPr>
              <a:t>SQA –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cs typeface="Arial" charset="0"/>
              </a:rPr>
              <a:t>Оценка качества образования </a:t>
            </a:r>
            <a:r>
              <a:rPr lang="en-GB" sz="2200" dirty="0" smtClean="0">
                <a:cs typeface="Arial" charset="0"/>
              </a:rPr>
              <a:t/>
            </a:r>
            <a:br>
              <a:rPr lang="en-GB" sz="2200" dirty="0" smtClean="0">
                <a:cs typeface="Arial" charset="0"/>
              </a:rPr>
            </a:br>
            <a:endParaRPr lang="en-GB" sz="18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-1" y="-1"/>
            <a:ext cx="45719" cy="457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3" name="Textfeld 6"/>
          <p:cNvSpPr txBox="1">
            <a:spLocks noChangeArrowheads="1"/>
          </p:cNvSpPr>
          <p:nvPr/>
        </p:nvSpPr>
        <p:spPr bwMode="auto">
          <a:xfrm>
            <a:off x="468313" y="1484313"/>
            <a:ext cx="8207375" cy="3600986"/>
          </a:xfrm>
          <a:prstGeom prst="rect">
            <a:avLst/>
          </a:prstGeom>
          <a:solidFill>
            <a:srgbClr val="ECA54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 smtClean="0">
                <a:cs typeface="Arial" charset="0"/>
              </a:rPr>
              <a:t>В </a:t>
            </a:r>
            <a:r>
              <a:rPr lang="ru-RU" sz="2200" b="1" dirty="0">
                <a:cs typeface="Arial" charset="0"/>
              </a:rPr>
              <a:t>рамках национальной системы качества</a:t>
            </a:r>
            <a:endParaRPr lang="en-GB" sz="2200" b="1" dirty="0"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ru-RU" sz="2000" b="1" dirty="0" smtClean="0">
                <a:cs typeface="Arial" charset="0"/>
              </a:rPr>
              <a:t>Об </a:t>
            </a:r>
            <a:r>
              <a:rPr lang="ru-RU" sz="2000" b="1" dirty="0">
                <a:cs typeface="Arial" charset="0"/>
              </a:rPr>
              <a:t>обучении</a:t>
            </a:r>
            <a:endParaRPr lang="en-GB" sz="2000" b="1" dirty="0"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ru-RU" sz="2000" b="1" dirty="0" smtClean="0">
                <a:cs typeface="Arial" charset="0"/>
              </a:rPr>
              <a:t>6 </a:t>
            </a:r>
            <a:r>
              <a:rPr lang="ru-RU" sz="2000" b="1" dirty="0">
                <a:cs typeface="Arial" charset="0"/>
              </a:rPr>
              <a:t>индикаторов </a:t>
            </a:r>
            <a:r>
              <a:rPr lang="ru-RU" sz="2000" b="1" dirty="0" smtClean="0">
                <a:cs typeface="Arial" charset="0"/>
              </a:rPr>
              <a:t>качества </a:t>
            </a:r>
            <a:endParaRPr lang="en-GB" b="1" dirty="0">
              <a:cs typeface="Arial" charset="0"/>
            </a:endParaRPr>
          </a:p>
          <a:p>
            <a:r>
              <a:rPr lang="ru-RU" sz="2200" b="1" dirty="0" smtClean="0">
                <a:cs typeface="Arial" charset="0"/>
              </a:rPr>
              <a:t>Система </a:t>
            </a:r>
            <a:r>
              <a:rPr lang="ru-RU" sz="2200" b="1" dirty="0">
                <a:cs typeface="Arial" charset="0"/>
              </a:rPr>
              <a:t>планирования и отчетности на регулярной основе на всех уровнях (национальном, </a:t>
            </a:r>
            <a:r>
              <a:rPr lang="ru-RU" sz="2200" b="1" dirty="0" smtClean="0">
                <a:cs typeface="Arial" charset="0"/>
              </a:rPr>
              <a:t>региональном, окружном, </a:t>
            </a:r>
            <a:r>
              <a:rPr lang="ru-RU" sz="2200" b="1" dirty="0">
                <a:cs typeface="Arial" charset="0"/>
              </a:rPr>
              <a:t>школьном)</a:t>
            </a:r>
            <a:endParaRPr lang="en-GB" sz="2200" b="1" dirty="0"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sz="2000" b="1" dirty="0">
                <a:cs typeface="Arial" charset="0"/>
              </a:rPr>
              <a:t>DP – </a:t>
            </a:r>
            <a:r>
              <a:rPr lang="ru-RU" sz="2000" b="1" dirty="0">
                <a:cs typeface="Arial" charset="0"/>
              </a:rPr>
              <a:t>План развития (англ. </a:t>
            </a:r>
            <a:r>
              <a:rPr lang="en-GB" sz="2000" b="1" dirty="0">
                <a:cs typeface="Arial" charset="0"/>
              </a:rPr>
              <a:t>development plan</a:t>
            </a:r>
            <a:r>
              <a:rPr lang="ru-RU" sz="2000" b="1" dirty="0">
                <a:cs typeface="Arial" charset="0"/>
              </a:rPr>
              <a:t>, </a:t>
            </a:r>
            <a:r>
              <a:rPr lang="en-GB" b="1" dirty="0"/>
              <a:t>DP</a:t>
            </a:r>
            <a:r>
              <a:rPr lang="ru-RU" b="1" dirty="0">
                <a:cs typeface="Arial" charset="0"/>
              </a:rPr>
              <a:t>)</a:t>
            </a:r>
            <a:endParaRPr lang="en-GB" sz="2000" b="1" dirty="0">
              <a:cs typeface="Arial" charset="0"/>
            </a:endParaRPr>
          </a:p>
          <a:p>
            <a:endParaRPr lang="en-GB" b="1" dirty="0">
              <a:cs typeface="Arial" charset="0"/>
            </a:endParaRPr>
          </a:p>
          <a:p>
            <a:r>
              <a:rPr lang="ru-RU" sz="2200" b="1" dirty="0" smtClean="0">
                <a:cs typeface="Arial" charset="0"/>
              </a:rPr>
              <a:t>Согласование </a:t>
            </a:r>
            <a:r>
              <a:rPr lang="ru-RU" sz="2200" b="1" dirty="0">
                <a:cs typeface="Arial" charset="0"/>
              </a:rPr>
              <a:t>целей на регулярной основе на всех уровнях</a:t>
            </a:r>
            <a:endParaRPr lang="en-GB" sz="2200" b="1" dirty="0"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ru-RU" b="1" dirty="0" smtClean="0">
                <a:cs typeface="Arial" charset="0"/>
              </a:rPr>
              <a:t>Обзор </a:t>
            </a:r>
            <a:r>
              <a:rPr lang="ru-RU" b="1" dirty="0">
                <a:cs typeface="Arial" charset="0"/>
              </a:rPr>
              <a:t>результативности и </a:t>
            </a:r>
            <a:r>
              <a:rPr lang="ru-RU" b="1" dirty="0" smtClean="0">
                <a:cs typeface="Arial" charset="0"/>
              </a:rPr>
              <a:t>соглашение о постановке целей</a:t>
            </a:r>
            <a:endParaRPr lang="en-GB" b="1" dirty="0"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68313" y="71438"/>
            <a:ext cx="67691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200" kern="0" dirty="0" smtClean="0">
                <a:cs typeface="Arial" charset="0"/>
              </a:rPr>
              <a:t/>
            </a:r>
            <a:br>
              <a:rPr lang="ru-RU" sz="2200" kern="0" dirty="0" smtClean="0">
                <a:cs typeface="Arial" charset="0"/>
              </a:rPr>
            </a:br>
            <a:r>
              <a:rPr lang="ru-RU" sz="2200" kern="0" dirty="0" smtClean="0">
                <a:cs typeface="Arial" charset="0"/>
              </a:rPr>
              <a:t>Второй шаг к достижению качественного образования </a:t>
            </a:r>
            <a:br>
              <a:rPr lang="ru-RU" sz="2200" kern="0" dirty="0" smtClean="0">
                <a:cs typeface="Arial" charset="0"/>
              </a:rPr>
            </a:br>
            <a:r>
              <a:rPr lang="en-GB" sz="1800" kern="0" dirty="0" smtClean="0">
                <a:solidFill>
                  <a:srgbClr val="000000"/>
                </a:solidFill>
                <a:cs typeface="Arial" charset="0"/>
              </a:rPr>
              <a:t>SQA –</a:t>
            </a:r>
            <a:r>
              <a:rPr lang="ru-RU" sz="1800" kern="0" dirty="0" smtClean="0">
                <a:solidFill>
                  <a:srgbClr val="000000"/>
                </a:solidFill>
                <a:cs typeface="Arial" charset="0"/>
              </a:rPr>
              <a:t> Оценка качества образования </a:t>
            </a:r>
            <a:r>
              <a:rPr lang="en-GB" sz="2200" kern="0" dirty="0" smtClean="0">
                <a:cs typeface="Arial" charset="0"/>
              </a:rPr>
              <a:t/>
            </a:r>
            <a:br>
              <a:rPr lang="en-GB" sz="2200" kern="0" dirty="0" smtClean="0">
                <a:cs typeface="Arial" charset="0"/>
              </a:rPr>
            </a:br>
            <a:endParaRPr lang="en-GB" sz="1800" kern="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Упор на 6 индикаторов качества</a:t>
            </a:r>
            <a:endParaRPr lang="de-AT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de-AT" sz="17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1. </a:t>
            </a:r>
            <a:r>
              <a:rPr lang="ru-RU" sz="2000" dirty="0" smtClean="0">
                <a:latin typeface="Arial" charset="0"/>
                <a:cs typeface="Arial" charset="0"/>
              </a:rPr>
              <a:t>Учебный </a:t>
            </a:r>
            <a:r>
              <a:rPr lang="ru-RU" sz="2000" dirty="0" smtClean="0">
                <a:latin typeface="Arial" charset="0"/>
                <a:cs typeface="Arial" charset="0"/>
              </a:rPr>
              <a:t>опыт и знания и результаты обучения</a:t>
            </a:r>
            <a:endParaRPr lang="de-AT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2. </a:t>
            </a:r>
            <a:r>
              <a:rPr lang="ru-RU" sz="2000" dirty="0" smtClean="0">
                <a:latin typeface="Arial" charset="0"/>
                <a:cs typeface="Arial" charset="0"/>
              </a:rPr>
              <a:t>Изучение </a:t>
            </a:r>
            <a:r>
              <a:rPr lang="ru-RU" sz="2000" dirty="0" smtClean="0">
                <a:latin typeface="Arial" charset="0"/>
                <a:cs typeface="Arial" charset="0"/>
              </a:rPr>
              <a:t>и обучение</a:t>
            </a:r>
            <a:endParaRPr lang="de-AT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3. </a:t>
            </a:r>
            <a:r>
              <a:rPr lang="ru-RU" sz="2000" dirty="0" smtClean="0">
                <a:latin typeface="Arial" charset="0"/>
                <a:cs typeface="Arial" charset="0"/>
              </a:rPr>
              <a:t>Жизненное </a:t>
            </a:r>
            <a:r>
              <a:rPr lang="ru-RU" sz="2000" dirty="0" smtClean="0">
                <a:latin typeface="Arial" charset="0"/>
                <a:cs typeface="Arial" charset="0"/>
              </a:rPr>
              <a:t>пространство класса и школы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4. </a:t>
            </a:r>
            <a:r>
              <a:rPr lang="ru-RU" sz="2000" dirty="0" smtClean="0">
                <a:latin typeface="Arial" charset="0"/>
                <a:cs typeface="Arial" charset="0"/>
              </a:rPr>
              <a:t>Руководство </a:t>
            </a:r>
            <a:r>
              <a:rPr lang="ru-RU" sz="2000" dirty="0" smtClean="0">
                <a:latin typeface="Arial" charset="0"/>
                <a:cs typeface="Arial" charset="0"/>
              </a:rPr>
              <a:t>и управление школой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5. </a:t>
            </a:r>
            <a:r>
              <a:rPr lang="ru-RU" sz="2000" dirty="0" smtClean="0">
                <a:latin typeface="Arial" charset="0"/>
                <a:cs typeface="Arial" charset="0"/>
              </a:rPr>
              <a:t>Профессионализм </a:t>
            </a:r>
            <a:r>
              <a:rPr lang="ru-RU" sz="2000" dirty="0" smtClean="0">
                <a:latin typeface="Arial" charset="0"/>
                <a:cs typeface="Arial" charset="0"/>
              </a:rPr>
              <a:t>и повышение квалификации персонала</a:t>
            </a:r>
            <a:endParaRPr lang="de-AT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6. </a:t>
            </a:r>
            <a:r>
              <a:rPr lang="ru-RU" sz="2000" dirty="0" smtClean="0">
                <a:latin typeface="Arial" charset="0"/>
                <a:cs typeface="Arial" charset="0"/>
              </a:rPr>
              <a:t>Партнерское </a:t>
            </a:r>
            <a:r>
              <a:rPr lang="ru-RU" sz="2000" dirty="0" smtClean="0">
                <a:latin typeface="Arial" charset="0"/>
                <a:cs typeface="Arial" charset="0"/>
              </a:rPr>
              <a:t>сотрудничество школ и связь с общественностью</a:t>
            </a:r>
            <a:endParaRPr lang="de-DE" sz="2000" dirty="0" smtClean="0">
              <a:latin typeface="Arial" charset="0"/>
              <a:cs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288" y="71438"/>
            <a:ext cx="6769100" cy="900112"/>
          </a:xfrm>
        </p:spPr>
        <p:txBody>
          <a:bodyPr/>
          <a:lstStyle/>
          <a:p>
            <a:pPr eaLnBrk="1" hangingPunct="1"/>
            <a:r>
              <a:rPr lang="ru-RU" sz="2200" dirty="0">
                <a:cs typeface="Arial" charset="0"/>
              </a:rPr>
              <a:t/>
            </a:r>
            <a:br>
              <a:rPr lang="ru-RU" sz="2200" dirty="0">
                <a:cs typeface="Arial" charset="0"/>
              </a:rPr>
            </a:br>
            <a:r>
              <a:rPr lang="ru-RU" sz="2200" dirty="0" smtClean="0">
                <a:cs typeface="Arial" charset="0"/>
              </a:rPr>
              <a:t>Второй шаг к достижению качественного образования </a:t>
            </a:r>
            <a:br>
              <a:rPr lang="ru-RU" sz="2200" dirty="0" smtClean="0">
                <a:cs typeface="Arial" charset="0"/>
              </a:rPr>
            </a:br>
            <a:r>
              <a:rPr lang="en-GB" sz="1800" dirty="0" smtClean="0">
                <a:solidFill>
                  <a:srgbClr val="000000"/>
                </a:solidFill>
                <a:cs typeface="Arial" charset="0"/>
              </a:rPr>
              <a:t>SQA –</a:t>
            </a:r>
            <a:r>
              <a:rPr lang="ru-RU" sz="1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cs typeface="Arial" charset="0"/>
              </a:rPr>
              <a:t>Оценка качества образования </a:t>
            </a:r>
            <a:r>
              <a:rPr lang="en-GB" sz="2200" dirty="0" smtClean="0">
                <a:cs typeface="Arial" charset="0"/>
              </a:rPr>
              <a:t/>
            </a:r>
            <a:br>
              <a:rPr lang="en-GB" sz="2200" dirty="0" smtClean="0">
                <a:cs typeface="Arial" charset="0"/>
              </a:rPr>
            </a:br>
            <a:endParaRPr lang="en-GB" sz="18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70775"/>
            <a:ext cx="7772400" cy="1143000"/>
          </a:xfrm>
        </p:spPr>
        <p:txBody>
          <a:bodyPr/>
          <a:lstStyle/>
          <a:p>
            <a:pPr eaLnBrk="1" hangingPunct="1"/>
            <a:r>
              <a:rPr lang="de-AT" smtClean="0">
                <a:cs typeface="ＭＳ Ｐゴシック"/>
              </a:rPr>
              <a:t>Folie mit Grafik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447800" y="4794250"/>
            <a:ext cx="52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AT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405303" y="3212976"/>
            <a:ext cx="3810000" cy="1752600"/>
          </a:xfrm>
          <a:prstGeom prst="ellipse">
            <a:avLst/>
          </a:prstGeom>
          <a:solidFill>
            <a:schemeClr val="bg1"/>
          </a:solidFill>
          <a:ln w="3175">
            <a:solidFill>
              <a:srgbClr val="FFA54A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de-DE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239000" y="1146175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de-DE" sz="4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219758" y="3624806"/>
            <a:ext cx="342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Действие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– Реализация</a:t>
            </a:r>
            <a:endParaRPr lang="en-GB" dirty="0">
              <a:solidFill>
                <a:srgbClr val="C00000"/>
              </a:solidFill>
              <a:latin typeface="Arial Narrow" pitchFamily="34" charset="0"/>
            </a:endParaRPr>
          </a:p>
          <a:p>
            <a:pPr eaLnBrk="0" hangingPunct="0">
              <a:buClr>
                <a:srgbClr val="FFA54A"/>
              </a:buClr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Процедуры</a:t>
            </a:r>
            <a:endParaRPr lang="ru-RU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eaLnBrk="0" hangingPunct="0">
              <a:buClr>
                <a:srgbClr val="FFA54A"/>
              </a:buClr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  Реализация</a:t>
            </a:r>
            <a:endParaRPr lang="en-GB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eaLnBrk="0" hangingPunct="0">
              <a:buClr>
                <a:srgbClr val="FFA54A"/>
              </a:buClr>
              <a:buFontTx/>
              <a:buChar char="•"/>
            </a:pPr>
            <a:endParaRPr lang="de-AT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843213" y="4725144"/>
            <a:ext cx="3810000" cy="1752600"/>
          </a:xfrm>
          <a:prstGeom prst="ellipse">
            <a:avLst/>
          </a:prstGeom>
          <a:solidFill>
            <a:schemeClr val="bg1"/>
          </a:solidFill>
          <a:ln w="3175">
            <a:solidFill>
              <a:srgbClr val="FFA54A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de-DE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224213" y="5085184"/>
            <a:ext cx="342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Проверка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– Анализ и Оценка</a:t>
            </a:r>
            <a:endParaRPr lang="en-GB" dirty="0">
              <a:solidFill>
                <a:srgbClr val="C00000"/>
              </a:solidFill>
              <a:latin typeface="Arial Narrow" pitchFamily="34" charset="0"/>
            </a:endParaRPr>
          </a:p>
          <a:p>
            <a:pPr eaLnBrk="0" hangingPunct="0">
              <a:buClr>
                <a:srgbClr val="FFA54A"/>
              </a:buClr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  Индикаторы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инструменты</a:t>
            </a:r>
            <a:endParaRPr lang="en-GB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eaLnBrk="0" hangingPunct="0">
              <a:buClr>
                <a:srgbClr val="FFA54A"/>
              </a:buClr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  Данные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/ результаты</a:t>
            </a:r>
            <a:r>
              <a:rPr lang="en-GB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de-AT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3260576"/>
            <a:ext cx="3810000" cy="1752600"/>
          </a:xfrm>
          <a:prstGeom prst="ellipse">
            <a:avLst/>
          </a:prstGeom>
          <a:solidFill>
            <a:schemeClr val="bg1"/>
          </a:solidFill>
          <a:ln w="3175">
            <a:solidFill>
              <a:srgbClr val="FFA54A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de-DE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5513" y="3402285"/>
            <a:ext cx="385137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indent="-92075" eaLnBrk="0" hangingPunct="0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Действие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– Наблюдение – Отзывы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и внесение исправлений</a:t>
            </a:r>
            <a:endParaRPr lang="en-GB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92075" indent="-92075" eaLnBrk="0" hangingPunct="0">
              <a:buClr>
                <a:srgbClr val="FFA54A"/>
              </a:buClr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   Управление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</a:rPr>
              <a:t>и представление результатов наблюдений школ –администрация школы</a:t>
            </a:r>
            <a:endParaRPr lang="en-GB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2852091" y="1619770"/>
            <a:ext cx="3810000" cy="1752600"/>
          </a:xfrm>
          <a:prstGeom prst="ellipse">
            <a:avLst/>
          </a:prstGeom>
          <a:solidFill>
            <a:schemeClr val="bg1"/>
          </a:solidFill>
          <a:ln w="3175">
            <a:solidFill>
              <a:srgbClr val="FFA54A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de-DE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3234919" y="1916906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 eaLnBrk="0" hangingPunct="0"/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План</a:t>
            </a:r>
            <a:endParaRPr lang="en-GB" sz="20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eaLnBrk="0" hangingPunct="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Ц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ель 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и план</a:t>
            </a:r>
            <a:endParaRPr lang="en-GB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eaLnBrk="0" hangingPunct="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Ч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еткие цели / индикаторы</a:t>
            </a:r>
            <a:endParaRPr lang="en-GB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588" name="Oval 14"/>
          <p:cNvSpPr>
            <a:spLocks noChangeArrowheads="1"/>
          </p:cNvSpPr>
          <p:nvPr/>
        </p:nvSpPr>
        <p:spPr bwMode="auto">
          <a:xfrm>
            <a:off x="3124200" y="3429000"/>
            <a:ext cx="2971800" cy="1371600"/>
          </a:xfrm>
          <a:prstGeom prst="ellipse">
            <a:avLst/>
          </a:prstGeom>
          <a:solidFill>
            <a:srgbClr val="FFC000">
              <a:alpha val="50195"/>
            </a:srgbClr>
          </a:solidFill>
          <a:ln w="3175">
            <a:noFill/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sz="2200" b="1">
                <a:latin typeface="Arial Narrow" pitchFamily="34" charset="0"/>
              </a:rPr>
              <a:t>Methodology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1009700" y="1162050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2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</a:rPr>
              <a:t>ПРОЦЕСС НАДЕЖНОГО ОБЕСПЕЧЕНИЯ КАЧЕСТВА</a:t>
            </a:r>
            <a:endParaRPr lang="de-AT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4590" name="AutoShape 16"/>
          <p:cNvSpPr>
            <a:spLocks noChangeArrowheads="1"/>
          </p:cNvSpPr>
          <p:nvPr/>
        </p:nvSpPr>
        <p:spPr bwMode="auto">
          <a:xfrm rot="2700000">
            <a:off x="6588919" y="2367756"/>
            <a:ext cx="1866900" cy="566738"/>
          </a:xfrm>
          <a:prstGeom prst="curvedDownArrow">
            <a:avLst>
              <a:gd name="adj1" fmla="val 41695"/>
              <a:gd name="adj2" fmla="val 137773"/>
              <a:gd name="adj3" fmla="val 3589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ECA546"/>
              </a:solidFill>
            </a:endParaRPr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 rot="8100000">
            <a:off x="6172200" y="5734245"/>
            <a:ext cx="1866900" cy="566737"/>
          </a:xfrm>
          <a:prstGeom prst="curvedDownArrow">
            <a:avLst>
              <a:gd name="adj1" fmla="val 41695"/>
              <a:gd name="adj2" fmla="val 137774"/>
              <a:gd name="adj3" fmla="val 3589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AutoShape 18"/>
          <p:cNvSpPr>
            <a:spLocks noChangeArrowheads="1"/>
          </p:cNvSpPr>
          <p:nvPr/>
        </p:nvSpPr>
        <p:spPr bwMode="auto">
          <a:xfrm rot="-8100000">
            <a:off x="1178719" y="5662236"/>
            <a:ext cx="1866900" cy="566738"/>
          </a:xfrm>
          <a:prstGeom prst="curvedDownArrow">
            <a:avLst>
              <a:gd name="adj1" fmla="val 41695"/>
              <a:gd name="adj2" fmla="val 137773"/>
              <a:gd name="adj3" fmla="val 3589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AutoShape 19"/>
          <p:cNvSpPr>
            <a:spLocks noChangeArrowheads="1"/>
          </p:cNvSpPr>
          <p:nvPr/>
        </p:nvSpPr>
        <p:spPr bwMode="auto">
          <a:xfrm rot="-2700000">
            <a:off x="1143000" y="2136775"/>
            <a:ext cx="1866900" cy="566738"/>
          </a:xfrm>
          <a:prstGeom prst="curvedDownArrow">
            <a:avLst>
              <a:gd name="adj1" fmla="val 41695"/>
              <a:gd name="adj2" fmla="val 137773"/>
              <a:gd name="adj3" fmla="val 3589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395288" y="-351432"/>
            <a:ext cx="6769100" cy="900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200" kern="0" dirty="0" smtClean="0">
                <a:cs typeface="Arial" charset="0"/>
              </a:rPr>
              <a:t/>
            </a:r>
            <a:br>
              <a:rPr lang="ru-RU" sz="2200" kern="0" dirty="0" smtClean="0">
                <a:cs typeface="Arial" charset="0"/>
              </a:rPr>
            </a:br>
            <a:r>
              <a:rPr lang="ru-RU" sz="2200" kern="0" dirty="0" smtClean="0">
                <a:cs typeface="Arial" charset="0"/>
              </a:rPr>
              <a:t>Второй шаг к достижению качественного образования </a:t>
            </a:r>
            <a:br>
              <a:rPr lang="ru-RU" sz="2200" kern="0" dirty="0" smtClean="0">
                <a:cs typeface="Arial" charset="0"/>
              </a:rPr>
            </a:br>
            <a:r>
              <a:rPr lang="en-GB" sz="1800" kern="0" dirty="0" smtClean="0">
                <a:solidFill>
                  <a:srgbClr val="000000"/>
                </a:solidFill>
                <a:cs typeface="Arial" charset="0"/>
              </a:rPr>
              <a:t>SQA –</a:t>
            </a:r>
            <a:r>
              <a:rPr lang="ru-RU" sz="1800" kern="0" dirty="0" smtClean="0">
                <a:solidFill>
                  <a:srgbClr val="000000"/>
                </a:solidFill>
                <a:cs typeface="Arial" charset="0"/>
              </a:rPr>
              <a:t> Оценка качества образования </a:t>
            </a:r>
            <a:r>
              <a:rPr lang="en-GB" sz="2200" kern="0" dirty="0" smtClean="0">
                <a:cs typeface="Arial" charset="0"/>
              </a:rPr>
              <a:t/>
            </a:r>
            <a:br>
              <a:rPr lang="en-GB" sz="2200" kern="0" dirty="0" smtClean="0">
                <a:cs typeface="Arial" charset="0"/>
              </a:rPr>
            </a:br>
            <a:endParaRPr lang="en-GB" sz="1800" kern="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 autoUpdateAnimBg="0"/>
      <p:bldP spid="16392" grpId="0" animBg="1" autoUpdateAnimBg="0"/>
      <p:bldP spid="16394" grpId="0" animBg="1" autoUpdateAnimBg="0"/>
      <p:bldP spid="16396" grpId="0" animBg="1" autoUpdateAnimBg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590</Words>
  <Application>Microsoft Office PowerPoint</Application>
  <PresentationFormat>Экран (4:3)</PresentationFormat>
  <Paragraphs>135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Symbol</vt:lpstr>
      <vt:lpstr>Wingdings</vt:lpstr>
      <vt:lpstr>blank</vt:lpstr>
      <vt:lpstr>Региональная система мониторинга и оценки качества образования в школе </vt:lpstr>
      <vt:lpstr>Введение</vt:lpstr>
      <vt:lpstr>Качество образования</vt:lpstr>
      <vt:lpstr>Первый шаг к достижению качественного образования  Национальная оценка </vt:lpstr>
      <vt:lpstr>Первый шаг к достижению качественного образования  Национальная оценка</vt:lpstr>
      <vt:lpstr> Второй шаг к достижению качественного образования  SQA – Оценка качества образования  </vt:lpstr>
      <vt:lpstr>Презентация PowerPoint</vt:lpstr>
      <vt:lpstr> Второй шаг к достижению качественного образования  SQA – Оценка качества образования  </vt:lpstr>
      <vt:lpstr>Folie mit Grafik</vt:lpstr>
      <vt:lpstr>Презентация PowerPoint</vt:lpstr>
      <vt:lpstr> Третий шаг к достижению качественного образования  SQA – Оценка качества образования  </vt:lpstr>
      <vt:lpstr>Федеральная земля Тироль </vt:lpstr>
      <vt:lpstr>Региональные результаты формирования навыка чтения</vt:lpstr>
      <vt:lpstr>Пример школьных результатов формирования навыка чтения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Landeskoordination Inklusion</dc:title>
  <dc:creator>Roland Astl</dc:creator>
  <cp:lastModifiedBy>User</cp:lastModifiedBy>
  <cp:revision>270</cp:revision>
  <cp:lastPrinted>2016-04-22T10:32:59Z</cp:lastPrinted>
  <dcterms:created xsi:type="dcterms:W3CDTF">2014-03-07T09:18:45Z</dcterms:created>
  <dcterms:modified xsi:type="dcterms:W3CDTF">2016-04-22T11:17:25Z</dcterms:modified>
</cp:coreProperties>
</file>