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notesSlides/notesSlide8.xml" ContentType="application/vnd.openxmlformats-officedocument.presentationml.notesSlide+xml"/>
  <Override PartName="/ppt/charts/chart12.xml" ContentType="application/vnd.openxmlformats-officedocument.drawingml.chart+xml"/>
  <Override PartName="/ppt/notesSlides/notesSlide9.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drawings/drawing4.xml" ContentType="application/vnd.openxmlformats-officedocument.drawingml.chartshapes+xml"/>
  <Override PartName="/ppt/charts/chart17.xml" ContentType="application/vnd.openxmlformats-officedocument.drawingml.chart+xml"/>
  <Override PartName="/ppt/drawings/drawing5.xml" ContentType="application/vnd.openxmlformats-officedocument.drawingml.chartshapes+xml"/>
  <Override PartName="/ppt/charts/chart18.xml" ContentType="application/vnd.openxmlformats-officedocument.drawingml.chart+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drawings/drawing7.xml" ContentType="application/vnd.openxmlformats-officedocument.drawingml.chartshapes+xml"/>
  <Override PartName="/ppt/charts/chart21.xml" ContentType="application/vnd.openxmlformats-officedocument.drawingml.chart+xml"/>
  <Override PartName="/ppt/drawings/drawing8.xml" ContentType="application/vnd.openxmlformats-officedocument.drawingml.chartshapes+xml"/>
  <Override PartName="/ppt/charts/chart22.xml" ContentType="application/vnd.openxmlformats-officedocument.drawingml.chart+xml"/>
  <Override PartName="/ppt/drawings/drawing9.xml" ContentType="application/vnd.openxmlformats-officedocument.drawingml.chartshapes+xml"/>
  <Override PartName="/ppt/charts/chart23.xml" ContentType="application/vnd.openxmlformats-officedocument.drawingml.chart+xml"/>
  <Override PartName="/ppt/drawings/drawing10.xml" ContentType="application/vnd.openxmlformats-officedocument.drawingml.chartshapes+xml"/>
  <Override PartName="/ppt/charts/chart24.xml" ContentType="application/vnd.openxmlformats-officedocument.drawingml.chart+xml"/>
  <Override PartName="/ppt/drawings/drawing11.xml" ContentType="application/vnd.openxmlformats-officedocument.drawingml.chartshapes+xml"/>
  <Override PartName="/ppt/charts/chart25.xml" ContentType="application/vnd.openxmlformats-officedocument.drawingml.chart+xml"/>
  <Override PartName="/ppt/drawings/drawing1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2" r:id="rId2"/>
    <p:sldId id="322" r:id="rId3"/>
    <p:sldId id="332" r:id="rId4"/>
    <p:sldId id="334" r:id="rId5"/>
    <p:sldId id="327" r:id="rId6"/>
    <p:sldId id="329" r:id="rId7"/>
    <p:sldId id="326" r:id="rId8"/>
    <p:sldId id="324" r:id="rId9"/>
    <p:sldId id="323" r:id="rId10"/>
    <p:sldId id="291" r:id="rId11"/>
    <p:sldId id="335" r:id="rId12"/>
    <p:sldId id="336" r:id="rId13"/>
    <p:sldId id="338" r:id="rId14"/>
    <p:sldId id="339" r:id="rId15"/>
    <p:sldId id="337" r:id="rId16"/>
    <p:sldId id="312" r:id="rId17"/>
    <p:sldId id="313" r:id="rId18"/>
    <p:sldId id="314" r:id="rId19"/>
    <p:sldId id="294" r:id="rId20"/>
    <p:sldId id="302" r:id="rId21"/>
    <p:sldId id="303" r:id="rId22"/>
    <p:sldId id="295" r:id="rId23"/>
    <p:sldId id="299" r:id="rId24"/>
    <p:sldId id="283" r:id="rId25"/>
    <p:sldId id="284" r:id="rId26"/>
    <p:sldId id="257" r:id="rId27"/>
    <p:sldId id="258" r:id="rId28"/>
    <p:sldId id="259" r:id="rId29"/>
    <p:sldId id="333" r:id="rId30"/>
    <p:sldId id="31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17" autoAdjust="0"/>
    <p:restoredTop sz="94660"/>
  </p:normalViewPr>
  <p:slideViewPr>
    <p:cSldViewPr>
      <p:cViewPr>
        <p:scale>
          <a:sx n="100" d="100"/>
          <a:sy n="100" d="100"/>
        </p:scale>
        <p:origin x="-144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1.xlsx"/><Relationship Id="rId2"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2.xlsx"/><Relationship Id="rId2"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3.xlsx"/><Relationship Id="rId2"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4.xlsx"/><Relationship Id="rId2"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5.xlsx"/><Relationship Id="rId2" Type="http://schemas.openxmlformats.org/officeDocument/2006/relationships/chartUserShapes" Target="../drawings/drawing5.xml"/></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6.xlsx"/><Relationship Id="rId2" Type="http://schemas.openxmlformats.org/officeDocument/2006/relationships/chartUserShapes" Target="../drawings/drawing6.xml"/></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Natalia\Desktop\PISA\!Math%20-%20dynamics.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18.xlsx"/><Relationship Id="rId2" Type="http://schemas.openxmlformats.org/officeDocument/2006/relationships/chartUserShapes" Target="../drawings/drawing7.xml"/></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Excel19.xlsx"/><Relationship Id="rId2" Type="http://schemas.openxmlformats.org/officeDocument/2006/relationships/chartUserShapes" Target="../drawings/drawing8.xml"/></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Excel20.xlsx"/><Relationship Id="rId2" Type="http://schemas.openxmlformats.org/officeDocument/2006/relationships/chartUserShapes" Target="../drawings/drawing9.xml"/></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Excel21.xlsx"/><Relationship Id="rId2" Type="http://schemas.openxmlformats.org/officeDocument/2006/relationships/chartUserShapes" Target="../drawings/drawing10.xml"/></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Excel22.xlsx"/><Relationship Id="rId2" Type="http://schemas.openxmlformats.org/officeDocument/2006/relationships/chartUserShapes" Target="../drawings/drawing11.xml"/></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Excel23.xlsx"/><Relationship Id="rId2" Type="http://schemas.openxmlformats.org/officeDocument/2006/relationships/chartUserShapes" Target="../drawings/drawing1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Natalia\Desktop\PISA\!Math%20-%20dynamic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22807017544"/>
          <c:y val="0.0656699263398527"/>
          <c:w val="0.85687134502924"/>
          <c:h val="0.673183525136281"/>
        </c:manualLayout>
      </c:layout>
      <c:barChart>
        <c:barDir val="col"/>
        <c:grouping val="clustered"/>
        <c:varyColors val="0"/>
        <c:ser>
          <c:idx val="2"/>
          <c:order val="0"/>
          <c:tx>
            <c:strRef>
              <c:f>Sheet1!$B$2</c:f>
              <c:strCache>
                <c:ptCount val="1"/>
                <c:pt idx="0">
                  <c:v>Low income schools</c:v>
                </c:pt>
              </c:strCache>
            </c:strRef>
          </c:tx>
          <c:spPr>
            <a:solidFill>
              <a:srgbClr val="EEECE1"/>
            </a:solidFill>
            <a:ln w="12700">
              <a:solidFill>
                <a:srgbClr val="1F497D"/>
              </a:solidFill>
            </a:ln>
          </c:spPr>
          <c:invertIfNegative val="0"/>
          <c:dLbls>
            <c:dLbl>
              <c:idx val="0"/>
              <c:layout/>
              <c:tx>
                <c:rich>
                  <a:bodyPr/>
                  <a:lstStyle/>
                  <a:p>
                    <a:r>
                      <a:rPr lang="en-US" baseline="0" dirty="0" smtClean="0">
                        <a:solidFill>
                          <a:srgbClr val="C00000"/>
                        </a:solidFill>
                      </a:rPr>
                      <a:t>3</a:t>
                    </a:r>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0116959064327484"/>
                  <c:y val="-4.70080039680739E-17"/>
                </c:manualLayout>
              </c:layout>
              <c:tx>
                <c:rich>
                  <a:bodyPr/>
                  <a:lstStyle/>
                  <a:p>
                    <a:r>
                      <a:rPr lang="en-US" dirty="0" smtClean="0">
                        <a:solidFill>
                          <a:srgbClr val="C00000"/>
                        </a:solidFill>
                      </a:rPr>
                      <a:t>3</a:t>
                    </a:r>
                    <a:r>
                      <a:rPr lang="en-US" dirty="0"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00146198830409357"/>
                  <c:y val="-0.0153846153846154"/>
                </c:manualLayout>
              </c:layout>
              <c:tx>
                <c:rich>
                  <a:bodyPr/>
                  <a:lstStyle/>
                  <a:p>
                    <a:r>
                      <a:rPr lang="en-US" baseline="0" dirty="0" smtClean="0">
                        <a:solidFill>
                          <a:srgbClr val="C00000"/>
                        </a:solidFill>
                      </a:rPr>
                      <a:t>2</a:t>
                    </a:r>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Achievement problems</c:v>
                </c:pt>
                <c:pt idx="1">
                  <c:v>Attention    problems</c:v>
                </c:pt>
                <c:pt idx="2">
                  <c:v>Behavior     problems</c:v>
                </c:pt>
              </c:strCache>
            </c:strRef>
          </c:cat>
          <c:val>
            <c:numRef>
              <c:f>Sheet1!$B$3:$B$5</c:f>
              <c:numCache>
                <c:formatCode>0</c:formatCode>
                <c:ptCount val="3"/>
                <c:pt idx="0">
                  <c:v>38.0</c:v>
                </c:pt>
                <c:pt idx="1">
                  <c:v>32.0</c:v>
                </c:pt>
                <c:pt idx="2">
                  <c:v>24.0</c:v>
                </c:pt>
              </c:numCache>
            </c:numRef>
          </c:val>
        </c:ser>
        <c:ser>
          <c:idx val="0"/>
          <c:order val="1"/>
          <c:tx>
            <c:strRef>
              <c:f>Sheet1!$C$2</c:f>
              <c:strCache>
                <c:ptCount val="1"/>
                <c:pt idx="0">
                  <c:v>High income schools</c:v>
                </c:pt>
              </c:strCache>
            </c:strRef>
          </c:tx>
          <c:spPr>
            <a:solidFill>
              <a:srgbClr val="D2533C"/>
            </a:solidFill>
            <a:ln w="12700">
              <a:solidFill>
                <a:sysClr val="windowText" lastClr="000000"/>
              </a:solidFill>
              <a:prstDash val="sysDash"/>
            </a:ln>
          </c:spPr>
          <c:invertIfNegative val="0"/>
          <c:dLbls>
            <c:dLbl>
              <c:idx val="0"/>
              <c:layout>
                <c:manualLayout>
                  <c:x val="-0.00292397660818719"/>
                  <c:y val="-0.00512820512820513"/>
                </c:manualLayout>
              </c:layout>
              <c:tx>
                <c:rich>
                  <a:bodyPr/>
                  <a:lstStyle/>
                  <a:p>
                    <a:r>
                      <a:rPr lang="en-US" dirty="0" smtClean="0">
                        <a:solidFill>
                          <a:srgbClr val="C00000"/>
                        </a:solidFill>
                      </a:rPr>
                      <a:t>1</a:t>
                    </a:r>
                    <a:r>
                      <a:rPr lang="en-US" dirty="0" smtClean="0"/>
                      <a:t>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solidFill>
                          <a:srgbClr val="C00000"/>
                        </a:solidFill>
                      </a:rPr>
                      <a:t>1</a:t>
                    </a:r>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baseline="0" dirty="0" smtClean="0">
                        <a:solidFill>
                          <a:srgbClr val="C00000"/>
                        </a:solidFill>
                      </a:rPr>
                      <a:t>1</a:t>
                    </a:r>
                    <a:r>
                      <a:rPr lang="en-US" dirty="0" smtClean="0"/>
                      <a:t>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rgbClr val="C000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Sheet1!$A$3:$A$5</c:f>
              <c:strCache>
                <c:ptCount val="3"/>
                <c:pt idx="0">
                  <c:v>Achievement problems</c:v>
                </c:pt>
                <c:pt idx="1">
                  <c:v>Attention    problems</c:v>
                </c:pt>
                <c:pt idx="2">
                  <c:v>Behavior     problems</c:v>
                </c:pt>
              </c:strCache>
            </c:strRef>
          </c:cat>
          <c:val>
            <c:numRef>
              <c:f>Sheet1!$C$3:$C$5</c:f>
              <c:numCache>
                <c:formatCode>0</c:formatCode>
                <c:ptCount val="3"/>
                <c:pt idx="0">
                  <c:v>10.0</c:v>
                </c:pt>
                <c:pt idx="1">
                  <c:v>17.0</c:v>
                </c:pt>
                <c:pt idx="2">
                  <c:v>15.0</c:v>
                </c:pt>
              </c:numCache>
            </c:numRef>
          </c:val>
        </c:ser>
        <c:dLbls>
          <c:showLegendKey val="0"/>
          <c:showVal val="0"/>
          <c:showCatName val="0"/>
          <c:showSerName val="0"/>
          <c:showPercent val="0"/>
          <c:showBubbleSize val="0"/>
        </c:dLbls>
        <c:gapWidth val="75"/>
        <c:axId val="-2092426744"/>
        <c:axId val="-2092129448"/>
      </c:barChart>
      <c:catAx>
        <c:axId val="-2092426744"/>
        <c:scaling>
          <c:orientation val="minMax"/>
        </c:scaling>
        <c:delete val="0"/>
        <c:axPos val="b"/>
        <c:numFmt formatCode="General" sourceLinked="1"/>
        <c:majorTickMark val="none"/>
        <c:minorTickMark val="none"/>
        <c:tickLblPos val="nextTo"/>
        <c:spPr>
          <a:ln>
            <a:solidFill>
              <a:srgbClr val="FFC000"/>
            </a:solidFill>
          </a:ln>
        </c:spPr>
        <c:txPr>
          <a:bodyPr rot="0" vert="horz"/>
          <a:lstStyle/>
          <a:p>
            <a:pPr>
              <a:defRPr>
                <a:solidFill>
                  <a:srgbClr val="C00000"/>
                </a:solidFill>
              </a:defRPr>
            </a:pPr>
            <a:endParaRPr lang="ru-RU"/>
          </a:p>
        </c:txPr>
        <c:crossAx val="-2092129448"/>
        <c:crosses val="autoZero"/>
        <c:auto val="1"/>
        <c:lblAlgn val="ctr"/>
        <c:lblOffset val="100"/>
        <c:noMultiLvlLbl val="0"/>
      </c:catAx>
      <c:valAx>
        <c:axId val="-2092129448"/>
        <c:scaling>
          <c:orientation val="minMax"/>
          <c:max val="50.0"/>
          <c:min val="0.0"/>
        </c:scaling>
        <c:delete val="0"/>
        <c:axPos val="l"/>
        <c:majorGridlines/>
        <c:title>
          <c:tx>
            <c:rich>
              <a:bodyPr rot="-5400000" vert="horz"/>
              <a:lstStyle/>
              <a:p>
                <a:pPr>
                  <a:defRPr>
                    <a:solidFill>
                      <a:srgbClr val="C00000"/>
                    </a:solidFill>
                  </a:defRPr>
                </a:pPr>
                <a:r>
                  <a:rPr lang="en-US" sz="3000" baseline="0" dirty="0" smtClean="0">
                    <a:solidFill>
                      <a:srgbClr val="C00000"/>
                    </a:solidFill>
                  </a:rPr>
                  <a:t>Percent</a:t>
                </a:r>
                <a:endParaRPr lang="en-US" sz="3000" baseline="0" dirty="0">
                  <a:solidFill>
                    <a:srgbClr val="C00000"/>
                  </a:solidFill>
                </a:endParaRPr>
              </a:p>
            </c:rich>
          </c:tx>
          <c:layout/>
          <c:overlay val="0"/>
        </c:title>
        <c:numFmt formatCode="#,##0" sourceLinked="0"/>
        <c:majorTickMark val="none"/>
        <c:minorTickMark val="none"/>
        <c:tickLblPos val="nextTo"/>
        <c:spPr>
          <a:ln w="9525">
            <a:solidFill>
              <a:srgbClr val="FFC000"/>
            </a:solidFill>
          </a:ln>
        </c:spPr>
        <c:txPr>
          <a:bodyPr/>
          <a:lstStyle/>
          <a:p>
            <a:pPr>
              <a:defRPr>
                <a:solidFill>
                  <a:srgbClr val="C00000"/>
                </a:solidFill>
              </a:defRPr>
            </a:pPr>
            <a:endParaRPr lang="ru-RU"/>
          </a:p>
        </c:txPr>
        <c:crossAx val="-2092426744"/>
        <c:crosses val="autoZero"/>
        <c:crossBetween val="between"/>
        <c:majorUnit val="25.0"/>
      </c:valAx>
      <c:spPr>
        <a:noFill/>
        <a:ln w="25400">
          <a:noFill/>
        </a:ln>
      </c:spPr>
    </c:plotArea>
    <c:legend>
      <c:legendPos val="b"/>
      <c:legendEntry>
        <c:idx val="0"/>
        <c:txPr>
          <a:bodyPr/>
          <a:lstStyle/>
          <a:p>
            <a:pPr>
              <a:defRPr>
                <a:solidFill>
                  <a:schemeClr val="accent1">
                    <a:lumMod val="50000"/>
                  </a:schemeClr>
                </a:solidFill>
              </a:defRPr>
            </a:pPr>
            <a:endParaRPr lang="ru-RU"/>
          </a:p>
        </c:txPr>
      </c:legendEntry>
      <c:legendEntry>
        <c:idx val="1"/>
        <c:txPr>
          <a:bodyPr/>
          <a:lstStyle/>
          <a:p>
            <a:pPr>
              <a:defRPr baseline="0">
                <a:solidFill>
                  <a:srgbClr val="C00000"/>
                </a:solidFill>
              </a:defRPr>
            </a:pPr>
            <a:endParaRPr lang="ru-RU"/>
          </a:p>
        </c:txPr>
      </c:legendEntry>
      <c:layout>
        <c:manualLayout>
          <c:xMode val="edge"/>
          <c:yMode val="edge"/>
          <c:x val="0.253187940323249"/>
          <c:y val="0.0780783363618009"/>
          <c:w val="0.719034281898973"/>
          <c:h val="0.107682616596002"/>
        </c:manualLayout>
      </c:layout>
      <c:overlay val="0"/>
      <c:txPr>
        <a:bodyPr/>
        <a:lstStyle/>
        <a:p>
          <a:pPr>
            <a:defRPr>
              <a:solidFill>
                <a:srgbClr val="FFFF66"/>
              </a:solidFill>
            </a:defRPr>
          </a:pPr>
          <a:endParaRPr lang="ru-RU"/>
        </a:p>
      </c:txPr>
    </c:legend>
    <c:plotVisOnly val="1"/>
    <c:dispBlanksAs val="gap"/>
    <c:showDLblsOverMax val="0"/>
  </c:chart>
  <c:spPr>
    <a:ln>
      <a:noFill/>
    </a:ln>
  </c:spPr>
  <c:txPr>
    <a:bodyPr/>
    <a:lstStyle/>
    <a:p>
      <a:pPr>
        <a:defRPr sz="2400" baseline="0"/>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06734885472544"/>
          <c:y val="0.060200532756723"/>
          <c:w val="0.943742799365675"/>
          <c:h val="0.505223476217528"/>
        </c:manualLayout>
      </c:layout>
      <c:areaChart>
        <c:grouping val="stacked"/>
        <c:varyColors val="0"/>
        <c:ser>
          <c:idx val="0"/>
          <c:order val="0"/>
          <c:tx>
            <c:strRef>
              <c:f>Лист1!$B$1</c:f>
              <c:strCache>
                <c:ptCount val="1"/>
                <c:pt idx="0">
                  <c:v>Минимальный балл ЕГЭ</c:v>
                </c:pt>
              </c:strCache>
            </c:strRef>
          </c:tx>
          <c:spPr>
            <a:noFill/>
            <a:ln>
              <a:solidFill>
                <a:schemeClr val="bg1"/>
              </a:solidFill>
            </a:ln>
          </c:spPr>
          <c:dLbls>
            <c:dLbl>
              <c:idx val="0"/>
              <c:layout>
                <c:manualLayout>
                  <c:x val="-0.00427737220704997"/>
                  <c:y val="-0.10981484237600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19D-4A0C-820E-A24B4BA17045}"/>
                </c:ext>
              </c:extLst>
            </c:dLbl>
            <c:dLbl>
              <c:idx val="1"/>
              <c:layout>
                <c:manualLayout>
                  <c:x val="0.00142579073568335"/>
                  <c:y val="-0.079865601935214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19D-4A0C-820E-A24B4BA17045}"/>
                </c:ext>
              </c:extLst>
            </c:dLbl>
            <c:dLbl>
              <c:idx val="2"/>
              <c:layout>
                <c:manualLayout>
                  <c:x val="-0.00285158147136664"/>
                  <c:y val="-0.069882172421093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9D-4A0C-820E-A24B4BA17045}"/>
                </c:ext>
              </c:extLst>
            </c:dLbl>
            <c:dLbl>
              <c:idx val="3"/>
              <c:layout>
                <c:manualLayout>
                  <c:x val="0.0071289536784166"/>
                  <c:y val="-0.069882172421093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19D-4A0C-820E-A24B4BA17045}"/>
                </c:ext>
              </c:extLst>
            </c:dLbl>
            <c:dLbl>
              <c:idx val="4"/>
              <c:layout>
                <c:manualLayout>
                  <c:x val="0.00142579073568332"/>
                  <c:y val="-0.066554449924851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9D-4A0C-820E-A24B4BA17045}"/>
                </c:ext>
              </c:extLst>
            </c:dLbl>
            <c:dLbl>
              <c:idx val="5"/>
              <c:layout>
                <c:manualLayout>
                  <c:x val="-0.00285158147136664"/>
                  <c:y val="-0.066554449924851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19D-4A0C-820E-A24B4BA17045}"/>
                </c:ext>
              </c:extLst>
            </c:dLbl>
            <c:dLbl>
              <c:idx val="6"/>
              <c:layout>
                <c:manualLayout>
                  <c:x val="-0.0142579073568332"/>
                  <c:y val="-0.093176229894791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19D-4A0C-820E-A24B4BA17045}"/>
                </c:ext>
              </c:extLst>
            </c:dLbl>
            <c:dLbl>
              <c:idx val="7"/>
              <c:layout>
                <c:manualLayout>
                  <c:x val="0.00427737220704997"/>
                  <c:y val="-0.059899004932366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19D-4A0C-820E-A24B4BA17045}"/>
                </c:ext>
              </c:extLst>
            </c:dLbl>
            <c:dLbl>
              <c:idx val="8"/>
              <c:layout>
                <c:manualLayout>
                  <c:x val="0.00142579073568332"/>
                  <c:y val="-0.10981484237600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19D-4A0C-820E-A24B4BA17045}"/>
                </c:ext>
              </c:extLst>
            </c:dLbl>
            <c:dLbl>
              <c:idx val="9"/>
              <c:layout>
                <c:manualLayout>
                  <c:x val="0.0071289536784166"/>
                  <c:y val="-0.043260392451153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19D-4A0C-820E-A24B4BA17045}"/>
                </c:ext>
              </c:extLst>
            </c:dLbl>
            <c:dLbl>
              <c:idx val="10"/>
              <c:layout>
                <c:manualLayout>
                  <c:x val="0.00427737220705007"/>
                  <c:y val="-0.053243559939880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19D-4A0C-820E-A24B4BA17045}"/>
                </c:ext>
              </c:extLst>
            </c:dLbl>
            <c:dLbl>
              <c:idx val="11"/>
              <c:layout>
                <c:manualLayout>
                  <c:x val="0.0071289536784166"/>
                  <c:y val="-0.066554449924851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19D-4A0C-820E-A24B4BA17045}"/>
                </c:ext>
              </c:extLst>
            </c:dLbl>
            <c:dLbl>
              <c:idx val="12"/>
              <c:layout>
                <c:manualLayout>
                  <c:x val="0.0"/>
                  <c:y val="-0.053243559939880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19D-4A0C-820E-A24B4BA17045}"/>
                </c:ext>
              </c:extLst>
            </c:dLbl>
            <c:dLbl>
              <c:idx val="13"/>
              <c:layout>
                <c:manualLayout>
                  <c:x val="-0.00142579073568342"/>
                  <c:y val="-0.043260392451153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E19D-4A0C-820E-A24B4BA17045}"/>
                </c:ext>
              </c:extLst>
            </c:dLbl>
            <c:spPr>
              <a:noFill/>
              <a:ln>
                <a:noFill/>
              </a:ln>
              <a:effectLst/>
            </c:spPr>
            <c:txPr>
              <a:bodyPr/>
              <a:lstStyle/>
              <a:p>
                <a:pPr>
                  <a:defRPr sz="1100" b="1">
                    <a:solidFill>
                      <a:schemeClr val="tx1">
                        <a:lumMod val="50000"/>
                        <a:lumOff val="50000"/>
                      </a:schemeClr>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Лист1!$A$2:$A$15</c:f>
              <c:strCache>
                <c:ptCount val="14"/>
                <c:pt idx="0">
                  <c:v>ЦО №5 Вечерняя</c:v>
                </c:pt>
                <c:pt idx="1">
                  <c:v>Гимназия № 4</c:v>
                </c:pt>
                <c:pt idx="2">
                  <c:v>Гимназия № 6</c:v>
                </c:pt>
                <c:pt idx="3">
                  <c:v>Гимназия № 10</c:v>
                </c:pt>
                <c:pt idx="4">
                  <c:v>Лицей №6 Перспектива</c:v>
                </c:pt>
                <c:pt idx="5">
                  <c:v>Лицей № 11</c:v>
                </c:pt>
                <c:pt idx="6">
                  <c:v>СОШ № 8</c:v>
                </c:pt>
                <c:pt idx="7">
                  <c:v>СОШ №46</c:v>
                </c:pt>
                <c:pt idx="8">
                  <c:v>СОШ № 49</c:v>
                </c:pt>
                <c:pt idx="9">
                  <c:v>СОШ № 55</c:v>
                </c:pt>
                <c:pt idx="10">
                  <c:v>СОШ № 63</c:v>
                </c:pt>
                <c:pt idx="11">
                  <c:v>СОШ № 80</c:v>
                </c:pt>
                <c:pt idx="12">
                  <c:v>СОШ № 90</c:v>
                </c:pt>
                <c:pt idx="13">
                  <c:v>СОШ №135</c:v>
                </c:pt>
              </c:strCache>
            </c:strRef>
          </c:cat>
          <c:val>
            <c:numRef>
              <c:f>Лист1!$B$2:$B$15</c:f>
              <c:numCache>
                <c:formatCode>0</c:formatCode>
                <c:ptCount val="14"/>
                <c:pt idx="0">
                  <c:v>40.026</c:v>
                </c:pt>
                <c:pt idx="1">
                  <c:v>42.544</c:v>
                </c:pt>
                <c:pt idx="2">
                  <c:v>42.45200000000001</c:v>
                </c:pt>
                <c:pt idx="3">
                  <c:v>40.62600000000001</c:v>
                </c:pt>
                <c:pt idx="4">
                  <c:v>41.364</c:v>
                </c:pt>
                <c:pt idx="5">
                  <c:v>41.372</c:v>
                </c:pt>
                <c:pt idx="6">
                  <c:v>40.818</c:v>
                </c:pt>
                <c:pt idx="7">
                  <c:v>35.552</c:v>
                </c:pt>
                <c:pt idx="8">
                  <c:v>40.094</c:v>
                </c:pt>
                <c:pt idx="9">
                  <c:v>35.46800000000001</c:v>
                </c:pt>
                <c:pt idx="10">
                  <c:v>39.13000000000001</c:v>
                </c:pt>
                <c:pt idx="11">
                  <c:v>39.642</c:v>
                </c:pt>
                <c:pt idx="12">
                  <c:v>40.14</c:v>
                </c:pt>
                <c:pt idx="13">
                  <c:v>35.812</c:v>
                </c:pt>
              </c:numCache>
            </c:numRef>
          </c:val>
          <c:extLst xmlns:c16r2="http://schemas.microsoft.com/office/drawing/2015/06/chart">
            <c:ext xmlns:c16="http://schemas.microsoft.com/office/drawing/2014/chart" uri="{C3380CC4-5D6E-409C-BE32-E72D297353CC}">
              <c16:uniqueId val="{0000000E-E19D-4A0C-820E-A24B4BA17045}"/>
            </c:ext>
          </c:extLst>
        </c:ser>
        <c:ser>
          <c:idx val="2"/>
          <c:order val="2"/>
          <c:tx>
            <c:strRef>
              <c:f>Лист1!$D$1</c:f>
              <c:strCache>
                <c:ptCount val="1"/>
                <c:pt idx="0">
                  <c:v>Область предсказанных значений</c:v>
                </c:pt>
              </c:strCache>
            </c:strRef>
          </c:tx>
          <c:spPr>
            <a:solidFill>
              <a:schemeClr val="accent4">
                <a:lumMod val="20000"/>
                <a:lumOff val="80000"/>
              </a:schemeClr>
            </a:solidFill>
            <a:ln>
              <a:noFill/>
            </a:ln>
          </c:spPr>
          <c:dLbls>
            <c:dLbl>
              <c:idx val="0"/>
              <c:layout>
                <c:manualLayout>
                  <c:x val="-0.00855474441409997"/>
                  <c:y val="-0.0831930624060641"/>
                </c:manualLayout>
              </c:layout>
              <c:tx>
                <c:rich>
                  <a:bodyPr/>
                  <a:lstStyle/>
                  <a:p>
                    <a:r>
                      <a:rPr lang="en-US" dirty="0"/>
                      <a:t>51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E19D-4A0C-820E-A24B4BA17045}"/>
                </c:ext>
              </c:extLst>
            </c:dLbl>
            <c:dLbl>
              <c:idx val="1"/>
              <c:layout>
                <c:manualLayout>
                  <c:x val="0.00712884141142955"/>
                  <c:y val="-0.0432603924511532"/>
                </c:manualLayout>
              </c:layout>
              <c:tx>
                <c:rich>
                  <a:bodyPr/>
                  <a:lstStyle/>
                  <a:p>
                    <a:r>
                      <a:rPr lang="en-US" dirty="0"/>
                      <a:t>57</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E19D-4A0C-820E-A24B4BA17045}"/>
                </c:ext>
              </c:extLst>
            </c:dLbl>
            <c:dLbl>
              <c:idx val="2"/>
              <c:layout>
                <c:manualLayout>
                  <c:x val="0.00427737220704994"/>
                  <c:y val="-0.113142564872247"/>
                </c:manualLayout>
              </c:layout>
              <c:tx>
                <c:rich>
                  <a:bodyPr/>
                  <a:lstStyle/>
                  <a:p>
                    <a:r>
                      <a:rPr lang="en-US" dirty="0"/>
                      <a:t>59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E19D-4A0C-820E-A24B4BA17045}"/>
                </c:ext>
              </c:extLst>
            </c:dLbl>
            <c:dLbl>
              <c:idx val="3"/>
              <c:layout>
                <c:manualLayout>
                  <c:x val="0.00142567846869626"/>
                  <c:y val="-0.0366052094840616"/>
                </c:manualLayout>
              </c:layout>
              <c:tx>
                <c:rich>
                  <a:bodyPr/>
                  <a:lstStyle/>
                  <a:p>
                    <a:r>
                      <a:rPr lang="en-US" dirty="0"/>
                      <a:t>53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E19D-4A0C-820E-A24B4BA17045}"/>
                </c:ext>
              </c:extLst>
            </c:dLbl>
            <c:dLbl>
              <c:idx val="4"/>
              <c:layout>
                <c:manualLayout>
                  <c:x val="-0.00142590300267038"/>
                  <c:y val="-0.11647028736849"/>
                </c:manualLayout>
              </c:layout>
              <c:tx>
                <c:rich>
                  <a:bodyPr/>
                  <a:lstStyle/>
                  <a:p>
                    <a:r>
                      <a:rPr lang="en-US" dirty="0"/>
                      <a:t>56</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E19D-4A0C-820E-A24B4BA17045}"/>
                </c:ext>
              </c:extLst>
            </c:dLbl>
            <c:dLbl>
              <c:idx val="5"/>
              <c:layout>
                <c:manualLayout>
                  <c:x val="0.00427737220704997"/>
                  <c:y val="-0.133108899849702"/>
                </c:manualLayout>
              </c:layout>
              <c:tx>
                <c:rich>
                  <a:bodyPr/>
                  <a:lstStyle/>
                  <a:p>
                    <a:r>
                      <a:rPr lang="en-US" dirty="0"/>
                      <a:t>55</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E19D-4A0C-820E-A24B4BA17045}"/>
                </c:ext>
              </c:extLst>
            </c:dLbl>
            <c:dLbl>
              <c:idx val="6"/>
              <c:layout>
                <c:manualLayout>
                  <c:x val="-1.04556779434606E-16"/>
                  <c:y val="-0.113142564872247"/>
                </c:manualLayout>
              </c:layout>
              <c:tx>
                <c:rich>
                  <a:bodyPr/>
                  <a:lstStyle/>
                  <a:p>
                    <a:r>
                      <a:rPr lang="en-US" dirty="0"/>
                      <a:t>53</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E19D-4A0C-820E-A24B4BA17045}"/>
                </c:ext>
              </c:extLst>
            </c:dLbl>
            <c:dLbl>
              <c:idx val="7"/>
              <c:layout>
                <c:manualLayout>
                  <c:x val="-1.12266987166236E-7"/>
                  <c:y val="-0.0465883769727891"/>
                </c:manualLayout>
              </c:layout>
              <c:tx>
                <c:rich>
                  <a:bodyPr/>
                  <a:lstStyle/>
                  <a:p>
                    <a:r>
                      <a:rPr lang="en-US" dirty="0"/>
                      <a:t>41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E19D-4A0C-820E-A24B4BA17045}"/>
                </c:ext>
              </c:extLst>
            </c:dLbl>
            <c:dLbl>
              <c:idx val="8"/>
              <c:layout>
                <c:manualLayout>
                  <c:x val="0.00285146920437958"/>
                  <c:y val="-0.0732098949173363"/>
                </c:manualLayout>
              </c:layout>
              <c:tx>
                <c:rich>
                  <a:bodyPr/>
                  <a:lstStyle/>
                  <a:p>
                    <a:r>
                      <a:rPr lang="en-US" dirty="0"/>
                      <a:t>51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E19D-4A0C-820E-A24B4BA17045}"/>
                </c:ext>
              </c:extLst>
            </c:dLbl>
            <c:dLbl>
              <c:idx val="9"/>
              <c:layout>
                <c:manualLayout>
                  <c:x val="0.00570316294273329"/>
                  <c:y val="-0.029949502466183"/>
                </c:manualLayout>
              </c:layout>
              <c:tx>
                <c:rich>
                  <a:bodyPr/>
                  <a:lstStyle/>
                  <a:p>
                    <a:r>
                      <a:rPr lang="en-US" dirty="0"/>
                      <a:t>41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E19D-4A0C-820E-A24B4BA17045}"/>
                </c:ext>
              </c:extLst>
            </c:dLbl>
            <c:dLbl>
              <c:idx val="10"/>
              <c:layout>
                <c:manualLayout>
                  <c:x val="0.00570316294273329"/>
                  <c:y val="-0.109814842376004"/>
                </c:manualLayout>
              </c:layout>
              <c:tx>
                <c:rich>
                  <a:bodyPr/>
                  <a:lstStyle/>
                  <a:p>
                    <a:r>
                      <a:rPr lang="en-US" dirty="0"/>
                      <a:t>49</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E19D-4A0C-820E-A24B4BA17045}"/>
                </c:ext>
              </c:extLst>
            </c:dLbl>
            <c:dLbl>
              <c:idx val="11"/>
              <c:layout>
                <c:manualLayout>
                  <c:x val="0.00285158147136664"/>
                  <c:y val="-0.0931762298947915"/>
                </c:manualLayout>
              </c:layout>
              <c:tx>
                <c:rich>
                  <a:bodyPr/>
                  <a:lstStyle/>
                  <a:p>
                    <a:r>
                      <a:rPr lang="en-US" dirty="0"/>
                      <a:t>51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E19D-4A0C-820E-A24B4BA17045}"/>
                </c:ext>
              </c:extLst>
            </c:dLbl>
            <c:dLbl>
              <c:idx val="12"/>
              <c:layout>
                <c:manualLayout>
                  <c:x val="-2.09113558869212E-16"/>
                  <c:y val="-0.0965039523910343"/>
                </c:manualLayout>
              </c:layout>
              <c:tx>
                <c:rich>
                  <a:bodyPr/>
                  <a:lstStyle/>
                  <a:p>
                    <a:r>
                      <a:rPr lang="en-US" dirty="0"/>
                      <a:t>51</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E19D-4A0C-820E-A24B4BA17045}"/>
                </c:ext>
              </c:extLst>
            </c:dLbl>
            <c:dLbl>
              <c:idx val="13"/>
              <c:layout>
                <c:manualLayout>
                  <c:x val="0.00142579073568332"/>
                  <c:y val="-0.0732098949173363"/>
                </c:manualLayout>
              </c:layout>
              <c:tx>
                <c:rich>
                  <a:bodyPr/>
                  <a:lstStyle/>
                  <a:p>
                    <a:r>
                      <a:rPr lang="en-US" dirty="0"/>
                      <a:t>42</a:t>
                    </a: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E19D-4A0C-820E-A24B4BA17045}"/>
                </c:ext>
              </c:extLst>
            </c:dLbl>
            <c:spPr>
              <a:noFill/>
              <a:ln>
                <a:noFill/>
              </a:ln>
              <a:effectLst/>
            </c:spPr>
            <c:txPr>
              <a:bodyPr/>
              <a:lstStyle/>
              <a:p>
                <a:pPr>
                  <a:defRPr sz="1200" b="1">
                    <a:solidFill>
                      <a:schemeClr val="tx1">
                        <a:lumMod val="50000"/>
                        <a:lumOff val="50000"/>
                      </a:schemeClr>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Лист1!$A$2:$A$15</c:f>
              <c:strCache>
                <c:ptCount val="14"/>
                <c:pt idx="0">
                  <c:v>ЦО №5 Вечерняя</c:v>
                </c:pt>
                <c:pt idx="1">
                  <c:v>Гимназия № 4</c:v>
                </c:pt>
                <c:pt idx="2">
                  <c:v>Гимназия № 6</c:v>
                </c:pt>
                <c:pt idx="3">
                  <c:v>Гимназия № 10</c:v>
                </c:pt>
                <c:pt idx="4">
                  <c:v>Лицей №6 Перспектива</c:v>
                </c:pt>
                <c:pt idx="5">
                  <c:v>Лицей № 11</c:v>
                </c:pt>
                <c:pt idx="6">
                  <c:v>СОШ № 8</c:v>
                </c:pt>
                <c:pt idx="7">
                  <c:v>СОШ №46</c:v>
                </c:pt>
                <c:pt idx="8">
                  <c:v>СОШ № 49</c:v>
                </c:pt>
                <c:pt idx="9">
                  <c:v>СОШ № 55</c:v>
                </c:pt>
                <c:pt idx="10">
                  <c:v>СОШ № 63</c:v>
                </c:pt>
                <c:pt idx="11">
                  <c:v>СОШ № 80</c:v>
                </c:pt>
                <c:pt idx="12">
                  <c:v>СОШ № 90</c:v>
                </c:pt>
                <c:pt idx="13">
                  <c:v>СОШ №135</c:v>
                </c:pt>
              </c:strCache>
            </c:strRef>
          </c:cat>
          <c:val>
            <c:numRef>
              <c:f>Лист1!$D$2:$D$15</c:f>
              <c:numCache>
                <c:formatCode>0</c:formatCode>
                <c:ptCount val="14"/>
                <c:pt idx="0">
                  <c:v>11.442</c:v>
                </c:pt>
                <c:pt idx="1">
                  <c:v>14.87000000000001</c:v>
                </c:pt>
                <c:pt idx="2">
                  <c:v>16.689</c:v>
                </c:pt>
                <c:pt idx="3">
                  <c:v>12.57400000000001</c:v>
                </c:pt>
                <c:pt idx="4">
                  <c:v>14.474</c:v>
                </c:pt>
                <c:pt idx="5">
                  <c:v>13.201</c:v>
                </c:pt>
                <c:pt idx="6">
                  <c:v>12.066</c:v>
                </c:pt>
                <c:pt idx="7">
                  <c:v>5.743000000000002</c:v>
                </c:pt>
                <c:pt idx="8">
                  <c:v>10.593</c:v>
                </c:pt>
                <c:pt idx="9">
                  <c:v>5.512</c:v>
                </c:pt>
                <c:pt idx="10">
                  <c:v>10.014</c:v>
                </c:pt>
                <c:pt idx="11">
                  <c:v>11.163</c:v>
                </c:pt>
                <c:pt idx="12">
                  <c:v>11.108</c:v>
                </c:pt>
                <c:pt idx="13">
                  <c:v>6.457999999999997</c:v>
                </c:pt>
              </c:numCache>
            </c:numRef>
          </c:val>
          <c:extLst xmlns:c16r2="http://schemas.microsoft.com/office/drawing/2015/06/chart">
            <c:ext xmlns:c16="http://schemas.microsoft.com/office/drawing/2014/chart" uri="{C3380CC4-5D6E-409C-BE32-E72D297353CC}">
              <c16:uniqueId val="{0000001D-E19D-4A0C-820E-A24B4BA17045}"/>
            </c:ext>
          </c:extLst>
        </c:ser>
        <c:dLbls>
          <c:showLegendKey val="0"/>
          <c:showVal val="0"/>
          <c:showCatName val="0"/>
          <c:showSerName val="0"/>
          <c:showPercent val="0"/>
          <c:showBubbleSize val="0"/>
        </c:dLbls>
        <c:axId val="-2118541640"/>
        <c:axId val="-2116873608"/>
      </c:areaChart>
      <c:lineChart>
        <c:grouping val="standard"/>
        <c:varyColors val="0"/>
        <c:ser>
          <c:idx val="1"/>
          <c:order val="1"/>
          <c:tx>
            <c:strRef>
              <c:f>Лист1!$C$1</c:f>
              <c:strCache>
                <c:ptCount val="1"/>
                <c:pt idx="0">
                  <c:v>Средний балл ЕГЭ</c:v>
                </c:pt>
              </c:strCache>
            </c:strRef>
          </c:tx>
          <c:spPr>
            <a:ln>
              <a:solidFill>
                <a:schemeClr val="accent3"/>
              </a:solidFill>
            </a:ln>
          </c:spPr>
          <c:marker>
            <c:symbol val="circle"/>
            <c:size val="7"/>
            <c:spPr>
              <a:solidFill>
                <a:schemeClr val="accent3"/>
              </a:solidFill>
              <a:ln>
                <a:solidFill>
                  <a:schemeClr val="accent3"/>
                </a:solidFill>
              </a:ln>
            </c:spPr>
          </c:marker>
          <c:dLbls>
            <c:dLbl>
              <c:idx val="0"/>
              <c:spPr>
                <a:solidFill>
                  <a:schemeClr val="accent2">
                    <a:lumMod val="60000"/>
                    <a:lumOff val="40000"/>
                  </a:schemeClr>
                </a:solidFill>
              </c:spPr>
              <c:txPr>
                <a:bodyPr/>
                <a:lstStyle/>
                <a:p>
                  <a:pPr>
                    <a:defRPr sz="1100" b="1">
                      <a:solidFill>
                        <a:schemeClr val="tx1">
                          <a:lumMod val="75000"/>
                          <a:lumOff val="25000"/>
                        </a:schemeClr>
                      </a:solidFill>
                    </a:defRPr>
                  </a:pPr>
                  <a:endParaRPr lang="ru-RU"/>
                </a:p>
              </c:txPr>
              <c:dLblPos val="b"/>
              <c:showLegendKey val="0"/>
              <c:showVal val="1"/>
              <c:showCatName val="0"/>
              <c:showSerName val="0"/>
              <c:showPercent val="0"/>
              <c:showBubbleSize val="0"/>
            </c:dLbl>
            <c:dLbl>
              <c:idx val="1"/>
              <c:layout>
                <c:manualLayout>
                  <c:x val="-0.0375553279778987"/>
                  <c:y val="-0.0466295149595538"/>
                </c:manualLayout>
              </c:layout>
              <c:spPr>
                <a:solidFill>
                  <a:srgbClr val="92D050"/>
                </a:solidFill>
              </c:spPr>
              <c:txPr>
                <a:bodyPr/>
                <a:lstStyle/>
                <a:p>
                  <a:pPr>
                    <a:defRPr sz="1100" b="1">
                      <a:solidFill>
                        <a:schemeClr val="tx1">
                          <a:lumMod val="75000"/>
                          <a:lumOff val="25000"/>
                        </a:schemeClr>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E19D-4A0C-820E-A24B4BA17045}"/>
                </c:ext>
              </c:extLst>
            </c:dLbl>
            <c:dLbl>
              <c:idx val="3"/>
              <c:layout>
                <c:manualLayout>
                  <c:x val="-0.0204458391496988"/>
                  <c:y val="-0.0333186249745836"/>
                </c:manualLayout>
              </c:layout>
              <c:spPr>
                <a:solidFill>
                  <a:srgbClr val="92D050"/>
                </a:solidFill>
              </c:spPr>
              <c:txPr>
                <a:bodyPr/>
                <a:lstStyle/>
                <a:p>
                  <a:pPr>
                    <a:defRPr sz="1100" b="1">
                      <a:solidFill>
                        <a:schemeClr val="tx1">
                          <a:lumMod val="75000"/>
                          <a:lumOff val="25000"/>
                        </a:schemeClr>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E19D-4A0C-820E-A24B4BA17045}"/>
                </c:ext>
              </c:extLst>
            </c:dLbl>
            <c:dLbl>
              <c:idx val="6"/>
              <c:layout>
                <c:manualLayout>
                  <c:x val="-0.0175942576783322"/>
                  <c:y val="0.0398912699427527"/>
                </c:manualLayout>
              </c:layout>
              <c:spPr>
                <a:solidFill>
                  <a:schemeClr val="accent2">
                    <a:lumMod val="60000"/>
                    <a:lumOff val="40000"/>
                  </a:schemeClr>
                </a:solidFill>
              </c:spPr>
              <c:txPr>
                <a:bodyPr/>
                <a:lstStyle/>
                <a:p>
                  <a:pPr>
                    <a:defRPr sz="1100" b="1">
                      <a:solidFill>
                        <a:schemeClr val="tx1">
                          <a:lumMod val="75000"/>
                          <a:lumOff val="25000"/>
                        </a:schemeClr>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E19D-4A0C-820E-A24B4BA17045}"/>
                </c:ext>
              </c:extLst>
            </c:dLbl>
            <c:dLbl>
              <c:idx val="7"/>
              <c:layout>
                <c:manualLayout>
                  <c:x val="-0.0218716298853822"/>
                  <c:y val="-0.0433017924633112"/>
                </c:manualLayout>
              </c:layout>
              <c:spPr>
                <a:solidFill>
                  <a:srgbClr val="92D050"/>
                </a:solidFill>
              </c:spPr>
              <c:txPr>
                <a:bodyPr/>
                <a:lstStyle/>
                <a:p>
                  <a:pPr>
                    <a:defRPr sz="1100" b="1">
                      <a:solidFill>
                        <a:schemeClr val="tx1">
                          <a:lumMod val="75000"/>
                          <a:lumOff val="25000"/>
                        </a:schemeClr>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E19D-4A0C-820E-A24B4BA17045}"/>
                </c:ext>
              </c:extLst>
            </c:dLbl>
            <c:dLbl>
              <c:idx val="8"/>
              <c:spPr>
                <a:solidFill>
                  <a:schemeClr val="accent2">
                    <a:lumMod val="60000"/>
                    <a:lumOff val="40000"/>
                  </a:schemeClr>
                </a:solidFill>
              </c:spPr>
              <c:txPr>
                <a:bodyPr/>
                <a:lstStyle/>
                <a:p>
                  <a:pPr>
                    <a:defRPr sz="1100" b="1">
                      <a:solidFill>
                        <a:schemeClr val="tx1">
                          <a:lumMod val="75000"/>
                          <a:lumOff val="25000"/>
                        </a:schemeClr>
                      </a:solidFill>
                    </a:defRPr>
                  </a:pPr>
                  <a:endParaRPr lang="ru-RU"/>
                </a:p>
              </c:txPr>
              <c:dLblPos val="b"/>
              <c:showLegendKey val="0"/>
              <c:showVal val="1"/>
              <c:showCatName val="0"/>
              <c:showSerName val="0"/>
              <c:showPercent val="0"/>
              <c:showBubbleSize val="0"/>
            </c:dLbl>
            <c:dLbl>
              <c:idx val="9"/>
              <c:layout>
                <c:manualLayout>
                  <c:x val="-0.0290005835637987"/>
                  <c:y val="-0.0366463474708263"/>
                </c:manualLayout>
              </c:layout>
              <c:spPr>
                <a:solidFill>
                  <a:srgbClr val="92D050"/>
                </a:solidFill>
              </c:spPr>
              <c:txPr>
                <a:bodyPr/>
                <a:lstStyle/>
                <a:p>
                  <a:pPr>
                    <a:defRPr sz="1100" b="1">
                      <a:solidFill>
                        <a:schemeClr val="tx1">
                          <a:lumMod val="75000"/>
                          <a:lumOff val="25000"/>
                        </a:schemeClr>
                      </a:solidFill>
                    </a:defRPr>
                  </a:pPr>
                  <a:endParaRPr lang="ru-RU"/>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E19D-4A0C-820E-A24B4BA17045}"/>
                </c:ext>
              </c:extLst>
            </c:dLbl>
            <c:dLbl>
              <c:idx val="10"/>
              <c:layout>
                <c:manualLayout>
                  <c:x val="-0.0161684669426489"/>
                  <c:y val="-0.0333186249745835"/>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E19D-4A0C-820E-A24B4BA17045}"/>
                </c:ext>
              </c:extLst>
            </c:dLbl>
            <c:dLbl>
              <c:idx val="11"/>
              <c:layout>
                <c:manualLayout>
                  <c:x val="-0.016168579209636"/>
                  <c:y val="-0.0499572374557965"/>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E19D-4A0C-820E-A24B4BA17045}"/>
                </c:ext>
              </c:extLst>
            </c:dLbl>
            <c:dLbl>
              <c:idx val="12"/>
              <c:layout>
                <c:manualLayout>
                  <c:x val="-0.0361295372422154"/>
                  <c:y val="-0.0200077349896134"/>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E19D-4A0C-820E-A24B4BA17045}"/>
                </c:ext>
              </c:extLst>
            </c:dLbl>
            <c:dLbl>
              <c:idx val="13"/>
              <c:layout>
                <c:manualLayout>
                  <c:x val="-0.00618793179286583"/>
                  <c:y val="0.013269489972812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E19D-4A0C-820E-A24B4BA17045}"/>
                </c:ext>
              </c:extLst>
            </c:dLbl>
            <c:spPr>
              <a:noFill/>
            </c:spPr>
            <c:txPr>
              <a:bodyPr/>
              <a:lstStyle/>
              <a:p>
                <a:pPr>
                  <a:defRPr sz="1100" b="1">
                    <a:solidFill>
                      <a:schemeClr val="accent3"/>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Лист1!$A$2:$A$15</c:f>
              <c:strCache>
                <c:ptCount val="14"/>
                <c:pt idx="0">
                  <c:v>ЦО №5 Вечерняя</c:v>
                </c:pt>
                <c:pt idx="1">
                  <c:v>Гимназия № 4</c:v>
                </c:pt>
                <c:pt idx="2">
                  <c:v>Гимназия № 6</c:v>
                </c:pt>
                <c:pt idx="3">
                  <c:v>Гимназия № 10</c:v>
                </c:pt>
                <c:pt idx="4">
                  <c:v>Лицей №6 Перспектива</c:v>
                </c:pt>
                <c:pt idx="5">
                  <c:v>Лицей № 11</c:v>
                </c:pt>
                <c:pt idx="6">
                  <c:v>СОШ № 8</c:v>
                </c:pt>
                <c:pt idx="7">
                  <c:v>СОШ №46</c:v>
                </c:pt>
                <c:pt idx="8">
                  <c:v>СОШ № 49</c:v>
                </c:pt>
                <c:pt idx="9">
                  <c:v>СОШ № 55</c:v>
                </c:pt>
                <c:pt idx="10">
                  <c:v>СОШ № 63</c:v>
                </c:pt>
                <c:pt idx="11">
                  <c:v>СОШ № 80</c:v>
                </c:pt>
                <c:pt idx="12">
                  <c:v>СОШ № 90</c:v>
                </c:pt>
                <c:pt idx="13">
                  <c:v>СОШ №135</c:v>
                </c:pt>
              </c:strCache>
            </c:strRef>
          </c:cat>
          <c:val>
            <c:numRef>
              <c:f>Лист1!$C$2:$C$15</c:f>
              <c:numCache>
                <c:formatCode>0</c:formatCode>
                <c:ptCount val="14"/>
                <c:pt idx="0">
                  <c:v>33.5</c:v>
                </c:pt>
                <c:pt idx="1">
                  <c:v>57.5</c:v>
                </c:pt>
                <c:pt idx="2">
                  <c:v>52.9</c:v>
                </c:pt>
                <c:pt idx="3">
                  <c:v>56.8</c:v>
                </c:pt>
                <c:pt idx="4">
                  <c:v>51.0</c:v>
                </c:pt>
                <c:pt idx="5">
                  <c:v>53.4</c:v>
                </c:pt>
                <c:pt idx="6">
                  <c:v>40.0</c:v>
                </c:pt>
                <c:pt idx="7">
                  <c:v>48.4</c:v>
                </c:pt>
                <c:pt idx="8">
                  <c:v>30.7</c:v>
                </c:pt>
                <c:pt idx="9">
                  <c:v>47.8</c:v>
                </c:pt>
                <c:pt idx="10">
                  <c:v>40.1</c:v>
                </c:pt>
                <c:pt idx="11">
                  <c:v>42.3</c:v>
                </c:pt>
                <c:pt idx="12">
                  <c:v>45.3</c:v>
                </c:pt>
                <c:pt idx="13">
                  <c:v>37.1</c:v>
                </c:pt>
              </c:numCache>
            </c:numRef>
          </c:val>
          <c:smooth val="0"/>
          <c:extLst xmlns:c16r2="http://schemas.microsoft.com/office/drawing/2015/06/chart">
            <c:ext xmlns:c16="http://schemas.microsoft.com/office/drawing/2014/chart" uri="{C3380CC4-5D6E-409C-BE32-E72D297353CC}">
              <c16:uniqueId val="{00000029-E19D-4A0C-820E-A24B4BA17045}"/>
            </c:ext>
          </c:extLst>
        </c:ser>
        <c:dLbls>
          <c:showLegendKey val="0"/>
          <c:showVal val="0"/>
          <c:showCatName val="0"/>
          <c:showSerName val="0"/>
          <c:showPercent val="0"/>
          <c:showBubbleSize val="0"/>
        </c:dLbls>
        <c:marker val="1"/>
        <c:smooth val="0"/>
        <c:axId val="-2118541640"/>
        <c:axId val="-2116873608"/>
      </c:lineChart>
      <c:catAx>
        <c:axId val="-2118541640"/>
        <c:scaling>
          <c:orientation val="minMax"/>
        </c:scaling>
        <c:delete val="0"/>
        <c:axPos val="b"/>
        <c:numFmt formatCode="General" sourceLinked="0"/>
        <c:majorTickMark val="out"/>
        <c:minorTickMark val="none"/>
        <c:tickLblPos val="nextTo"/>
        <c:txPr>
          <a:bodyPr/>
          <a:lstStyle/>
          <a:p>
            <a:pPr>
              <a:defRPr sz="1400">
                <a:solidFill>
                  <a:schemeClr val="tx1">
                    <a:lumMod val="75000"/>
                    <a:lumOff val="25000"/>
                  </a:schemeClr>
                </a:solidFill>
                <a:latin typeface="Times New Roman" pitchFamily="18" charset="0"/>
                <a:cs typeface="Times New Roman" pitchFamily="18" charset="0"/>
              </a:defRPr>
            </a:pPr>
            <a:endParaRPr lang="ru-RU"/>
          </a:p>
        </c:txPr>
        <c:crossAx val="-2116873608"/>
        <c:crosses val="autoZero"/>
        <c:auto val="1"/>
        <c:lblAlgn val="ctr"/>
        <c:lblOffset val="100"/>
        <c:noMultiLvlLbl val="0"/>
      </c:catAx>
      <c:valAx>
        <c:axId val="-2116873608"/>
        <c:scaling>
          <c:orientation val="minMax"/>
          <c:max val="70.0"/>
          <c:min val="20.0"/>
        </c:scaling>
        <c:delete val="0"/>
        <c:axPos val="l"/>
        <c:numFmt formatCode="0" sourceLinked="1"/>
        <c:majorTickMark val="out"/>
        <c:minorTickMark val="none"/>
        <c:tickLblPos val="nextTo"/>
        <c:txPr>
          <a:bodyPr/>
          <a:lstStyle/>
          <a:p>
            <a:pPr>
              <a:defRPr sz="1200">
                <a:solidFill>
                  <a:schemeClr val="tx1">
                    <a:lumMod val="75000"/>
                    <a:lumOff val="25000"/>
                  </a:schemeClr>
                </a:solidFill>
                <a:latin typeface="Times New Roman" pitchFamily="18" charset="0"/>
                <a:cs typeface="Times New Roman" pitchFamily="18" charset="0"/>
              </a:defRPr>
            </a:pPr>
            <a:endParaRPr lang="ru-RU"/>
          </a:p>
        </c:txPr>
        <c:crossAx val="-2118541640"/>
        <c:crosses val="autoZero"/>
        <c:crossBetween val="between"/>
        <c:majorUnit val="10.0"/>
      </c:valAx>
    </c:plotArea>
    <c:legend>
      <c:legendPos val="b"/>
      <c:legendEntry>
        <c:idx val="0"/>
        <c:delete val="1"/>
      </c:legendEntry>
      <c:layout>
        <c:manualLayout>
          <c:xMode val="edge"/>
          <c:yMode val="edge"/>
          <c:x val="0.0182967504669536"/>
          <c:y val="0.851810754130819"/>
          <c:w val="0.947822675427754"/>
          <c:h val="0.132395011755818"/>
        </c:manualLayout>
      </c:layout>
      <c:overlay val="0"/>
      <c:txPr>
        <a:bodyPr/>
        <a:lstStyle/>
        <a:p>
          <a:pPr>
            <a:defRPr sz="1400">
              <a:solidFill>
                <a:schemeClr val="tx1">
                  <a:lumMod val="75000"/>
                  <a:lumOff val="25000"/>
                </a:schemeClr>
              </a:solidFill>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depthPercent val="100"/>
      <c:rAngAx val="0"/>
      <c:perspective val="30"/>
    </c:view3D>
    <c:floor>
      <c:thickness val="0"/>
    </c:floor>
    <c:sideWall>
      <c:thickness val="0"/>
    </c:sideWall>
    <c:backWall>
      <c:thickness val="0"/>
    </c:backWall>
    <c:plotArea>
      <c:layout>
        <c:manualLayout>
          <c:layoutTarget val="inner"/>
          <c:xMode val="edge"/>
          <c:yMode val="edge"/>
          <c:x val="0.0392916868885913"/>
          <c:y val="0.0299245944329827"/>
          <c:w val="0.91439509457014"/>
          <c:h val="0.69696048002775"/>
        </c:manualLayout>
      </c:layout>
      <c:bar3DChart>
        <c:barDir val="col"/>
        <c:grouping val="standard"/>
        <c:varyColors val="0"/>
        <c:ser>
          <c:idx val="0"/>
          <c:order val="0"/>
          <c:tx>
            <c:strRef>
              <c:f>Лист1!$B$1</c:f>
              <c:strCache>
                <c:ptCount val="1"/>
                <c:pt idx="0">
                  <c:v>Регион 1</c:v>
                </c:pt>
              </c:strCache>
            </c:strRef>
          </c:tx>
          <c:invertIfNegative val="0"/>
          <c:cat>
            <c:strRef>
              <c:f>Лист1!$A$2:$A$7</c:f>
              <c:strCache>
                <c:ptCount val="6"/>
                <c:pt idx="4">
                  <c:v>ЕГЭ по математике</c:v>
                </c:pt>
                <c:pt idx="5">
                  <c:v>ЕГЭ по русскому языку</c:v>
                </c:pt>
              </c:strCache>
            </c:strRef>
          </c:cat>
          <c:val>
            <c:numRef>
              <c:f>Лист1!$B$2:$B$7</c:f>
              <c:numCache>
                <c:formatCode>General</c:formatCode>
                <c:ptCount val="6"/>
                <c:pt idx="4">
                  <c:v>45.2</c:v>
                </c:pt>
                <c:pt idx="5">
                  <c:v>59.6</c:v>
                </c:pt>
              </c:numCache>
            </c:numRef>
          </c:val>
          <c:extLst xmlns:c16r2="http://schemas.microsoft.com/office/drawing/2015/06/chart">
            <c:ext xmlns:c16="http://schemas.microsoft.com/office/drawing/2014/chart" uri="{C3380CC4-5D6E-409C-BE32-E72D297353CC}">
              <c16:uniqueId val="{00000000-6BE0-42FD-A233-8FD9D4107BB3}"/>
            </c:ext>
          </c:extLst>
        </c:ser>
        <c:ser>
          <c:idx val="1"/>
          <c:order val="1"/>
          <c:tx>
            <c:strRef>
              <c:f>Лист1!$C$1</c:f>
              <c:strCache>
                <c:ptCount val="1"/>
                <c:pt idx="0">
                  <c:v>Регион 2</c:v>
                </c:pt>
              </c:strCache>
            </c:strRef>
          </c:tx>
          <c:invertIfNegative val="0"/>
          <c:cat>
            <c:strRef>
              <c:f>Лист1!$A$2:$A$7</c:f>
              <c:strCache>
                <c:ptCount val="6"/>
                <c:pt idx="4">
                  <c:v>ЕГЭ по математике</c:v>
                </c:pt>
                <c:pt idx="5">
                  <c:v>ЕГЭ по русскому языку</c:v>
                </c:pt>
              </c:strCache>
            </c:strRef>
          </c:cat>
          <c:val>
            <c:numRef>
              <c:f>Лист1!$C$2:$C$7</c:f>
              <c:numCache>
                <c:formatCode>General</c:formatCode>
                <c:ptCount val="6"/>
                <c:pt idx="4">
                  <c:v>44.5</c:v>
                </c:pt>
                <c:pt idx="5">
                  <c:v>62.0</c:v>
                </c:pt>
              </c:numCache>
            </c:numRef>
          </c:val>
          <c:extLst xmlns:c16r2="http://schemas.microsoft.com/office/drawing/2015/06/chart">
            <c:ext xmlns:c16="http://schemas.microsoft.com/office/drawing/2014/chart" uri="{C3380CC4-5D6E-409C-BE32-E72D297353CC}">
              <c16:uniqueId val="{00000001-6BE0-42FD-A233-8FD9D4107BB3}"/>
            </c:ext>
          </c:extLst>
        </c:ser>
        <c:ser>
          <c:idx val="2"/>
          <c:order val="2"/>
          <c:tx>
            <c:strRef>
              <c:f>Лист1!$D$1</c:f>
              <c:strCache>
                <c:ptCount val="1"/>
                <c:pt idx="0">
                  <c:v>Регион 3</c:v>
                </c:pt>
              </c:strCache>
            </c:strRef>
          </c:tx>
          <c:invertIfNegative val="0"/>
          <c:cat>
            <c:strRef>
              <c:f>Лист1!$A$2:$A$7</c:f>
              <c:strCache>
                <c:ptCount val="6"/>
                <c:pt idx="4">
                  <c:v>ЕГЭ по математике</c:v>
                </c:pt>
                <c:pt idx="5">
                  <c:v>ЕГЭ по русскому языку</c:v>
                </c:pt>
              </c:strCache>
            </c:strRef>
          </c:cat>
          <c:val>
            <c:numRef>
              <c:f>Лист1!$D$2:$D$7</c:f>
              <c:numCache>
                <c:formatCode>General</c:formatCode>
                <c:ptCount val="6"/>
                <c:pt idx="4">
                  <c:v>45.0</c:v>
                </c:pt>
                <c:pt idx="5">
                  <c:v>62.6</c:v>
                </c:pt>
              </c:numCache>
            </c:numRef>
          </c:val>
          <c:extLst xmlns:c16r2="http://schemas.microsoft.com/office/drawing/2015/06/chart">
            <c:ext xmlns:c16="http://schemas.microsoft.com/office/drawing/2014/chart" uri="{C3380CC4-5D6E-409C-BE32-E72D297353CC}">
              <c16:uniqueId val="{00000002-6BE0-42FD-A233-8FD9D4107BB3}"/>
            </c:ext>
          </c:extLst>
        </c:ser>
        <c:dLbls>
          <c:showLegendKey val="0"/>
          <c:showVal val="0"/>
          <c:showCatName val="0"/>
          <c:showSerName val="0"/>
          <c:showPercent val="0"/>
          <c:showBubbleSize val="0"/>
        </c:dLbls>
        <c:gapWidth val="150"/>
        <c:shape val="box"/>
        <c:axId val="2118257848"/>
        <c:axId val="2118264072"/>
        <c:axId val="2118220632"/>
      </c:bar3DChart>
      <c:catAx>
        <c:axId val="2118257848"/>
        <c:scaling>
          <c:orientation val="minMax"/>
        </c:scaling>
        <c:delete val="0"/>
        <c:axPos val="b"/>
        <c:numFmt formatCode="General" sourceLinked="1"/>
        <c:majorTickMark val="out"/>
        <c:minorTickMark val="none"/>
        <c:tickLblPos val="nextTo"/>
        <c:txPr>
          <a:bodyPr/>
          <a:lstStyle/>
          <a:p>
            <a:pPr>
              <a:defRPr sz="998" b="0" i="1"/>
            </a:pPr>
            <a:endParaRPr lang="ru-RU"/>
          </a:p>
        </c:txPr>
        <c:crossAx val="2118264072"/>
        <c:crosses val="autoZero"/>
        <c:auto val="1"/>
        <c:lblAlgn val="ctr"/>
        <c:lblOffset val="100"/>
        <c:noMultiLvlLbl val="0"/>
      </c:catAx>
      <c:valAx>
        <c:axId val="2118264072"/>
        <c:scaling>
          <c:orientation val="minMax"/>
        </c:scaling>
        <c:delete val="0"/>
        <c:axPos val="l"/>
        <c:majorGridlines/>
        <c:numFmt formatCode="General" sourceLinked="1"/>
        <c:majorTickMark val="out"/>
        <c:minorTickMark val="none"/>
        <c:tickLblPos val="nextTo"/>
        <c:crossAx val="2118257848"/>
        <c:crosses val="autoZero"/>
        <c:crossBetween val="between"/>
      </c:valAx>
      <c:serAx>
        <c:axId val="2118220632"/>
        <c:scaling>
          <c:orientation val="minMax"/>
        </c:scaling>
        <c:delete val="1"/>
        <c:axPos val="b"/>
        <c:majorTickMark val="out"/>
        <c:minorTickMark val="none"/>
        <c:tickLblPos val="none"/>
        <c:crossAx val="2118264072"/>
        <c:crosses val="autoZero"/>
      </c:serAx>
      <c:spPr>
        <a:noFill/>
        <a:ln w="25359">
          <a:noFill/>
        </a:ln>
      </c:spPr>
    </c:plotArea>
    <c:legend>
      <c:legendPos val="b"/>
      <c:layout>
        <c:manualLayout>
          <c:xMode val="edge"/>
          <c:yMode val="edge"/>
          <c:x val="0.0213264102856708"/>
          <c:y val="0.851789549033644"/>
          <c:w val="0.9"/>
          <c:h val="0.07534623883477"/>
        </c:manualLayout>
      </c:layout>
      <c:overlay val="0"/>
      <c:txPr>
        <a:bodyPr/>
        <a:lstStyle/>
        <a:p>
          <a:pPr>
            <a:defRPr sz="1398"/>
          </a:pPr>
          <a:endParaRPr lang="ru-RU"/>
        </a:p>
      </c:txPr>
    </c:legend>
    <c:plotVisOnly val="1"/>
    <c:dispBlanksAs val="gap"/>
    <c:showDLblsOverMax val="0"/>
  </c:chart>
  <c:txPr>
    <a:bodyPr/>
    <a:lstStyle/>
    <a:p>
      <a:pPr>
        <a:defRPr sz="998"/>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depthPercent val="100"/>
      <c:rAngAx val="0"/>
      <c:perspective val="30"/>
    </c:view3D>
    <c:floor>
      <c:thickness val="0"/>
    </c:floor>
    <c:sideWall>
      <c:thickness val="0"/>
    </c:sideWall>
    <c:backWall>
      <c:thickness val="0"/>
    </c:backWall>
    <c:plotArea>
      <c:layout>
        <c:manualLayout>
          <c:layoutTarget val="inner"/>
          <c:xMode val="edge"/>
          <c:yMode val="edge"/>
          <c:x val="0.0392916868885913"/>
          <c:y val="0.0299245944329827"/>
          <c:w val="0.944030818261175"/>
          <c:h val="0.69696048002775"/>
        </c:manualLayout>
      </c:layout>
      <c:bar3DChart>
        <c:barDir val="col"/>
        <c:grouping val="standard"/>
        <c:varyColors val="0"/>
        <c:ser>
          <c:idx val="0"/>
          <c:order val="0"/>
          <c:tx>
            <c:strRef>
              <c:f>Лист1!$B$1</c:f>
              <c:strCache>
                <c:ptCount val="1"/>
                <c:pt idx="0">
                  <c:v>Регион 1</c:v>
                </c:pt>
              </c:strCache>
            </c:strRef>
          </c:tx>
          <c:invertIfNegative val="0"/>
          <c:cat>
            <c:strRef>
              <c:f>Лист1!$A$2:$A$7</c:f>
              <c:strCache>
                <c:ptCount val="6"/>
                <c:pt idx="0">
                  <c:v>% учащихся из семей, где оба родителя имеют высшее образование</c:v>
                </c:pt>
                <c:pt idx="1">
                  <c:v>% учителей высшей категории</c:v>
                </c:pt>
                <c:pt idx="2">
                  <c:v>% школ с углубленным изучением предметов</c:v>
                </c:pt>
                <c:pt idx="3">
                  <c:v>% лицеев, гимназий</c:v>
                </c:pt>
                <c:pt idx="4">
                  <c:v>ЕГЭ по математике</c:v>
                </c:pt>
                <c:pt idx="5">
                  <c:v>ЕГЭ по русскому языку</c:v>
                </c:pt>
              </c:strCache>
            </c:strRef>
          </c:cat>
          <c:val>
            <c:numRef>
              <c:f>Лист1!$B$2:$B$7</c:f>
              <c:numCache>
                <c:formatCode>General</c:formatCode>
                <c:ptCount val="6"/>
                <c:pt idx="0">
                  <c:v>11.0</c:v>
                </c:pt>
                <c:pt idx="1">
                  <c:v>13.0</c:v>
                </c:pt>
                <c:pt idx="2">
                  <c:v>0.0</c:v>
                </c:pt>
                <c:pt idx="3">
                  <c:v>4.0</c:v>
                </c:pt>
                <c:pt idx="4">
                  <c:v>45.2</c:v>
                </c:pt>
                <c:pt idx="5">
                  <c:v>59.6</c:v>
                </c:pt>
              </c:numCache>
            </c:numRef>
          </c:val>
          <c:extLst xmlns:c16r2="http://schemas.microsoft.com/office/drawing/2015/06/chart">
            <c:ext xmlns:c16="http://schemas.microsoft.com/office/drawing/2014/chart" uri="{C3380CC4-5D6E-409C-BE32-E72D297353CC}">
              <c16:uniqueId val="{00000000-C252-432B-8C4A-A95CC72A1521}"/>
            </c:ext>
          </c:extLst>
        </c:ser>
        <c:ser>
          <c:idx val="1"/>
          <c:order val="1"/>
          <c:tx>
            <c:strRef>
              <c:f>Лист1!$C$1</c:f>
              <c:strCache>
                <c:ptCount val="1"/>
                <c:pt idx="0">
                  <c:v>Регион 2</c:v>
                </c:pt>
              </c:strCache>
            </c:strRef>
          </c:tx>
          <c:invertIfNegative val="0"/>
          <c:cat>
            <c:strRef>
              <c:f>Лист1!$A$2:$A$7</c:f>
              <c:strCache>
                <c:ptCount val="6"/>
                <c:pt idx="0">
                  <c:v>% учащихся из семей, где оба родителя имеют высшее образование</c:v>
                </c:pt>
                <c:pt idx="1">
                  <c:v>% учителей высшей категории</c:v>
                </c:pt>
                <c:pt idx="2">
                  <c:v>% школ с углубленным изучением предметов</c:v>
                </c:pt>
                <c:pt idx="3">
                  <c:v>% лицеев, гимназий</c:v>
                </c:pt>
                <c:pt idx="4">
                  <c:v>ЕГЭ по математике</c:v>
                </c:pt>
                <c:pt idx="5">
                  <c:v>ЕГЭ по русскому языку</c:v>
                </c:pt>
              </c:strCache>
            </c:strRef>
          </c:cat>
          <c:val>
            <c:numRef>
              <c:f>Лист1!$C$2:$C$7</c:f>
              <c:numCache>
                <c:formatCode>General</c:formatCode>
                <c:ptCount val="6"/>
                <c:pt idx="0">
                  <c:v>14.0</c:v>
                </c:pt>
                <c:pt idx="1">
                  <c:v>23.0</c:v>
                </c:pt>
                <c:pt idx="2">
                  <c:v>5.0</c:v>
                </c:pt>
                <c:pt idx="3">
                  <c:v>4.0</c:v>
                </c:pt>
                <c:pt idx="4">
                  <c:v>44.5</c:v>
                </c:pt>
                <c:pt idx="5">
                  <c:v>62.0</c:v>
                </c:pt>
              </c:numCache>
            </c:numRef>
          </c:val>
          <c:extLst xmlns:c16r2="http://schemas.microsoft.com/office/drawing/2015/06/chart">
            <c:ext xmlns:c16="http://schemas.microsoft.com/office/drawing/2014/chart" uri="{C3380CC4-5D6E-409C-BE32-E72D297353CC}">
              <c16:uniqueId val="{00000001-C252-432B-8C4A-A95CC72A1521}"/>
            </c:ext>
          </c:extLst>
        </c:ser>
        <c:ser>
          <c:idx val="2"/>
          <c:order val="2"/>
          <c:tx>
            <c:strRef>
              <c:f>Лист1!$D$1</c:f>
              <c:strCache>
                <c:ptCount val="1"/>
                <c:pt idx="0">
                  <c:v>Регион 3</c:v>
                </c:pt>
              </c:strCache>
            </c:strRef>
          </c:tx>
          <c:invertIfNegative val="0"/>
          <c:cat>
            <c:strRef>
              <c:f>Лист1!$A$2:$A$7</c:f>
              <c:strCache>
                <c:ptCount val="6"/>
                <c:pt idx="0">
                  <c:v>% учащихся из семей, где оба родителя имеют высшее образование</c:v>
                </c:pt>
                <c:pt idx="1">
                  <c:v>% учителей высшей категории</c:v>
                </c:pt>
                <c:pt idx="2">
                  <c:v>% школ с углубленным изучением предметов</c:v>
                </c:pt>
                <c:pt idx="3">
                  <c:v>% лицеев, гимназий</c:v>
                </c:pt>
                <c:pt idx="4">
                  <c:v>ЕГЭ по математике</c:v>
                </c:pt>
                <c:pt idx="5">
                  <c:v>ЕГЭ по русскому языку</c:v>
                </c:pt>
              </c:strCache>
            </c:strRef>
          </c:cat>
          <c:val>
            <c:numRef>
              <c:f>Лист1!$D$2:$D$7</c:f>
              <c:numCache>
                <c:formatCode>General</c:formatCode>
                <c:ptCount val="6"/>
                <c:pt idx="0">
                  <c:v>28.0</c:v>
                </c:pt>
                <c:pt idx="1">
                  <c:v>40.0</c:v>
                </c:pt>
                <c:pt idx="2">
                  <c:v>10.0</c:v>
                </c:pt>
                <c:pt idx="3">
                  <c:v>20.0</c:v>
                </c:pt>
                <c:pt idx="4">
                  <c:v>45.0</c:v>
                </c:pt>
                <c:pt idx="5">
                  <c:v>62.6</c:v>
                </c:pt>
              </c:numCache>
            </c:numRef>
          </c:val>
          <c:extLst xmlns:c16r2="http://schemas.microsoft.com/office/drawing/2015/06/chart">
            <c:ext xmlns:c16="http://schemas.microsoft.com/office/drawing/2014/chart" uri="{C3380CC4-5D6E-409C-BE32-E72D297353CC}">
              <c16:uniqueId val="{00000002-C252-432B-8C4A-A95CC72A1521}"/>
            </c:ext>
          </c:extLst>
        </c:ser>
        <c:dLbls>
          <c:showLegendKey val="0"/>
          <c:showVal val="0"/>
          <c:showCatName val="0"/>
          <c:showSerName val="0"/>
          <c:showPercent val="0"/>
          <c:showBubbleSize val="0"/>
        </c:dLbls>
        <c:gapWidth val="150"/>
        <c:shape val="box"/>
        <c:axId val="2140746408"/>
        <c:axId val="-2116839352"/>
        <c:axId val="-2108301000"/>
      </c:bar3DChart>
      <c:catAx>
        <c:axId val="2140746408"/>
        <c:scaling>
          <c:orientation val="minMax"/>
        </c:scaling>
        <c:delete val="0"/>
        <c:axPos val="b"/>
        <c:numFmt formatCode="General" sourceLinked="1"/>
        <c:majorTickMark val="out"/>
        <c:minorTickMark val="none"/>
        <c:tickLblPos val="nextTo"/>
        <c:txPr>
          <a:bodyPr/>
          <a:lstStyle/>
          <a:p>
            <a:pPr>
              <a:defRPr sz="999" b="0" i="1"/>
            </a:pPr>
            <a:endParaRPr lang="ru-RU"/>
          </a:p>
        </c:txPr>
        <c:crossAx val="-2116839352"/>
        <c:crosses val="autoZero"/>
        <c:auto val="1"/>
        <c:lblAlgn val="ctr"/>
        <c:lblOffset val="100"/>
        <c:noMultiLvlLbl val="0"/>
      </c:catAx>
      <c:valAx>
        <c:axId val="-2116839352"/>
        <c:scaling>
          <c:orientation val="minMax"/>
        </c:scaling>
        <c:delete val="0"/>
        <c:axPos val="l"/>
        <c:majorGridlines/>
        <c:numFmt formatCode="General" sourceLinked="1"/>
        <c:majorTickMark val="out"/>
        <c:minorTickMark val="none"/>
        <c:tickLblPos val="nextTo"/>
        <c:crossAx val="2140746408"/>
        <c:crosses val="autoZero"/>
        <c:crossBetween val="between"/>
      </c:valAx>
      <c:serAx>
        <c:axId val="-2108301000"/>
        <c:scaling>
          <c:orientation val="minMax"/>
        </c:scaling>
        <c:delete val="1"/>
        <c:axPos val="b"/>
        <c:majorTickMark val="out"/>
        <c:minorTickMark val="none"/>
        <c:tickLblPos val="none"/>
        <c:crossAx val="-2116839352"/>
        <c:crosses val="autoZero"/>
      </c:serAx>
      <c:spPr>
        <a:noFill/>
        <a:ln w="25372">
          <a:noFill/>
        </a:ln>
      </c:spPr>
    </c:plotArea>
    <c:legend>
      <c:legendPos val="b"/>
      <c:layout>
        <c:manualLayout>
          <c:xMode val="edge"/>
          <c:yMode val="edge"/>
          <c:x val="0.021326469252208"/>
          <c:y val="0.851789492513038"/>
          <c:w val="0.899999956139434"/>
          <c:h val="0.0753461911048734"/>
        </c:manualLayout>
      </c:layout>
      <c:overlay val="0"/>
      <c:txPr>
        <a:bodyPr/>
        <a:lstStyle/>
        <a:p>
          <a:pPr>
            <a:defRPr sz="1398"/>
          </a:pPr>
          <a:endParaRPr lang="ru-RU"/>
        </a:p>
      </c:txPr>
    </c:legend>
    <c:plotVisOnly val="1"/>
    <c:dispBlanksAs val="gap"/>
    <c:showDLblsOverMax val="0"/>
  </c:chart>
  <c:txPr>
    <a:bodyPr/>
    <a:lstStyle/>
    <a:p>
      <a:pPr>
        <a:defRPr sz="999"/>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Русский язык</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BBB5-43AF-8A01-FF475173F6D3}"/>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BBB5-43AF-8A01-FF475173F6D3}"/>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BBB5-43AF-8A01-FF475173F6D3}"/>
              </c:ext>
            </c:extLst>
          </c:dPt>
          <c:dLbls>
            <c:numFmt formatCode="#\%" sourceLinked="0"/>
            <c:spPr>
              <a:noFill/>
              <a:ln>
                <a:noFill/>
              </a:ln>
              <a:effectLst/>
            </c:spPr>
            <c:txPr>
              <a:bodyPr/>
              <a:lstStyle/>
              <a:p>
                <a:pPr>
                  <a:defRPr sz="14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28.57142857142857</c:v>
                </c:pt>
                <c:pt idx="1">
                  <c:v>50.0</c:v>
                </c:pt>
                <c:pt idx="2">
                  <c:v>21.42857142857143</c:v>
                </c:pt>
              </c:numCache>
            </c:numRef>
          </c:val>
          <c:extLst xmlns:c16r2="http://schemas.microsoft.com/office/drawing/2015/06/chart">
            <c:ext xmlns:c16="http://schemas.microsoft.com/office/drawing/2014/chart" uri="{C3380CC4-5D6E-409C-BE32-E72D297353CC}">
              <c16:uniqueId val="{00000006-BBB5-43AF-8A01-FF475173F6D3}"/>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Русский язык</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89B2-4AAE-B5A6-A99D725C3A26}"/>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89B2-4AAE-B5A6-A99D725C3A26}"/>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89B2-4AAE-B5A6-A99D725C3A26}"/>
              </c:ext>
            </c:extLst>
          </c:dPt>
          <c:dLbls>
            <c:numFmt formatCode="#\%" sourceLinked="0"/>
            <c:spPr>
              <a:noFill/>
              <a:ln>
                <a:noFill/>
              </a:ln>
              <a:effectLst/>
            </c:spPr>
            <c:txPr>
              <a:bodyPr/>
              <a:lstStyle/>
              <a:p>
                <a:pPr>
                  <a:defRPr sz="14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21.42857142857143</c:v>
                </c:pt>
                <c:pt idx="1">
                  <c:v>42.85714285714279</c:v>
                </c:pt>
                <c:pt idx="2">
                  <c:v>35.71428571428572</c:v>
                </c:pt>
              </c:numCache>
            </c:numRef>
          </c:val>
          <c:extLst xmlns:c16r2="http://schemas.microsoft.com/office/drawing/2015/06/chart">
            <c:ext xmlns:c16="http://schemas.microsoft.com/office/drawing/2014/chart" uri="{C3380CC4-5D6E-409C-BE32-E72D297353CC}">
              <c16:uniqueId val="{00000006-89B2-4AAE-B5A6-A99D725C3A26}"/>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Русский язык</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799D-4D35-91C3-F7DFBE0B95C6}"/>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799D-4D35-91C3-F7DFBE0B95C6}"/>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799D-4D35-91C3-F7DFBE0B95C6}"/>
              </c:ext>
            </c:extLst>
          </c:dPt>
          <c:dLbls>
            <c:numFmt formatCode="#\%" sourceLinked="0"/>
            <c:spPr>
              <a:noFill/>
              <a:ln>
                <a:noFill/>
              </a:ln>
              <a:effectLst/>
            </c:spPr>
            <c:txPr>
              <a:bodyPr/>
              <a:lstStyle/>
              <a:p>
                <a:pPr>
                  <a:defRPr sz="14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16.66666666666666</c:v>
                </c:pt>
                <c:pt idx="1">
                  <c:v>72.22222222222221</c:v>
                </c:pt>
                <c:pt idx="2">
                  <c:v>11.1111111111111</c:v>
                </c:pt>
              </c:numCache>
            </c:numRef>
          </c:val>
          <c:extLst xmlns:c16r2="http://schemas.microsoft.com/office/drawing/2015/06/chart">
            <c:ext xmlns:c16="http://schemas.microsoft.com/office/drawing/2014/chart" uri="{C3380CC4-5D6E-409C-BE32-E72D297353CC}">
              <c16:uniqueId val="{00000006-799D-4D35-91C3-F7DFBE0B95C6}"/>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МАТ</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70BE-4E52-B6CA-4EA4F922525F}"/>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70BE-4E52-B6CA-4EA4F922525F}"/>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70BE-4E52-B6CA-4EA4F922525F}"/>
              </c:ext>
            </c:extLst>
          </c:dPt>
          <c:dLbls>
            <c:dLbl>
              <c:idx val="2"/>
              <c:layout>
                <c:manualLayout>
                  <c:x val="0.0262223356948943"/>
                  <c:y val="0.1332672438105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0BE-4E52-B6CA-4EA4F922525F}"/>
                </c:ext>
              </c:extLst>
            </c:dLbl>
            <c:numFmt formatCode="#\%" sourceLinked="0"/>
            <c:spPr>
              <a:noFill/>
              <a:ln>
                <a:noFill/>
              </a:ln>
              <a:effectLst/>
            </c:spPr>
            <c:txPr>
              <a:bodyPr/>
              <a:lstStyle/>
              <a:p>
                <a:pPr>
                  <a:defRPr sz="14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16.66666666666666</c:v>
                </c:pt>
                <c:pt idx="1">
                  <c:v>77.7777777777777</c:v>
                </c:pt>
                <c:pt idx="2">
                  <c:v>5.555555555555545</c:v>
                </c:pt>
              </c:numCache>
            </c:numRef>
          </c:val>
          <c:extLst xmlns:c16r2="http://schemas.microsoft.com/office/drawing/2015/06/chart">
            <c:ext xmlns:c16="http://schemas.microsoft.com/office/drawing/2014/chart" uri="{C3380CC4-5D6E-409C-BE32-E72D297353CC}">
              <c16:uniqueId val="{00000006-70BE-4E52-B6CA-4EA4F922525F}"/>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Русский язык</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9C8C-435C-B297-BAD8C2154FCF}"/>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9C8C-435C-B297-BAD8C2154FCF}"/>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9C8C-435C-B297-BAD8C2154FCF}"/>
              </c:ext>
            </c:extLst>
          </c:dPt>
          <c:dLbls>
            <c:numFmt formatCode="#\%" sourceLinked="0"/>
            <c:spPr>
              <a:noFill/>
              <a:ln>
                <a:noFill/>
              </a:ln>
              <a:effectLst/>
            </c:spPr>
            <c:txPr>
              <a:bodyPr/>
              <a:lstStyle/>
              <a:p>
                <a:pPr>
                  <a:defRPr sz="14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57.14285714285714</c:v>
                </c:pt>
                <c:pt idx="1">
                  <c:v>14.2857142857143</c:v>
                </c:pt>
                <c:pt idx="2">
                  <c:v>28.57142857142857</c:v>
                </c:pt>
              </c:numCache>
            </c:numRef>
          </c:val>
          <c:extLst xmlns:c16r2="http://schemas.microsoft.com/office/drawing/2015/06/chart">
            <c:ext xmlns:c16="http://schemas.microsoft.com/office/drawing/2014/chart" uri="{C3380CC4-5D6E-409C-BE32-E72D297353CC}">
              <c16:uniqueId val="{00000006-9C8C-435C-B297-BAD8C2154FCF}"/>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МАТЕМАТИКА</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3B2A-4A78-B5E5-38553F12E182}"/>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3B2A-4A78-B5E5-38553F12E182}"/>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3B2A-4A78-B5E5-38553F12E182}"/>
              </c:ext>
            </c:extLst>
          </c:dPt>
          <c:dLbls>
            <c:numFmt formatCode="#\%" sourceLinked="0"/>
            <c:spPr>
              <a:noFill/>
              <a:ln>
                <a:noFill/>
              </a:ln>
              <a:effectLst/>
            </c:spPr>
            <c:txPr>
              <a:bodyPr/>
              <a:lstStyle/>
              <a:p>
                <a:pPr>
                  <a:defRPr sz="14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42.85714285714279</c:v>
                </c:pt>
                <c:pt idx="1">
                  <c:v>28.57142857142857</c:v>
                </c:pt>
                <c:pt idx="2">
                  <c:v>28.57142857142857</c:v>
                </c:pt>
              </c:numCache>
            </c:numRef>
          </c:val>
          <c:extLst xmlns:c16r2="http://schemas.microsoft.com/office/drawing/2015/06/chart">
            <c:ext xmlns:c16="http://schemas.microsoft.com/office/drawing/2014/chart" uri="{C3380CC4-5D6E-409C-BE32-E72D297353CC}">
              <c16:uniqueId val="{00000006-3B2A-4A78-B5E5-38553F12E182}"/>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57821250313751"/>
          <c:y val="0.223503638484613"/>
          <c:w val="0.532471443502163"/>
          <c:h val="0.752488265192756"/>
        </c:manualLayout>
      </c:layout>
      <c:barChart>
        <c:barDir val="col"/>
        <c:grouping val="percentStacked"/>
        <c:varyColors val="0"/>
        <c:ser>
          <c:idx val="0"/>
          <c:order val="0"/>
          <c:tx>
            <c:strRef>
              <c:f>Лист1!$B$1</c:f>
              <c:strCache>
                <c:ptCount val="1"/>
                <c:pt idx="0">
                  <c:v>Доля школ с самым высоким Индексом Социального Благополучия (25%)</c:v>
                </c:pt>
              </c:strCache>
            </c:strRef>
          </c:tx>
          <c:spPr>
            <a:solidFill>
              <a:schemeClr val="accent2"/>
            </a:solidFill>
          </c:spPr>
          <c:invertIfNegative val="0"/>
          <c:dLbls>
            <c:numFmt formatCode="#\%" sourceLinked="0"/>
            <c:spPr>
              <a:noFill/>
              <a:ln>
                <a:noFill/>
              </a:ln>
              <a:effectLst/>
            </c:spPr>
            <c:txPr>
              <a:bodyPr/>
              <a:lstStyle/>
              <a:p>
                <a:pPr>
                  <a:defRPr sz="1200">
                    <a:solidFill>
                      <a:schemeClr val="tx1">
                        <a:lumMod val="75000"/>
                        <a:lumOff val="25000"/>
                      </a:schemeClr>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Район №1</c:v>
                </c:pt>
                <c:pt idx="1">
                  <c:v>Район №2</c:v>
                </c:pt>
                <c:pt idx="2">
                  <c:v>Район №3</c:v>
                </c:pt>
              </c:strCache>
            </c:strRef>
          </c:cat>
          <c:val>
            <c:numRef>
              <c:f>Лист1!$B$2:$B$4</c:f>
              <c:numCache>
                <c:formatCode>0</c:formatCode>
                <c:ptCount val="3"/>
                <c:pt idx="0">
                  <c:v>8.333333333333332</c:v>
                </c:pt>
                <c:pt idx="1">
                  <c:v>9.0909090909091</c:v>
                </c:pt>
                <c:pt idx="2">
                  <c:v>66.66666666666665</c:v>
                </c:pt>
              </c:numCache>
            </c:numRef>
          </c:val>
          <c:extLst xmlns:c16r2="http://schemas.microsoft.com/office/drawing/2015/06/chart">
            <c:ext xmlns:c16="http://schemas.microsoft.com/office/drawing/2014/chart" uri="{C3380CC4-5D6E-409C-BE32-E72D297353CC}">
              <c16:uniqueId val="{00000000-4D98-44A7-BF23-CAB533267E04}"/>
            </c:ext>
          </c:extLst>
        </c:ser>
        <c:ser>
          <c:idx val="1"/>
          <c:order val="1"/>
          <c:tx>
            <c:strRef>
              <c:f>Лист1!$C$1</c:f>
              <c:strCache>
                <c:ptCount val="1"/>
                <c:pt idx="0">
                  <c:v>Доля школ с средним Индексом Социального Благополучия</c:v>
                </c:pt>
              </c:strCache>
            </c:strRef>
          </c:tx>
          <c:spPr>
            <a:solidFill>
              <a:schemeClr val="bg1">
                <a:lumMod val="75000"/>
              </a:schemeClr>
            </a:solidFill>
          </c:spPr>
          <c:invertIfNegative val="0"/>
          <c:dLbls>
            <c:numFmt formatCode="#\%" sourceLinked="0"/>
            <c:spPr>
              <a:noFill/>
              <a:ln>
                <a:noFill/>
              </a:ln>
              <a:effectLst/>
            </c:spPr>
            <c:txPr>
              <a:bodyPr/>
              <a:lstStyle/>
              <a:p>
                <a:pPr>
                  <a:defRPr sz="1200">
                    <a:solidFill>
                      <a:schemeClr val="tx1">
                        <a:lumMod val="75000"/>
                        <a:lumOff val="25000"/>
                      </a:schemeClr>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Район №1</c:v>
                </c:pt>
                <c:pt idx="1">
                  <c:v>Район №2</c:v>
                </c:pt>
                <c:pt idx="2">
                  <c:v>Район №3</c:v>
                </c:pt>
              </c:strCache>
            </c:strRef>
          </c:cat>
          <c:val>
            <c:numRef>
              <c:f>Лист1!$C$2:$C$4</c:f>
              <c:numCache>
                <c:formatCode>0</c:formatCode>
                <c:ptCount val="3"/>
                <c:pt idx="0">
                  <c:v>66.66666666666665</c:v>
                </c:pt>
                <c:pt idx="1">
                  <c:v>54.54545454545454</c:v>
                </c:pt>
                <c:pt idx="2">
                  <c:v>33.33333333333333</c:v>
                </c:pt>
              </c:numCache>
            </c:numRef>
          </c:val>
          <c:extLst xmlns:c16r2="http://schemas.microsoft.com/office/drawing/2015/06/chart">
            <c:ext xmlns:c16="http://schemas.microsoft.com/office/drawing/2014/chart" uri="{C3380CC4-5D6E-409C-BE32-E72D297353CC}">
              <c16:uniqueId val="{00000001-4D98-44A7-BF23-CAB533267E04}"/>
            </c:ext>
          </c:extLst>
        </c:ser>
        <c:ser>
          <c:idx val="2"/>
          <c:order val="2"/>
          <c:tx>
            <c:strRef>
              <c:f>Лист1!$D$1</c:f>
              <c:strCache>
                <c:ptCount val="1"/>
                <c:pt idx="0">
                  <c:v>Доля школ с самым низким Индексом Социального Благополучия (25%)</c:v>
                </c:pt>
              </c:strCache>
            </c:strRef>
          </c:tx>
          <c:spPr>
            <a:solidFill>
              <a:schemeClr val="accent1"/>
            </a:solidFill>
          </c:spPr>
          <c:invertIfNegative val="0"/>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D98-44A7-BF23-CAB533267E04}"/>
                </c:ext>
              </c:extLst>
            </c:dLbl>
            <c:numFmt formatCode="#\%" sourceLinked="0"/>
            <c:spPr>
              <a:noFill/>
              <a:ln>
                <a:noFill/>
              </a:ln>
              <a:effectLst/>
            </c:spPr>
            <c:txPr>
              <a:bodyPr/>
              <a:lstStyle/>
              <a:p>
                <a:pPr>
                  <a:defRPr sz="1200">
                    <a:solidFill>
                      <a:schemeClr val="tx1">
                        <a:lumMod val="75000"/>
                        <a:lumOff val="25000"/>
                      </a:schemeClr>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Район №1</c:v>
                </c:pt>
                <c:pt idx="1">
                  <c:v>Район №2</c:v>
                </c:pt>
                <c:pt idx="2">
                  <c:v>Район №3</c:v>
                </c:pt>
              </c:strCache>
            </c:strRef>
          </c:cat>
          <c:val>
            <c:numRef>
              <c:f>Лист1!$D$2:$D$4</c:f>
              <c:numCache>
                <c:formatCode>0</c:formatCode>
                <c:ptCount val="3"/>
                <c:pt idx="0">
                  <c:v>25.0</c:v>
                </c:pt>
                <c:pt idx="1">
                  <c:v>36.36363636363631</c:v>
                </c:pt>
                <c:pt idx="2">
                  <c:v>0.0</c:v>
                </c:pt>
              </c:numCache>
            </c:numRef>
          </c:val>
          <c:extLst xmlns:c16r2="http://schemas.microsoft.com/office/drawing/2015/06/chart">
            <c:ext xmlns:c16="http://schemas.microsoft.com/office/drawing/2014/chart" uri="{C3380CC4-5D6E-409C-BE32-E72D297353CC}">
              <c16:uniqueId val="{00000003-4D98-44A7-BF23-CAB533267E04}"/>
            </c:ext>
          </c:extLst>
        </c:ser>
        <c:dLbls>
          <c:showLegendKey val="0"/>
          <c:showVal val="0"/>
          <c:showCatName val="0"/>
          <c:showSerName val="0"/>
          <c:showPercent val="0"/>
          <c:showBubbleSize val="0"/>
        </c:dLbls>
        <c:gapWidth val="150"/>
        <c:overlap val="100"/>
        <c:axId val="2120917080"/>
        <c:axId val="-2093636504"/>
      </c:barChart>
      <c:catAx>
        <c:axId val="2120917080"/>
        <c:scaling>
          <c:orientation val="minMax"/>
        </c:scaling>
        <c:delete val="0"/>
        <c:axPos val="t"/>
        <c:numFmt formatCode="General" sourceLinked="0"/>
        <c:majorTickMark val="out"/>
        <c:minorTickMark val="none"/>
        <c:tickLblPos val="nextTo"/>
        <c:txPr>
          <a:bodyPr/>
          <a:lstStyle/>
          <a:p>
            <a:pPr>
              <a:defRPr sz="1600"/>
            </a:pPr>
            <a:endParaRPr lang="ru-RU"/>
          </a:p>
        </c:txPr>
        <c:crossAx val="-2093636504"/>
        <c:crosses val="autoZero"/>
        <c:auto val="1"/>
        <c:lblAlgn val="ctr"/>
        <c:lblOffset val="100"/>
        <c:noMultiLvlLbl val="0"/>
      </c:catAx>
      <c:valAx>
        <c:axId val="-2093636504"/>
        <c:scaling>
          <c:orientation val="maxMin"/>
        </c:scaling>
        <c:delete val="0"/>
        <c:axPos val="l"/>
        <c:numFmt formatCode="0%" sourceLinked="1"/>
        <c:majorTickMark val="out"/>
        <c:minorTickMark val="none"/>
        <c:tickLblPos val="nextTo"/>
        <c:txPr>
          <a:bodyPr/>
          <a:lstStyle/>
          <a:p>
            <a:pPr>
              <a:defRPr sz="1000"/>
            </a:pPr>
            <a:endParaRPr lang="ru-RU"/>
          </a:p>
        </c:txPr>
        <c:crossAx val="2120917080"/>
        <c:crosses val="autoZero"/>
        <c:crossBetween val="between"/>
        <c:majorUnit val="0.2"/>
      </c:valAx>
    </c:plotArea>
    <c:legend>
      <c:legendPos val="r"/>
      <c:layout>
        <c:manualLayout>
          <c:xMode val="edge"/>
          <c:yMode val="edge"/>
          <c:x val="0.636859793356294"/>
          <c:y val="0.115198024530684"/>
          <c:w val="0.352965025490995"/>
          <c:h val="0.722217164314988"/>
        </c:manualLayout>
      </c:layout>
      <c:overlay val="0"/>
      <c:txPr>
        <a:bodyPr/>
        <a:lstStyle/>
        <a:p>
          <a:pPr>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43120345527691"/>
          <c:y val="0.0894980852821909"/>
          <c:w val="0.938577178345118"/>
          <c:h val="0.706515682285302"/>
        </c:manualLayout>
      </c:layout>
      <c:lineChart>
        <c:grouping val="standard"/>
        <c:varyColors val="0"/>
        <c:ser>
          <c:idx val="0"/>
          <c:order val="0"/>
          <c:tx>
            <c:strRef>
              <c:f>'R'!$B$31</c:f>
              <c:strCache>
                <c:ptCount val="1"/>
                <c:pt idx="0">
                  <c:v>Total</c:v>
                </c:pt>
              </c:strCache>
            </c:strRef>
          </c:tx>
          <c:spPr>
            <a:ln>
              <a:solidFill>
                <a:schemeClr val="tx1">
                  <a:lumMod val="95000"/>
                  <a:lumOff val="5000"/>
                </a:schemeClr>
              </a:solidFill>
              <a:prstDash val="sysDash"/>
            </a:ln>
          </c:spPr>
          <c:marker>
            <c:symbol val="circle"/>
            <c:size val="7"/>
            <c:spPr>
              <a:solidFill>
                <a:schemeClr val="tx1">
                  <a:lumMod val="95000"/>
                  <a:lumOff val="5000"/>
                </a:schemeClr>
              </a:solidFill>
              <a:ln>
                <a:solidFill>
                  <a:schemeClr val="tx1">
                    <a:lumMod val="95000"/>
                    <a:lumOff val="5000"/>
                  </a:schemeClr>
                </a:solidFill>
                <a:prstDash val="sysDash"/>
              </a:ln>
            </c:spPr>
          </c:marker>
          <c:cat>
            <c:numRef>
              <c:f>'R'!$C$30:$F$30</c:f>
              <c:numCache>
                <c:formatCode>General</c:formatCode>
                <c:ptCount val="4"/>
                <c:pt idx="0">
                  <c:v>2003.0</c:v>
                </c:pt>
                <c:pt idx="1">
                  <c:v>2006.0</c:v>
                </c:pt>
                <c:pt idx="2">
                  <c:v>2009.0</c:v>
                </c:pt>
                <c:pt idx="3">
                  <c:v>2012.0</c:v>
                </c:pt>
              </c:numCache>
            </c:numRef>
          </c:cat>
          <c:val>
            <c:numRef>
              <c:f>'R'!$C$31:$F$31</c:f>
              <c:numCache>
                <c:formatCode>General</c:formatCode>
                <c:ptCount val="4"/>
                <c:pt idx="0" formatCode="#,##0">
                  <c:v>30.0</c:v>
                </c:pt>
                <c:pt idx="1">
                  <c:v>34.0</c:v>
                </c:pt>
                <c:pt idx="2">
                  <c:v>38.0</c:v>
                </c:pt>
                <c:pt idx="3">
                  <c:v>33.0</c:v>
                </c:pt>
              </c:numCache>
            </c:numRef>
          </c:val>
          <c:smooth val="0"/>
          <c:extLst xmlns:c16r2="http://schemas.microsoft.com/office/drawing/2015/06/chart">
            <c:ext xmlns:c16="http://schemas.microsoft.com/office/drawing/2014/chart" uri="{C3380CC4-5D6E-409C-BE32-E72D297353CC}">
              <c16:uniqueId val="{00000000-F33F-4D7A-8AD2-C489E3B7AD1D}"/>
            </c:ext>
          </c:extLst>
        </c:ser>
        <c:ser>
          <c:idx val="1"/>
          <c:order val="1"/>
          <c:tx>
            <c:strRef>
              <c:f>'R'!$B$32</c:f>
              <c:strCache>
                <c:ptCount val="1"/>
                <c:pt idx="0">
                  <c:v>1 квартиль</c:v>
                </c:pt>
              </c:strCache>
            </c:strRef>
          </c:tx>
          <c:spPr>
            <a:ln>
              <a:solidFill>
                <a:srgbClr val="00B0F0"/>
              </a:solidFill>
            </a:ln>
          </c:spPr>
          <c:marker>
            <c:symbol val="circle"/>
            <c:size val="7"/>
            <c:spPr>
              <a:solidFill>
                <a:srgbClr val="00B0F0"/>
              </a:solidFill>
              <a:ln>
                <a:solidFill>
                  <a:srgbClr val="00B0F0"/>
                </a:solidFill>
              </a:ln>
            </c:spPr>
          </c:marker>
          <c:dLbls>
            <c:dLbl>
              <c:idx val="0"/>
              <c:layout>
                <c:manualLayout>
                  <c:x val="-0.0617361111111121"/>
                  <c:y val="-0.0310845953801441"/>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33F-4D7A-8AD2-C489E3B7AD1D}"/>
                </c:ext>
              </c:extLst>
            </c:dLbl>
            <c:dLbl>
              <c:idx val="2"/>
              <c:layout>
                <c:manualLayout>
                  <c:x val="-0.0411574074074074"/>
                  <c:y val="-0.0621691907602876"/>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33F-4D7A-8AD2-C489E3B7AD1D}"/>
                </c:ext>
              </c:extLst>
            </c:dLbl>
            <c:spPr>
              <a:noFill/>
              <a:ln>
                <a:noFill/>
              </a:ln>
              <a:effectLst/>
            </c:spPr>
            <c:txPr>
              <a:bodyPr/>
              <a:lstStyle/>
              <a:p>
                <a:pPr>
                  <a:defRPr sz="1200" b="1">
                    <a:solidFill>
                      <a:srgbClr val="00B0F0"/>
                    </a:solidFill>
                  </a:defRPr>
                </a:pPr>
                <a:endParaRPr lang="ru-RU"/>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'R'!$C$30:$F$30</c:f>
              <c:numCache>
                <c:formatCode>General</c:formatCode>
                <c:ptCount val="4"/>
                <c:pt idx="0">
                  <c:v>2003.0</c:v>
                </c:pt>
                <c:pt idx="1">
                  <c:v>2006.0</c:v>
                </c:pt>
                <c:pt idx="2">
                  <c:v>2009.0</c:v>
                </c:pt>
                <c:pt idx="3">
                  <c:v>2012.0</c:v>
                </c:pt>
              </c:numCache>
            </c:numRef>
          </c:cat>
          <c:val>
            <c:numRef>
              <c:f>'R'!$C$32:$F$32</c:f>
              <c:numCache>
                <c:formatCode>#,##0</c:formatCode>
                <c:ptCount val="4"/>
                <c:pt idx="0">
                  <c:v>28.0</c:v>
                </c:pt>
                <c:pt idx="1">
                  <c:v>28.0</c:v>
                </c:pt>
                <c:pt idx="2" formatCode="0">
                  <c:v>36.0</c:v>
                </c:pt>
                <c:pt idx="3" formatCode="General">
                  <c:v>28.0</c:v>
                </c:pt>
              </c:numCache>
            </c:numRef>
          </c:val>
          <c:smooth val="0"/>
          <c:extLst xmlns:c16r2="http://schemas.microsoft.com/office/drawing/2015/06/chart">
            <c:ext xmlns:c16="http://schemas.microsoft.com/office/drawing/2014/chart" uri="{C3380CC4-5D6E-409C-BE32-E72D297353CC}">
              <c16:uniqueId val="{00000003-F33F-4D7A-8AD2-C489E3B7AD1D}"/>
            </c:ext>
          </c:extLst>
        </c:ser>
        <c:ser>
          <c:idx val="2"/>
          <c:order val="2"/>
          <c:tx>
            <c:strRef>
              <c:f>'R'!$B$33</c:f>
              <c:strCache>
                <c:ptCount val="1"/>
                <c:pt idx="0">
                  <c:v>2 квартиль</c:v>
                </c:pt>
              </c:strCache>
            </c:strRef>
          </c:tx>
          <c:spPr>
            <a:ln>
              <a:solidFill>
                <a:srgbClr val="92D050"/>
              </a:solidFill>
            </a:ln>
          </c:spPr>
          <c:marker>
            <c:symbol val="circle"/>
            <c:size val="8"/>
            <c:spPr>
              <a:solidFill>
                <a:srgbClr val="92D050"/>
              </a:solidFill>
              <a:ln>
                <a:solidFill>
                  <a:srgbClr val="92D050"/>
                </a:solidFill>
              </a:ln>
            </c:spPr>
          </c:marker>
          <c:dLbls>
            <c:dLbl>
              <c:idx val="0"/>
              <c:layout>
                <c:manualLayout>
                  <c:x val="-0.0705555555555555"/>
                  <c:y val="0.0362653612768348"/>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33F-4D7A-8AD2-C489E3B7AD1D}"/>
                </c:ext>
              </c:extLst>
            </c:dLbl>
            <c:dLbl>
              <c:idx val="1"/>
              <c:layout>
                <c:manualLayout>
                  <c:x val="-0.0146990740740741"/>
                  <c:y val="-0.025903829483453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33F-4D7A-8AD2-C489E3B7AD1D}"/>
                </c:ext>
              </c:extLst>
            </c:dLbl>
            <c:dLbl>
              <c:idx val="2"/>
              <c:layout>
                <c:manualLayout>
                  <c:x val="-0.052916666666667"/>
                  <c:y val="-0.0518076589669065"/>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33F-4D7A-8AD2-C489E3B7AD1D}"/>
                </c:ext>
              </c:extLst>
            </c:dLbl>
            <c:spPr>
              <a:noFill/>
              <a:ln>
                <a:noFill/>
              </a:ln>
              <a:effectLst/>
            </c:spPr>
            <c:txPr>
              <a:bodyPr/>
              <a:lstStyle/>
              <a:p>
                <a:pPr>
                  <a:defRPr sz="1200" b="1">
                    <a:solidFill>
                      <a:srgbClr val="92D050"/>
                    </a:solidFill>
                  </a:defRPr>
                </a:pPr>
                <a:endParaRPr lang="ru-RU"/>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'R'!$C$30:$F$30</c:f>
              <c:numCache>
                <c:formatCode>General</c:formatCode>
                <c:ptCount val="4"/>
                <c:pt idx="0">
                  <c:v>2003.0</c:v>
                </c:pt>
                <c:pt idx="1">
                  <c:v>2006.0</c:v>
                </c:pt>
                <c:pt idx="2">
                  <c:v>2009.0</c:v>
                </c:pt>
                <c:pt idx="3">
                  <c:v>2012.0</c:v>
                </c:pt>
              </c:numCache>
            </c:numRef>
          </c:cat>
          <c:val>
            <c:numRef>
              <c:f>'R'!$C$33:$F$33</c:f>
              <c:numCache>
                <c:formatCode>0</c:formatCode>
                <c:ptCount val="4"/>
                <c:pt idx="0">
                  <c:v>31.0</c:v>
                </c:pt>
                <c:pt idx="1">
                  <c:v>33.0</c:v>
                </c:pt>
                <c:pt idx="2" formatCode="General">
                  <c:v>38.0</c:v>
                </c:pt>
                <c:pt idx="3" formatCode="General">
                  <c:v>35.0</c:v>
                </c:pt>
              </c:numCache>
            </c:numRef>
          </c:val>
          <c:smooth val="0"/>
          <c:extLst xmlns:c16r2="http://schemas.microsoft.com/office/drawing/2015/06/chart">
            <c:ext xmlns:c16="http://schemas.microsoft.com/office/drawing/2014/chart" uri="{C3380CC4-5D6E-409C-BE32-E72D297353CC}">
              <c16:uniqueId val="{00000007-F33F-4D7A-8AD2-C489E3B7AD1D}"/>
            </c:ext>
          </c:extLst>
        </c:ser>
        <c:ser>
          <c:idx val="3"/>
          <c:order val="3"/>
          <c:tx>
            <c:strRef>
              <c:f>'R'!$B$34</c:f>
              <c:strCache>
                <c:ptCount val="1"/>
                <c:pt idx="0">
                  <c:v>3 квартиль</c:v>
                </c:pt>
              </c:strCache>
            </c:strRef>
          </c:tx>
          <c:spPr>
            <a:ln>
              <a:solidFill>
                <a:srgbClr val="FFC000"/>
              </a:solidFill>
            </a:ln>
          </c:spPr>
          <c:marker>
            <c:symbol val="circle"/>
            <c:size val="7"/>
            <c:spPr>
              <a:solidFill>
                <a:srgbClr val="FFC000"/>
              </a:solidFill>
              <a:ln>
                <a:solidFill>
                  <a:srgbClr val="FFC000"/>
                </a:solidFill>
              </a:ln>
            </c:spPr>
          </c:marker>
          <c:dLbls>
            <c:dLbl>
              <c:idx val="0"/>
              <c:layout>
                <c:manualLayout>
                  <c:x val="-0.0869303240740748"/>
                  <c:y val="-0.0305534648921524"/>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33F-4D7A-8AD2-C489E3B7AD1D}"/>
                </c:ext>
              </c:extLst>
            </c:dLbl>
            <c:dLbl>
              <c:idx val="1"/>
              <c:layout>
                <c:manualLayout>
                  <c:x val="-0.0516525462962963"/>
                  <c:y val="-0.0564572943756059"/>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33F-4D7A-8AD2-C489E3B7AD1D}"/>
                </c:ext>
              </c:extLst>
            </c:dLbl>
            <c:dLbl>
              <c:idx val="2"/>
              <c:layout>
                <c:manualLayout>
                  <c:x val="-0.0781108796296296"/>
                  <c:y val="0.000531130487991435"/>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F33F-4D7A-8AD2-C489E3B7AD1D}"/>
                </c:ext>
              </c:extLst>
            </c:dLbl>
            <c:dLbl>
              <c:idx val="3"/>
              <c:layout>
                <c:manualLayout>
                  <c:x val="-0.00755532407407418"/>
                  <c:y val="0.0212541940747541"/>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33F-4D7A-8AD2-C489E3B7AD1D}"/>
                </c:ext>
              </c:extLst>
            </c:dLbl>
            <c:spPr>
              <a:noFill/>
              <a:ln>
                <a:noFill/>
              </a:ln>
              <a:effectLst/>
            </c:spPr>
            <c:txPr>
              <a:bodyPr/>
              <a:lstStyle/>
              <a:p>
                <a:pPr>
                  <a:defRPr sz="1200" b="1">
                    <a:solidFill>
                      <a:srgbClr val="FFC000"/>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'R'!$C$30:$F$30</c:f>
              <c:numCache>
                <c:formatCode>General</c:formatCode>
                <c:ptCount val="4"/>
                <c:pt idx="0">
                  <c:v>2003.0</c:v>
                </c:pt>
                <c:pt idx="1">
                  <c:v>2006.0</c:v>
                </c:pt>
                <c:pt idx="2">
                  <c:v>2009.0</c:v>
                </c:pt>
                <c:pt idx="3">
                  <c:v>2012.0</c:v>
                </c:pt>
              </c:numCache>
            </c:numRef>
          </c:cat>
          <c:val>
            <c:numRef>
              <c:f>'R'!$C$34:$F$34</c:f>
              <c:numCache>
                <c:formatCode>#,##0</c:formatCode>
                <c:ptCount val="4"/>
                <c:pt idx="0">
                  <c:v>31.0</c:v>
                </c:pt>
                <c:pt idx="1">
                  <c:v>33.0</c:v>
                </c:pt>
                <c:pt idx="2" formatCode="General">
                  <c:v>40.0</c:v>
                </c:pt>
                <c:pt idx="3" formatCode="General">
                  <c:v>33.0</c:v>
                </c:pt>
              </c:numCache>
            </c:numRef>
          </c:val>
          <c:smooth val="0"/>
          <c:extLst xmlns:c16r2="http://schemas.microsoft.com/office/drawing/2015/06/chart">
            <c:ext xmlns:c16="http://schemas.microsoft.com/office/drawing/2014/chart" uri="{C3380CC4-5D6E-409C-BE32-E72D297353CC}">
              <c16:uniqueId val="{0000000C-F33F-4D7A-8AD2-C489E3B7AD1D}"/>
            </c:ext>
          </c:extLst>
        </c:ser>
        <c:ser>
          <c:idx val="4"/>
          <c:order val="4"/>
          <c:tx>
            <c:strRef>
              <c:f>'R'!$B$35</c:f>
              <c:strCache>
                <c:ptCount val="1"/>
                <c:pt idx="0">
                  <c:v>4 квартиль</c:v>
                </c:pt>
              </c:strCache>
            </c:strRef>
          </c:tx>
          <c:spPr>
            <a:ln>
              <a:solidFill>
                <a:srgbClr val="FF0000"/>
              </a:solidFill>
            </a:ln>
          </c:spPr>
          <c:marker>
            <c:symbol val="circle"/>
            <c:size val="7"/>
            <c:spPr>
              <a:solidFill>
                <a:srgbClr val="FF0000"/>
              </a:solidFill>
              <a:ln>
                <a:solidFill>
                  <a:srgbClr val="FF0000"/>
                </a:solidFill>
              </a:ln>
            </c:spPr>
          </c:marker>
          <c:dLbls>
            <c:dLbl>
              <c:idx val="0"/>
              <c:layout>
                <c:manualLayout>
                  <c:x val="-0.0352777777777786"/>
                  <c:y val="0.0621691907602876"/>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33F-4D7A-8AD2-C489E3B7AD1D}"/>
                </c:ext>
              </c:extLst>
            </c:dLbl>
            <c:dLbl>
              <c:idx val="1"/>
              <c:layout>
                <c:manualLayout>
                  <c:x val="-0.0382175925925926"/>
                  <c:y val="0.0569884248635971"/>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F33F-4D7A-8AD2-C489E3B7AD1D}"/>
                </c:ext>
              </c:extLst>
            </c:dLbl>
            <c:dLbl>
              <c:idx val="2"/>
              <c:layout>
                <c:manualLayout>
                  <c:x val="0.017638888888889"/>
                  <c:y val="-0.0155422976900719"/>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33F-4D7A-8AD2-C489E3B7AD1D}"/>
                </c:ext>
              </c:extLst>
            </c:dLbl>
            <c:spPr>
              <a:noFill/>
              <a:ln>
                <a:noFill/>
              </a:ln>
              <a:effectLst/>
            </c:spPr>
            <c:txPr>
              <a:bodyPr/>
              <a:lstStyle/>
              <a:p>
                <a:pPr>
                  <a:defRPr sz="1200" b="1">
                    <a:solidFill>
                      <a:srgbClr val="FF0000"/>
                    </a:solidFill>
                  </a:defRPr>
                </a:pPr>
                <a:endParaRPr lang="ru-RU"/>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'R'!$C$30:$F$30</c:f>
              <c:numCache>
                <c:formatCode>General</c:formatCode>
                <c:ptCount val="4"/>
                <c:pt idx="0">
                  <c:v>2003.0</c:v>
                </c:pt>
                <c:pt idx="1">
                  <c:v>2006.0</c:v>
                </c:pt>
                <c:pt idx="2">
                  <c:v>2009.0</c:v>
                </c:pt>
                <c:pt idx="3">
                  <c:v>2012.0</c:v>
                </c:pt>
              </c:numCache>
            </c:numRef>
          </c:cat>
          <c:val>
            <c:numRef>
              <c:f>'R'!$C$35:$F$35</c:f>
              <c:numCache>
                <c:formatCode>0</c:formatCode>
                <c:ptCount val="4"/>
                <c:pt idx="0">
                  <c:v>31.0</c:v>
                </c:pt>
                <c:pt idx="1">
                  <c:v>35.0</c:v>
                </c:pt>
                <c:pt idx="2">
                  <c:v>39.0</c:v>
                </c:pt>
                <c:pt idx="3" formatCode="General">
                  <c:v>37.0</c:v>
                </c:pt>
              </c:numCache>
            </c:numRef>
          </c:val>
          <c:smooth val="0"/>
          <c:extLst xmlns:c16r2="http://schemas.microsoft.com/office/drawing/2015/06/chart">
            <c:ext xmlns:c16="http://schemas.microsoft.com/office/drawing/2014/chart" uri="{C3380CC4-5D6E-409C-BE32-E72D297353CC}">
              <c16:uniqueId val="{00000010-F33F-4D7A-8AD2-C489E3B7AD1D}"/>
            </c:ext>
          </c:extLst>
        </c:ser>
        <c:dLbls>
          <c:showLegendKey val="0"/>
          <c:showVal val="0"/>
          <c:showCatName val="0"/>
          <c:showSerName val="0"/>
          <c:showPercent val="0"/>
          <c:showBubbleSize val="0"/>
        </c:dLbls>
        <c:marker val="1"/>
        <c:smooth val="0"/>
        <c:axId val="-2091831144"/>
        <c:axId val="-2091828104"/>
      </c:lineChart>
      <c:catAx>
        <c:axId val="-2091831144"/>
        <c:scaling>
          <c:orientation val="minMax"/>
        </c:scaling>
        <c:delete val="0"/>
        <c:axPos val="t"/>
        <c:numFmt formatCode="General" sourceLinked="1"/>
        <c:majorTickMark val="none"/>
        <c:minorTickMark val="none"/>
        <c:tickLblPos val="nextTo"/>
        <c:txPr>
          <a:bodyPr/>
          <a:lstStyle/>
          <a:p>
            <a:pPr>
              <a:defRPr sz="1400">
                <a:latin typeface="Calibri" panose="020F0502020204030204" pitchFamily="34" charset="0"/>
              </a:defRPr>
            </a:pPr>
            <a:endParaRPr lang="ru-RU"/>
          </a:p>
        </c:txPr>
        <c:crossAx val="-2091828104"/>
        <c:crosses val="autoZero"/>
        <c:auto val="1"/>
        <c:lblAlgn val="ctr"/>
        <c:lblOffset val="100"/>
        <c:noMultiLvlLbl val="0"/>
      </c:catAx>
      <c:valAx>
        <c:axId val="-2091828104"/>
        <c:scaling>
          <c:orientation val="maxMin"/>
          <c:max val="41.0"/>
          <c:min val="25.0"/>
        </c:scaling>
        <c:delete val="0"/>
        <c:axPos val="l"/>
        <c:numFmt formatCode="#,##0" sourceLinked="1"/>
        <c:majorTickMark val="none"/>
        <c:minorTickMark val="none"/>
        <c:tickLblPos val="nextTo"/>
        <c:txPr>
          <a:bodyPr/>
          <a:lstStyle/>
          <a:p>
            <a:pPr>
              <a:defRPr sz="1400">
                <a:latin typeface="Calibri" panose="020F0502020204030204" pitchFamily="34" charset="0"/>
              </a:defRPr>
            </a:pPr>
            <a:endParaRPr lang="ru-RU"/>
          </a:p>
        </c:txPr>
        <c:crossAx val="-2091831144"/>
        <c:crosses val="autoZero"/>
        <c:crossBetween val="between"/>
      </c:valAx>
      <c:spPr>
        <a:ln>
          <a:solidFill>
            <a:schemeClr val="tx1"/>
          </a:solidFill>
        </a:ln>
      </c:spPr>
    </c:plotArea>
    <c:legend>
      <c:legendPos val="b"/>
      <c:layout>
        <c:manualLayout>
          <c:xMode val="edge"/>
          <c:yMode val="edge"/>
          <c:x val="0.0559944408685253"/>
          <c:y val="0.811366011415398"/>
          <c:w val="0.902934722222222"/>
          <c:h val="0.179595533119171"/>
        </c:manualLayout>
      </c:layout>
      <c:overlay val="0"/>
      <c:txPr>
        <a:bodyPr/>
        <a:lstStyle/>
        <a:p>
          <a:pPr>
            <a:defRPr sz="1400">
              <a:latin typeface="Calibri" panose="020F0502020204030204" pitchFamily="34" charset="0"/>
            </a:defRPr>
          </a:pPr>
          <a:endParaRPr lang="ru-RU"/>
        </a:p>
      </c:txPr>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Русский язык</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FFEF-49FD-94D4-889F9F6715E3}"/>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FFEF-49FD-94D4-889F9F6715E3}"/>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FFEF-49FD-94D4-889F9F6715E3}"/>
              </c:ext>
            </c:extLst>
          </c:dPt>
          <c:dLbls>
            <c:numFmt formatCode="#\%" sourceLinked="0"/>
            <c:spPr>
              <a:noFill/>
              <a:ln>
                <a:noFill/>
              </a:ln>
              <a:effectLst/>
            </c:spPr>
            <c:txPr>
              <a:bodyPr/>
              <a:lstStyle/>
              <a:p>
                <a:pPr>
                  <a:defRPr sz="14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8.0</c:v>
                </c:pt>
                <c:pt idx="1">
                  <c:v>71.0</c:v>
                </c:pt>
                <c:pt idx="2">
                  <c:v>21.0</c:v>
                </c:pt>
              </c:numCache>
            </c:numRef>
          </c:val>
          <c:extLst xmlns:c16r2="http://schemas.microsoft.com/office/drawing/2015/06/chart">
            <c:ext xmlns:c16="http://schemas.microsoft.com/office/drawing/2014/chart" uri="{C3380CC4-5D6E-409C-BE32-E72D297353CC}">
              <c16:uniqueId val="{00000006-FFEF-49FD-94D4-889F9F6715E3}"/>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МАТ</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730F-44A4-A3DB-777837A702BE}"/>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730F-44A4-A3DB-777837A702BE}"/>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730F-44A4-A3DB-777837A702BE}"/>
              </c:ext>
            </c:extLst>
          </c:dPt>
          <c:dLbls>
            <c:numFmt formatCode="#\%" sourceLinked="0"/>
            <c:spPr>
              <a:noFill/>
              <a:ln>
                <a:noFill/>
              </a:ln>
              <a:effectLst/>
            </c:spPr>
            <c:txPr>
              <a:bodyPr/>
              <a:lstStyle/>
              <a:p>
                <a:pPr>
                  <a:defRPr sz="14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29.0</c:v>
                </c:pt>
                <c:pt idx="1">
                  <c:v>50.0</c:v>
                </c:pt>
                <c:pt idx="2">
                  <c:v>21.0</c:v>
                </c:pt>
              </c:numCache>
            </c:numRef>
          </c:val>
          <c:extLst xmlns:c16r2="http://schemas.microsoft.com/office/drawing/2015/06/chart">
            <c:ext xmlns:c16="http://schemas.microsoft.com/office/drawing/2014/chart" uri="{C3380CC4-5D6E-409C-BE32-E72D297353CC}">
              <c16:uniqueId val="{00000006-730F-44A4-A3DB-777837A702BE}"/>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Русский язык</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1AFA-493C-9F4B-7181849462BD}"/>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1AFA-493C-9F4B-7181849462BD}"/>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1AFA-493C-9F4B-7181849462BD}"/>
              </c:ext>
            </c:extLst>
          </c:dPt>
          <c:dLbls>
            <c:dLbl>
              <c:idx val="2"/>
              <c:layout>
                <c:manualLayout>
                  <c:x val="0.0428565476851778"/>
                  <c:y val="0.13459166666666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AFA-493C-9F4B-7181849462BD}"/>
                </c:ext>
              </c:extLst>
            </c:dLbl>
            <c:numFmt formatCode="#\%" sourceLinked="0"/>
            <c:spPr>
              <a:noFill/>
              <a:ln>
                <a:noFill/>
              </a:ln>
              <a:effectLst/>
            </c:spPr>
            <c:txPr>
              <a:bodyPr/>
              <a:lstStyle/>
              <a:p>
                <a:pPr>
                  <a:defRPr sz="12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56.0</c:v>
                </c:pt>
                <c:pt idx="1">
                  <c:v>39.0</c:v>
                </c:pt>
                <c:pt idx="2">
                  <c:v>6.0</c:v>
                </c:pt>
              </c:numCache>
            </c:numRef>
          </c:val>
          <c:extLst xmlns:c16r2="http://schemas.microsoft.com/office/drawing/2015/06/chart">
            <c:ext xmlns:c16="http://schemas.microsoft.com/office/drawing/2014/chart" uri="{C3380CC4-5D6E-409C-BE32-E72D297353CC}">
              <c16:uniqueId val="{00000006-1AFA-493C-9F4B-7181849462BD}"/>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МАТ</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8B42-4A5C-B4EA-C585C31BCCB2}"/>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8B42-4A5C-B4EA-C585C31BCCB2}"/>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8B42-4A5C-B4EA-C585C31BCCB2}"/>
              </c:ext>
            </c:extLst>
          </c:dPt>
          <c:dLbls>
            <c:dLbl>
              <c:idx val="2"/>
              <c:layout>
                <c:manualLayout>
                  <c:x val="0.0670579365079366"/>
                  <c:y val="0.17679444444444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B42-4A5C-B4EA-C585C31BCCB2}"/>
                </c:ext>
              </c:extLst>
            </c:dLbl>
            <c:numFmt formatCode="#\%" sourceLinked="0"/>
            <c:spPr>
              <a:noFill/>
              <a:ln>
                <a:noFill/>
              </a:ln>
              <a:effectLst/>
            </c:spPr>
            <c:txPr>
              <a:bodyPr/>
              <a:lstStyle/>
              <a:p>
                <a:pPr>
                  <a:defRPr sz="14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61.0</c:v>
                </c:pt>
                <c:pt idx="1">
                  <c:v>33.0</c:v>
                </c:pt>
                <c:pt idx="2">
                  <c:v>6.0</c:v>
                </c:pt>
              </c:numCache>
            </c:numRef>
          </c:val>
          <c:extLst xmlns:c16r2="http://schemas.microsoft.com/office/drawing/2015/06/chart">
            <c:ext xmlns:c16="http://schemas.microsoft.com/office/drawing/2014/chart" uri="{C3380CC4-5D6E-409C-BE32-E72D297353CC}">
              <c16:uniqueId val="{00000006-8B42-4A5C-B4EA-C585C31BCCB2}"/>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Русский язык</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055D-4516-ACCF-B214E8F424AE}"/>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055D-4516-ACCF-B214E8F424AE}"/>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055D-4516-ACCF-B214E8F424AE}"/>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55D-4516-ACCF-B214E8F424AE}"/>
                </c:ext>
              </c:extLst>
            </c:dLbl>
            <c:numFmt formatCode="#\%" sourceLinked="0"/>
            <c:spPr>
              <a:noFill/>
              <a:ln>
                <a:noFill/>
              </a:ln>
              <a:effectLst/>
            </c:spPr>
            <c:txPr>
              <a:bodyPr/>
              <a:lstStyle/>
              <a:p>
                <a:pPr>
                  <a:defRPr sz="14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14.0</c:v>
                </c:pt>
                <c:pt idx="1">
                  <c:v>86.0</c:v>
                </c:pt>
                <c:pt idx="2">
                  <c:v>0.0</c:v>
                </c:pt>
              </c:numCache>
            </c:numRef>
          </c:val>
          <c:extLst xmlns:c16r2="http://schemas.microsoft.com/office/drawing/2015/06/chart">
            <c:ext xmlns:c16="http://schemas.microsoft.com/office/drawing/2014/chart" uri="{C3380CC4-5D6E-409C-BE32-E72D297353CC}">
              <c16:uniqueId val="{00000006-055D-4516-ACCF-B214E8F424AE}"/>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МАТ</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9E9D-4603-AF41-EB568E37DF4D}"/>
              </c:ext>
            </c:extLst>
          </c:dPt>
          <c:dPt>
            <c:idx val="1"/>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9E9D-4603-AF41-EB568E37DF4D}"/>
              </c:ext>
            </c:extLst>
          </c:dPt>
          <c:dPt>
            <c:idx val="2"/>
            <c:bubble3D val="0"/>
            <c:spPr>
              <a:solidFill>
                <a:schemeClr val="accent1"/>
              </a:solidFill>
            </c:spPr>
            <c:extLst xmlns:c16r2="http://schemas.microsoft.com/office/drawing/2015/06/chart">
              <c:ext xmlns:c16="http://schemas.microsoft.com/office/drawing/2014/chart" uri="{C3380CC4-5D6E-409C-BE32-E72D297353CC}">
                <c16:uniqueId val="{00000005-9E9D-4603-AF41-EB568E37DF4D}"/>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E9D-4603-AF41-EB568E37DF4D}"/>
                </c:ext>
              </c:extLst>
            </c:dLbl>
            <c:numFmt formatCode="#\%" sourceLinked="0"/>
            <c:spPr>
              <a:noFill/>
              <a:ln>
                <a:noFill/>
              </a:ln>
              <a:effectLst/>
            </c:spPr>
            <c:txPr>
              <a:bodyPr/>
              <a:lstStyle/>
              <a:p>
                <a:pPr>
                  <a:defRPr sz="1400">
                    <a:solidFill>
                      <a:schemeClr val="tx1">
                        <a:lumMod val="75000"/>
                        <a:lumOff val="25000"/>
                      </a:schemeClr>
                    </a:solidFill>
                  </a:defRPr>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Доля школ, показывающих высокие результаты</c:v>
                </c:pt>
                <c:pt idx="1">
                  <c:v>Доля школ, показывающих средние результаты</c:v>
                </c:pt>
                <c:pt idx="2">
                  <c:v>Доля школ, показывающих низкие результаты</c:v>
                </c:pt>
              </c:strCache>
            </c:strRef>
          </c:cat>
          <c:val>
            <c:numRef>
              <c:f>Лист1!$B$2:$B$4</c:f>
              <c:numCache>
                <c:formatCode>0</c:formatCode>
                <c:ptCount val="3"/>
                <c:pt idx="0">
                  <c:v>29.0</c:v>
                </c:pt>
                <c:pt idx="1">
                  <c:v>71.0</c:v>
                </c:pt>
                <c:pt idx="2">
                  <c:v>0.0</c:v>
                </c:pt>
              </c:numCache>
            </c:numRef>
          </c:val>
          <c:extLst xmlns:c16r2="http://schemas.microsoft.com/office/drawing/2015/06/chart">
            <c:ext xmlns:c16="http://schemas.microsoft.com/office/drawing/2014/chart" uri="{C3380CC4-5D6E-409C-BE32-E72D297353CC}">
              <c16:uniqueId val="{00000006-9E9D-4603-AF41-EB568E37DF4D}"/>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0672072261960509"/>
          <c:y val="0.0391625429597076"/>
          <c:w val="0.914661351230964"/>
          <c:h val="0.763085294712245"/>
        </c:manualLayout>
      </c:layout>
      <c:lineChart>
        <c:grouping val="standard"/>
        <c:varyColors val="0"/>
        <c:ser>
          <c:idx val="0"/>
          <c:order val="0"/>
          <c:tx>
            <c:strRef>
              <c:f>'R'!$B$23</c:f>
              <c:strCache>
                <c:ptCount val="1"/>
                <c:pt idx="0">
                  <c:v>Total</c:v>
                </c:pt>
              </c:strCache>
            </c:strRef>
          </c:tx>
          <c:spPr>
            <a:ln>
              <a:solidFill>
                <a:schemeClr val="tx1">
                  <a:lumMod val="95000"/>
                  <a:lumOff val="5000"/>
                </a:schemeClr>
              </a:solidFill>
              <a:prstDash val="sysDash"/>
            </a:ln>
          </c:spPr>
          <c:marker>
            <c:symbol val="circle"/>
            <c:size val="7"/>
            <c:spPr>
              <a:solidFill>
                <a:schemeClr val="tx1">
                  <a:lumMod val="95000"/>
                  <a:lumOff val="5000"/>
                </a:schemeClr>
              </a:solidFill>
              <a:ln>
                <a:solidFill>
                  <a:schemeClr val="tx1">
                    <a:lumMod val="95000"/>
                    <a:lumOff val="5000"/>
                  </a:schemeClr>
                </a:solidFill>
                <a:prstDash val="sysDash"/>
              </a:ln>
            </c:spPr>
          </c:marker>
          <c:cat>
            <c:numRef>
              <c:f>'R'!$C$22:$F$22</c:f>
              <c:numCache>
                <c:formatCode>General</c:formatCode>
                <c:ptCount val="4"/>
                <c:pt idx="0">
                  <c:v>2003.0</c:v>
                </c:pt>
                <c:pt idx="1">
                  <c:v>2006.0</c:v>
                </c:pt>
                <c:pt idx="2">
                  <c:v>2009.0</c:v>
                </c:pt>
                <c:pt idx="3">
                  <c:v>2012.0</c:v>
                </c:pt>
              </c:numCache>
            </c:numRef>
          </c:cat>
          <c:val>
            <c:numRef>
              <c:f>'R'!$C$23:$F$23</c:f>
              <c:numCache>
                <c:formatCode>#,##0</c:formatCode>
                <c:ptCount val="4"/>
                <c:pt idx="0">
                  <c:v>468.406654019352</c:v>
                </c:pt>
                <c:pt idx="1">
                  <c:v>475.679075015632</c:v>
                </c:pt>
                <c:pt idx="2">
                  <c:v>467.812209196419</c:v>
                </c:pt>
                <c:pt idx="3">
                  <c:v>482.1694156633223</c:v>
                </c:pt>
              </c:numCache>
            </c:numRef>
          </c:val>
          <c:smooth val="0"/>
          <c:extLst xmlns:c16r2="http://schemas.microsoft.com/office/drawing/2015/06/chart">
            <c:ext xmlns:c16="http://schemas.microsoft.com/office/drawing/2014/chart" uri="{C3380CC4-5D6E-409C-BE32-E72D297353CC}">
              <c16:uniqueId val="{00000000-F895-4CB1-B0C2-CF495E46309D}"/>
            </c:ext>
          </c:extLst>
        </c:ser>
        <c:ser>
          <c:idx val="1"/>
          <c:order val="1"/>
          <c:tx>
            <c:strRef>
              <c:f>'R'!$B$24</c:f>
              <c:strCache>
                <c:ptCount val="1"/>
                <c:pt idx="0">
                  <c:v>1 квартиль</c:v>
                </c:pt>
              </c:strCache>
            </c:strRef>
          </c:tx>
          <c:spPr>
            <a:ln>
              <a:solidFill>
                <a:srgbClr val="00B0F0"/>
              </a:solidFill>
            </a:ln>
          </c:spPr>
          <c:marker>
            <c:symbol val="circle"/>
            <c:size val="7"/>
            <c:spPr>
              <a:solidFill>
                <a:srgbClr val="00B0F0"/>
              </a:solidFill>
              <a:ln>
                <a:solidFill>
                  <a:srgbClr val="00B0F0"/>
                </a:solidFill>
              </a:ln>
            </c:spPr>
          </c:marker>
          <c:dLbls>
            <c:dLbl>
              <c:idx val="0"/>
              <c:layout>
                <c:manualLayout>
                  <c:x val="-0.0940740740740743"/>
                  <c:y val="0.0"/>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895-4CB1-B0C2-CF495E46309D}"/>
                </c:ext>
              </c:extLst>
            </c:dLbl>
            <c:dLbl>
              <c:idx val="1"/>
              <c:layout>
                <c:manualLayout>
                  <c:x val="-0.0587962962962972"/>
                  <c:y val="0.046626893070215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895-4CB1-B0C2-CF495E46309D}"/>
                </c:ext>
              </c:extLst>
            </c:dLbl>
            <c:dLbl>
              <c:idx val="2"/>
              <c:layout>
                <c:manualLayout>
                  <c:x val="-0.0321685440973848"/>
                  <c:y val="-0.0494025254024599"/>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4.1389092800696081E-2"/>
                      <c:h val="4.644884630305194E-2"/>
                    </c:manualLayout>
                  </c15:layout>
                </c:ext>
                <c:ext xmlns:c16="http://schemas.microsoft.com/office/drawing/2014/chart" uri="{C3380CC4-5D6E-409C-BE32-E72D297353CC}">
                  <c16:uniqueId val="{00000003-F895-4CB1-B0C2-CF495E46309D}"/>
                </c:ext>
              </c:extLst>
            </c:dLbl>
            <c:spPr>
              <a:noFill/>
              <a:ln>
                <a:noFill/>
              </a:ln>
              <a:effectLst/>
            </c:spPr>
            <c:txPr>
              <a:bodyPr/>
              <a:lstStyle/>
              <a:p>
                <a:pPr>
                  <a:defRPr sz="1200" b="1">
                    <a:solidFill>
                      <a:srgbClr val="00B0F0"/>
                    </a:solidFill>
                  </a:defRPr>
                </a:pPr>
                <a:endParaRPr lang="ru-RU"/>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'R'!$C$22:$F$22</c:f>
              <c:numCache>
                <c:formatCode>General</c:formatCode>
                <c:ptCount val="4"/>
                <c:pt idx="0">
                  <c:v>2003.0</c:v>
                </c:pt>
                <c:pt idx="1">
                  <c:v>2006.0</c:v>
                </c:pt>
                <c:pt idx="2">
                  <c:v>2009.0</c:v>
                </c:pt>
                <c:pt idx="3">
                  <c:v>2012.0</c:v>
                </c:pt>
              </c:numCache>
            </c:numRef>
          </c:cat>
          <c:val>
            <c:numRef>
              <c:f>'R'!$C$24:$F$24</c:f>
              <c:numCache>
                <c:formatCode>0</c:formatCode>
                <c:ptCount val="4"/>
                <c:pt idx="0">
                  <c:v>436.3121213659673</c:v>
                </c:pt>
                <c:pt idx="1">
                  <c:v>442.4643519321215</c:v>
                </c:pt>
                <c:pt idx="2">
                  <c:v>433.1215002897497</c:v>
                </c:pt>
                <c:pt idx="3">
                  <c:v>445.57</c:v>
                </c:pt>
              </c:numCache>
            </c:numRef>
          </c:val>
          <c:smooth val="0"/>
          <c:extLst xmlns:c16r2="http://schemas.microsoft.com/office/drawing/2015/06/chart">
            <c:ext xmlns:c16="http://schemas.microsoft.com/office/drawing/2014/chart" uri="{C3380CC4-5D6E-409C-BE32-E72D297353CC}">
              <c16:uniqueId val="{00000004-F895-4CB1-B0C2-CF495E46309D}"/>
            </c:ext>
          </c:extLst>
        </c:ser>
        <c:ser>
          <c:idx val="2"/>
          <c:order val="2"/>
          <c:tx>
            <c:strRef>
              <c:f>'R'!$B$25</c:f>
              <c:strCache>
                <c:ptCount val="1"/>
                <c:pt idx="0">
                  <c:v>2 квартиль</c:v>
                </c:pt>
              </c:strCache>
            </c:strRef>
          </c:tx>
          <c:spPr>
            <a:ln>
              <a:solidFill>
                <a:srgbClr val="92D050"/>
              </a:solidFill>
            </a:ln>
          </c:spPr>
          <c:marker>
            <c:symbol val="circle"/>
            <c:size val="8"/>
            <c:spPr>
              <a:solidFill>
                <a:srgbClr val="92D050"/>
              </a:solidFill>
              <a:ln>
                <a:solidFill>
                  <a:srgbClr val="92D050"/>
                </a:solidFill>
              </a:ln>
            </c:spPr>
          </c:marker>
          <c:dLbls>
            <c:spPr>
              <a:noFill/>
              <a:ln>
                <a:noFill/>
              </a:ln>
              <a:effectLst/>
            </c:spPr>
            <c:txPr>
              <a:bodyPr/>
              <a:lstStyle/>
              <a:p>
                <a:pPr>
                  <a:defRPr sz="1200" b="1">
                    <a:solidFill>
                      <a:srgbClr val="92D050"/>
                    </a:solidFill>
                  </a:defRPr>
                </a:pPr>
                <a:endParaRPr lang="ru-RU"/>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'R'!$C$22:$F$22</c:f>
              <c:numCache>
                <c:formatCode>General</c:formatCode>
                <c:ptCount val="4"/>
                <c:pt idx="0">
                  <c:v>2003.0</c:v>
                </c:pt>
                <c:pt idx="1">
                  <c:v>2006.0</c:v>
                </c:pt>
                <c:pt idx="2">
                  <c:v>2009.0</c:v>
                </c:pt>
                <c:pt idx="3">
                  <c:v>2012.0</c:v>
                </c:pt>
              </c:numCache>
            </c:numRef>
          </c:cat>
          <c:val>
            <c:numRef>
              <c:f>'R'!$C$25:$F$25</c:f>
              <c:numCache>
                <c:formatCode>0</c:formatCode>
                <c:ptCount val="4"/>
                <c:pt idx="0">
                  <c:v>457.848625877177</c:v>
                </c:pt>
                <c:pt idx="1">
                  <c:v>468.7966110985808</c:v>
                </c:pt>
                <c:pt idx="2">
                  <c:v>458.5249127194641</c:v>
                </c:pt>
                <c:pt idx="3">
                  <c:v>470.53</c:v>
                </c:pt>
              </c:numCache>
            </c:numRef>
          </c:val>
          <c:smooth val="0"/>
          <c:extLst xmlns:c16r2="http://schemas.microsoft.com/office/drawing/2015/06/chart">
            <c:ext xmlns:c16="http://schemas.microsoft.com/office/drawing/2014/chart" uri="{C3380CC4-5D6E-409C-BE32-E72D297353CC}">
              <c16:uniqueId val="{00000005-F895-4CB1-B0C2-CF495E46309D}"/>
            </c:ext>
          </c:extLst>
        </c:ser>
        <c:ser>
          <c:idx val="3"/>
          <c:order val="3"/>
          <c:tx>
            <c:strRef>
              <c:f>'R'!$B$26</c:f>
              <c:strCache>
                <c:ptCount val="1"/>
                <c:pt idx="0">
                  <c:v>3 квартиль</c:v>
                </c:pt>
              </c:strCache>
            </c:strRef>
          </c:tx>
          <c:spPr>
            <a:ln>
              <a:solidFill>
                <a:srgbClr val="FFC000"/>
              </a:solidFill>
            </a:ln>
          </c:spPr>
          <c:marker>
            <c:symbol val="circle"/>
            <c:size val="7"/>
            <c:spPr>
              <a:solidFill>
                <a:srgbClr val="FFC000"/>
              </a:solidFill>
              <a:ln>
                <a:solidFill>
                  <a:srgbClr val="FFC000"/>
                </a:solidFill>
              </a:ln>
            </c:spPr>
          </c:marker>
          <c:dLbls>
            <c:spPr>
              <a:noFill/>
              <a:ln>
                <a:noFill/>
              </a:ln>
              <a:effectLst/>
            </c:spPr>
            <c:txPr>
              <a:bodyPr/>
              <a:lstStyle/>
              <a:p>
                <a:pPr>
                  <a:defRPr sz="1200" b="1">
                    <a:solidFill>
                      <a:srgbClr val="FFC000"/>
                    </a:solidFill>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'R'!$C$22:$F$22</c:f>
              <c:numCache>
                <c:formatCode>General</c:formatCode>
                <c:ptCount val="4"/>
                <c:pt idx="0">
                  <c:v>2003.0</c:v>
                </c:pt>
                <c:pt idx="1">
                  <c:v>2006.0</c:v>
                </c:pt>
                <c:pt idx="2">
                  <c:v>2009.0</c:v>
                </c:pt>
                <c:pt idx="3">
                  <c:v>2012.0</c:v>
                </c:pt>
              </c:numCache>
            </c:numRef>
          </c:cat>
          <c:val>
            <c:numRef>
              <c:f>'R'!$C$26:$F$26</c:f>
              <c:numCache>
                <c:formatCode>0</c:formatCode>
                <c:ptCount val="4"/>
                <c:pt idx="0">
                  <c:v>474.4458780852683</c:v>
                </c:pt>
                <c:pt idx="1">
                  <c:v>485.81465313067</c:v>
                </c:pt>
                <c:pt idx="2">
                  <c:v>474.9173526456232</c:v>
                </c:pt>
                <c:pt idx="3">
                  <c:v>497.54</c:v>
                </c:pt>
              </c:numCache>
            </c:numRef>
          </c:val>
          <c:smooth val="0"/>
          <c:extLst xmlns:c16r2="http://schemas.microsoft.com/office/drawing/2015/06/chart">
            <c:ext xmlns:c16="http://schemas.microsoft.com/office/drawing/2014/chart" uri="{C3380CC4-5D6E-409C-BE32-E72D297353CC}">
              <c16:uniqueId val="{00000006-F895-4CB1-B0C2-CF495E46309D}"/>
            </c:ext>
          </c:extLst>
        </c:ser>
        <c:ser>
          <c:idx val="4"/>
          <c:order val="4"/>
          <c:tx>
            <c:strRef>
              <c:f>'R'!$B$27</c:f>
              <c:strCache>
                <c:ptCount val="1"/>
                <c:pt idx="0">
                  <c:v>4 квартиль</c:v>
                </c:pt>
              </c:strCache>
            </c:strRef>
          </c:tx>
          <c:spPr>
            <a:ln>
              <a:solidFill>
                <a:srgbClr val="FF0000"/>
              </a:solidFill>
            </a:ln>
          </c:spPr>
          <c:marker>
            <c:symbol val="circle"/>
            <c:size val="7"/>
            <c:spPr>
              <a:solidFill>
                <a:srgbClr val="FF0000"/>
              </a:solidFill>
              <a:ln>
                <a:solidFill>
                  <a:srgbClr val="FF0000"/>
                </a:solidFill>
              </a:ln>
            </c:spPr>
          </c:marker>
          <c:dLbls>
            <c:dLbl>
              <c:idx val="0"/>
              <c:layout>
                <c:manualLayout>
                  <c:x val="-0.0352777777777785"/>
                  <c:y val="0.0621691907602876"/>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895-4CB1-B0C2-CF495E46309D}"/>
                </c:ext>
              </c:extLst>
            </c:dLbl>
            <c:dLbl>
              <c:idx val="1"/>
              <c:layout>
                <c:manualLayout>
                  <c:x val="-0.0382175925925926"/>
                  <c:y val="0.05698842486359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895-4CB1-B0C2-CF495E46309D}"/>
                </c:ext>
              </c:extLst>
            </c:dLbl>
            <c:dLbl>
              <c:idx val="2"/>
              <c:layout>
                <c:manualLayout>
                  <c:x val="-0.0529166666666668"/>
                  <c:y val="0.05698842486359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895-4CB1-B0C2-CF495E46309D}"/>
                </c:ext>
              </c:extLst>
            </c:dLbl>
            <c:spPr>
              <a:noFill/>
              <a:ln>
                <a:noFill/>
              </a:ln>
              <a:effectLst/>
            </c:spPr>
            <c:txPr>
              <a:bodyPr/>
              <a:lstStyle/>
              <a:p>
                <a:pPr>
                  <a:defRPr sz="1200" b="1">
                    <a:solidFill>
                      <a:srgbClr val="FF0000"/>
                    </a:solidFill>
                  </a:defRPr>
                </a:pPr>
                <a:endParaRPr lang="ru-RU"/>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'R'!$C$22:$F$22</c:f>
              <c:numCache>
                <c:formatCode>General</c:formatCode>
                <c:ptCount val="4"/>
                <c:pt idx="0">
                  <c:v>2003.0</c:v>
                </c:pt>
                <c:pt idx="1">
                  <c:v>2006.0</c:v>
                </c:pt>
                <c:pt idx="2">
                  <c:v>2009.0</c:v>
                </c:pt>
                <c:pt idx="3">
                  <c:v>2012.0</c:v>
                </c:pt>
              </c:numCache>
            </c:numRef>
          </c:cat>
          <c:val>
            <c:numRef>
              <c:f>'R'!$C$27:$F$27</c:f>
              <c:numCache>
                <c:formatCode>0</c:formatCode>
                <c:ptCount val="4"/>
                <c:pt idx="0">
                  <c:v>510.2697359429282</c:v>
                </c:pt>
                <c:pt idx="1">
                  <c:v>511.6932925456111</c:v>
                </c:pt>
                <c:pt idx="2">
                  <c:v>511.4040633568958</c:v>
                </c:pt>
                <c:pt idx="3">
                  <c:v>521.67</c:v>
                </c:pt>
              </c:numCache>
            </c:numRef>
          </c:val>
          <c:smooth val="0"/>
          <c:extLst xmlns:c16r2="http://schemas.microsoft.com/office/drawing/2015/06/chart">
            <c:ext xmlns:c16="http://schemas.microsoft.com/office/drawing/2014/chart" uri="{C3380CC4-5D6E-409C-BE32-E72D297353CC}">
              <c16:uniqueId val="{0000000A-F895-4CB1-B0C2-CF495E46309D}"/>
            </c:ext>
          </c:extLst>
        </c:ser>
        <c:dLbls>
          <c:showLegendKey val="0"/>
          <c:showVal val="0"/>
          <c:showCatName val="0"/>
          <c:showSerName val="0"/>
          <c:showPercent val="0"/>
          <c:showBubbleSize val="0"/>
        </c:dLbls>
        <c:marker val="1"/>
        <c:smooth val="0"/>
        <c:axId val="-2091803944"/>
        <c:axId val="-2091800840"/>
      </c:lineChart>
      <c:catAx>
        <c:axId val="-2091803944"/>
        <c:scaling>
          <c:orientation val="minMax"/>
        </c:scaling>
        <c:delete val="0"/>
        <c:axPos val="b"/>
        <c:numFmt formatCode="General" sourceLinked="1"/>
        <c:majorTickMark val="none"/>
        <c:minorTickMark val="none"/>
        <c:tickLblPos val="nextTo"/>
        <c:txPr>
          <a:bodyPr/>
          <a:lstStyle/>
          <a:p>
            <a:pPr>
              <a:defRPr sz="1400">
                <a:latin typeface="Calibri" panose="020F0502020204030204" pitchFamily="34" charset="0"/>
              </a:defRPr>
            </a:pPr>
            <a:endParaRPr lang="ru-RU"/>
          </a:p>
        </c:txPr>
        <c:crossAx val="-2091800840"/>
        <c:crosses val="autoZero"/>
        <c:auto val="1"/>
        <c:lblAlgn val="ctr"/>
        <c:lblOffset val="100"/>
        <c:noMultiLvlLbl val="0"/>
      </c:catAx>
      <c:valAx>
        <c:axId val="-2091800840"/>
        <c:scaling>
          <c:orientation val="minMax"/>
          <c:max val="530.0"/>
          <c:min val="430.0"/>
        </c:scaling>
        <c:delete val="0"/>
        <c:axPos val="l"/>
        <c:numFmt formatCode="#,##0" sourceLinked="1"/>
        <c:majorTickMark val="none"/>
        <c:minorTickMark val="none"/>
        <c:tickLblPos val="nextTo"/>
        <c:txPr>
          <a:bodyPr/>
          <a:lstStyle/>
          <a:p>
            <a:pPr>
              <a:defRPr sz="1400">
                <a:latin typeface="Calibri" panose="020F0502020204030204" pitchFamily="34" charset="0"/>
              </a:defRPr>
            </a:pPr>
            <a:endParaRPr lang="ru-RU"/>
          </a:p>
        </c:txPr>
        <c:crossAx val="-2091803944"/>
        <c:crosses val="autoZero"/>
        <c:crossBetween val="between"/>
        <c:majorUnit val="20.0"/>
      </c:valAx>
      <c:spPr>
        <a:ln>
          <a:solidFill>
            <a:schemeClr val="tx1"/>
          </a:solidFill>
        </a:ln>
      </c:spPr>
    </c:plotArea>
    <c:legend>
      <c:legendPos val="b"/>
      <c:layout>
        <c:manualLayout>
          <c:xMode val="edge"/>
          <c:yMode val="edge"/>
          <c:x val="0.0742347423495001"/>
          <c:y val="0.902080552069807"/>
          <c:w val="0.896341476076906"/>
          <c:h val="0.0668347870273067"/>
        </c:manualLayout>
      </c:layout>
      <c:overlay val="0"/>
      <c:txPr>
        <a:bodyPr/>
        <a:lstStyle/>
        <a:p>
          <a:pPr>
            <a:defRPr sz="1400">
              <a:latin typeface="Calibri" panose="020F0502020204030204" pitchFamily="34" charset="0"/>
            </a:defRPr>
          </a:pPr>
          <a:endParaRPr lang="ru-RU"/>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Начальная ступень</a:t>
            </a:r>
            <a:endParaRPr lang="en-GB" dirty="0"/>
          </a:p>
        </c:rich>
      </c:tx>
      <c:layout/>
      <c:overlay val="0"/>
      <c:spPr>
        <a:noFill/>
        <a:ln>
          <a:noFill/>
        </a:ln>
        <a:effectLst/>
      </c:spPr>
    </c:title>
    <c:autoTitleDeleted val="0"/>
    <c:plotArea>
      <c:layout>
        <c:manualLayout>
          <c:layoutTarget val="inner"/>
          <c:xMode val="edge"/>
          <c:yMode val="edge"/>
          <c:x val="0.0986420796012183"/>
          <c:y val="0.254367392227075"/>
          <c:w val="0.864752972940114"/>
          <c:h val="0.320139292355494"/>
        </c:manualLayout>
      </c:layout>
      <c:barChart>
        <c:barDir val="col"/>
        <c:grouping val="clustered"/>
        <c:varyColors val="0"/>
        <c:ser>
          <c:idx val="0"/>
          <c:order val="0"/>
          <c:tx>
            <c:strRef>
              <c:f>Sheet1!$B$1</c:f>
              <c:strCache>
                <c:ptCount val="1"/>
                <c:pt idx="0">
                  <c:v>Школы повышенного уровня</c:v>
                </c:pt>
              </c:strCache>
            </c:strRef>
          </c:tx>
          <c:spPr>
            <a:solidFill>
              <a:schemeClr val="accent1"/>
            </a:solidFill>
            <a:ln>
              <a:no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Обязательно отбираем детей, показавших лучшие результаты при вступительном тестировании</c:v>
                </c:pt>
              </c:strCache>
            </c:strRef>
          </c:cat>
          <c:val>
            <c:numRef>
              <c:f>Sheet1!$B$2</c:f>
              <c:numCache>
                <c:formatCode>General</c:formatCode>
                <c:ptCount val="1"/>
                <c:pt idx="0">
                  <c:v>12.0</c:v>
                </c:pt>
              </c:numCache>
            </c:numRef>
          </c:val>
          <c:extLst xmlns:c16r2="http://schemas.microsoft.com/office/drawing/2015/06/chart">
            <c:ext xmlns:c16="http://schemas.microsoft.com/office/drawing/2014/chart" uri="{C3380CC4-5D6E-409C-BE32-E72D297353CC}">
              <c16:uniqueId val="{00000000-C30C-4088-8788-54B1708E7106}"/>
            </c:ext>
          </c:extLst>
        </c:ser>
        <c:ser>
          <c:idx val="1"/>
          <c:order val="1"/>
          <c:tx>
            <c:strRef>
              <c:f>Sheet1!$C$1</c:f>
              <c:strCache>
                <c:ptCount val="1"/>
                <c:pt idx="0">
                  <c:v>Все остальные школы</c:v>
                </c:pt>
              </c:strCache>
            </c:strRef>
          </c:tx>
          <c:spPr>
            <a:solidFill>
              <a:schemeClr val="accent2"/>
            </a:solidFill>
            <a:ln>
              <a:no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Обязательно отбираем детей, показавших лучшие результаты при вступительном тестировании</c:v>
                </c:pt>
              </c:strCache>
            </c:strRef>
          </c:cat>
          <c:val>
            <c:numRef>
              <c:f>Sheet1!$C$2</c:f>
              <c:numCache>
                <c:formatCode>General</c:formatCode>
                <c:ptCount val="1"/>
                <c:pt idx="0">
                  <c:v>4.0</c:v>
                </c:pt>
              </c:numCache>
            </c:numRef>
          </c:val>
          <c:extLst xmlns:c16r2="http://schemas.microsoft.com/office/drawing/2015/06/chart">
            <c:ext xmlns:c16="http://schemas.microsoft.com/office/drawing/2014/chart" uri="{C3380CC4-5D6E-409C-BE32-E72D297353CC}">
              <c16:uniqueId val="{00000003-C30C-4088-8788-54B1708E7106}"/>
            </c:ext>
          </c:extLst>
        </c:ser>
        <c:dLbls>
          <c:showLegendKey val="0"/>
          <c:showVal val="0"/>
          <c:showCatName val="0"/>
          <c:showSerName val="0"/>
          <c:showPercent val="0"/>
          <c:showBubbleSize val="0"/>
        </c:dLbls>
        <c:gapWidth val="219"/>
        <c:overlap val="-27"/>
        <c:axId val="2131274888"/>
        <c:axId val="2132811112"/>
      </c:barChart>
      <c:catAx>
        <c:axId val="213127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2132811112"/>
        <c:crosses val="autoZero"/>
        <c:auto val="1"/>
        <c:lblAlgn val="ctr"/>
        <c:lblOffset val="100"/>
        <c:noMultiLvlLbl val="0"/>
      </c:catAx>
      <c:valAx>
        <c:axId val="2132811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131274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Основная</a:t>
            </a:r>
            <a:r>
              <a:rPr lang="ru-RU" baseline="0" dirty="0" smtClean="0"/>
              <a:t> ступень</a:t>
            </a:r>
            <a:endParaRPr lang="en-GB" dirty="0"/>
          </a:p>
        </c:rich>
      </c:tx>
      <c:layout/>
      <c:overlay val="0"/>
      <c:spPr>
        <a:noFill/>
        <a:ln>
          <a:noFill/>
        </a:ln>
        <a:effectLst/>
      </c:spPr>
    </c:title>
    <c:autoTitleDeleted val="0"/>
    <c:plotArea>
      <c:layout>
        <c:manualLayout>
          <c:layoutTarget val="inner"/>
          <c:xMode val="edge"/>
          <c:yMode val="edge"/>
          <c:x val="0.0986420796012183"/>
          <c:y val="0.254367392227075"/>
          <c:w val="0.864752972940114"/>
          <c:h val="0.320139292355494"/>
        </c:manualLayout>
      </c:layout>
      <c:barChart>
        <c:barDir val="col"/>
        <c:grouping val="clustered"/>
        <c:varyColors val="0"/>
        <c:ser>
          <c:idx val="0"/>
          <c:order val="0"/>
          <c:tx>
            <c:strRef>
              <c:f>Sheet1!$B$1</c:f>
              <c:strCache>
                <c:ptCount val="1"/>
                <c:pt idx="0">
                  <c:v>Школы повышенного уровня</c:v>
                </c:pt>
              </c:strCache>
            </c:strRef>
          </c:tx>
          <c:spPr>
            <a:solidFill>
              <a:schemeClr val="accent1"/>
            </a:solidFill>
            <a:ln>
              <a:no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Обязательно отбираем детей, показавших лучшие результаты при вступительном тестировании</c:v>
                </c:pt>
              </c:strCache>
            </c:strRef>
          </c:cat>
          <c:val>
            <c:numRef>
              <c:f>Sheet1!$B$2</c:f>
              <c:numCache>
                <c:formatCode>General</c:formatCode>
                <c:ptCount val="1"/>
                <c:pt idx="0">
                  <c:v>33.0</c:v>
                </c:pt>
              </c:numCache>
            </c:numRef>
          </c:val>
          <c:extLst xmlns:c16r2="http://schemas.microsoft.com/office/drawing/2015/06/chart">
            <c:ext xmlns:c16="http://schemas.microsoft.com/office/drawing/2014/chart" uri="{C3380CC4-5D6E-409C-BE32-E72D297353CC}">
              <c16:uniqueId val="{00000000-6B7A-475C-B7D2-9CFC8D40BD0A}"/>
            </c:ext>
          </c:extLst>
        </c:ser>
        <c:ser>
          <c:idx val="1"/>
          <c:order val="1"/>
          <c:tx>
            <c:strRef>
              <c:f>Sheet1!$C$1</c:f>
              <c:strCache>
                <c:ptCount val="1"/>
                <c:pt idx="0">
                  <c:v>Все остальные школы</c:v>
                </c:pt>
              </c:strCache>
            </c:strRef>
          </c:tx>
          <c:spPr>
            <a:solidFill>
              <a:schemeClr val="accent2"/>
            </a:solidFill>
            <a:ln>
              <a:no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Обязательно отбираем детей, показавших лучшие результаты при вступительном тестировании</c:v>
                </c:pt>
              </c:strCache>
            </c:strRef>
          </c:cat>
          <c:val>
            <c:numRef>
              <c:f>Sheet1!$C$2</c:f>
              <c:numCache>
                <c:formatCode>General</c:formatCode>
                <c:ptCount val="1"/>
                <c:pt idx="0">
                  <c:v>9.0</c:v>
                </c:pt>
              </c:numCache>
            </c:numRef>
          </c:val>
          <c:extLst xmlns:c16r2="http://schemas.microsoft.com/office/drawing/2015/06/chart">
            <c:ext xmlns:c16="http://schemas.microsoft.com/office/drawing/2014/chart" uri="{C3380CC4-5D6E-409C-BE32-E72D297353CC}">
              <c16:uniqueId val="{00000001-6B7A-475C-B7D2-9CFC8D40BD0A}"/>
            </c:ext>
          </c:extLst>
        </c:ser>
        <c:dLbls>
          <c:showLegendKey val="0"/>
          <c:showVal val="0"/>
          <c:showCatName val="0"/>
          <c:showSerName val="0"/>
          <c:showPercent val="0"/>
          <c:showBubbleSize val="0"/>
        </c:dLbls>
        <c:gapWidth val="219"/>
        <c:overlap val="-27"/>
        <c:axId val="-2109963816"/>
        <c:axId val="-2110734328"/>
      </c:barChart>
      <c:catAx>
        <c:axId val="-210996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2110734328"/>
        <c:crosses val="autoZero"/>
        <c:auto val="1"/>
        <c:lblAlgn val="ctr"/>
        <c:lblOffset val="100"/>
        <c:noMultiLvlLbl val="0"/>
      </c:catAx>
      <c:valAx>
        <c:axId val="-2110734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109963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Старшая</a:t>
            </a:r>
            <a:r>
              <a:rPr lang="ru-RU" baseline="0" dirty="0"/>
              <a:t> </a:t>
            </a:r>
            <a:r>
              <a:rPr lang="ru-RU" baseline="0" dirty="0" smtClean="0"/>
              <a:t>ступень</a:t>
            </a:r>
            <a:endParaRPr lang="en-GB" dirty="0"/>
          </a:p>
        </c:rich>
      </c:tx>
      <c:layout/>
      <c:overlay val="0"/>
      <c:spPr>
        <a:noFill/>
        <a:ln>
          <a:noFill/>
        </a:ln>
        <a:effectLst/>
      </c:spPr>
    </c:title>
    <c:autoTitleDeleted val="0"/>
    <c:plotArea>
      <c:layout>
        <c:manualLayout>
          <c:layoutTarget val="inner"/>
          <c:xMode val="edge"/>
          <c:yMode val="edge"/>
          <c:x val="0.0986420796012183"/>
          <c:y val="0.254367392227075"/>
          <c:w val="0.864752972940114"/>
          <c:h val="0.320139292355494"/>
        </c:manualLayout>
      </c:layout>
      <c:barChart>
        <c:barDir val="col"/>
        <c:grouping val="clustered"/>
        <c:varyColors val="0"/>
        <c:ser>
          <c:idx val="0"/>
          <c:order val="0"/>
          <c:tx>
            <c:strRef>
              <c:f>Sheet1!$B$1</c:f>
              <c:strCache>
                <c:ptCount val="1"/>
                <c:pt idx="0">
                  <c:v>Школы повышенного уровня</c:v>
                </c:pt>
              </c:strCache>
            </c:strRef>
          </c:tx>
          <c:spPr>
            <a:solidFill>
              <a:schemeClr val="accent1"/>
            </a:solidFill>
            <a:ln>
              <a:no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Обязательно отбираем детей, показавших лучшие результаты при вступительном тестировании</c:v>
                </c:pt>
              </c:strCache>
            </c:strRef>
          </c:cat>
          <c:val>
            <c:numRef>
              <c:f>Sheet1!$B$2</c:f>
              <c:numCache>
                <c:formatCode>General</c:formatCode>
                <c:ptCount val="1"/>
                <c:pt idx="0">
                  <c:v>41.0</c:v>
                </c:pt>
              </c:numCache>
            </c:numRef>
          </c:val>
          <c:extLst xmlns:c16r2="http://schemas.microsoft.com/office/drawing/2015/06/chart">
            <c:ext xmlns:c16="http://schemas.microsoft.com/office/drawing/2014/chart" uri="{C3380CC4-5D6E-409C-BE32-E72D297353CC}">
              <c16:uniqueId val="{00000000-F9ED-443B-BB49-16CD6C8C207B}"/>
            </c:ext>
          </c:extLst>
        </c:ser>
        <c:ser>
          <c:idx val="1"/>
          <c:order val="1"/>
          <c:tx>
            <c:strRef>
              <c:f>Sheet1!$C$1</c:f>
              <c:strCache>
                <c:ptCount val="1"/>
                <c:pt idx="0">
                  <c:v>Все остальные школы</c:v>
                </c:pt>
              </c:strCache>
            </c:strRef>
          </c:tx>
          <c:spPr>
            <a:solidFill>
              <a:schemeClr val="accent2"/>
            </a:solidFill>
            <a:ln>
              <a:no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Обязательно отбираем детей, показавших лучшие результаты при вступительном тестировании</c:v>
                </c:pt>
              </c:strCache>
            </c:strRef>
          </c:cat>
          <c:val>
            <c:numRef>
              <c:f>Sheet1!$C$2</c:f>
              <c:numCache>
                <c:formatCode>General</c:formatCode>
                <c:ptCount val="1"/>
                <c:pt idx="0">
                  <c:v>17.0</c:v>
                </c:pt>
              </c:numCache>
            </c:numRef>
          </c:val>
          <c:extLst xmlns:c16r2="http://schemas.microsoft.com/office/drawing/2015/06/chart">
            <c:ext xmlns:c16="http://schemas.microsoft.com/office/drawing/2014/chart" uri="{C3380CC4-5D6E-409C-BE32-E72D297353CC}">
              <c16:uniqueId val="{00000001-F9ED-443B-BB49-16CD6C8C207B}"/>
            </c:ext>
          </c:extLst>
        </c:ser>
        <c:dLbls>
          <c:showLegendKey val="0"/>
          <c:showVal val="0"/>
          <c:showCatName val="0"/>
          <c:showSerName val="0"/>
          <c:showPercent val="0"/>
          <c:showBubbleSize val="0"/>
        </c:dLbls>
        <c:gapWidth val="219"/>
        <c:overlap val="-27"/>
        <c:axId val="-2115395272"/>
        <c:axId val="-2116808168"/>
      </c:barChart>
      <c:catAx>
        <c:axId val="-211539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2116808168"/>
        <c:crosses val="autoZero"/>
        <c:auto val="1"/>
        <c:lblAlgn val="ctr"/>
        <c:lblOffset val="100"/>
        <c:noMultiLvlLbl val="0"/>
      </c:catAx>
      <c:valAx>
        <c:axId val="-2116808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115395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2"/>
                </a:solidFill>
              </a:defRPr>
            </a:pPr>
            <a:r>
              <a:rPr lang="ru-RU">
                <a:solidFill>
                  <a:schemeClr val="accent2"/>
                </a:solidFill>
              </a:rPr>
              <a:t>Высокий ИСБ</a:t>
            </a:r>
          </a:p>
        </c:rich>
      </c:tx>
      <c:layout>
        <c:manualLayout>
          <c:xMode val="edge"/>
          <c:yMode val="edge"/>
          <c:x val="0.31947134013688"/>
          <c:y val="0.0806625652705255"/>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04492021549752"/>
          <c:y val="0.120528969003444"/>
          <c:w val="0.636543076161754"/>
          <c:h val="0.78767127726549"/>
        </c:manualLayout>
      </c:layout>
      <c:pie3DChart>
        <c:varyColors val="1"/>
        <c:ser>
          <c:idx val="0"/>
          <c:order val="0"/>
          <c:tx>
            <c:strRef>
              <c:f>Лист1!$B$1</c:f>
              <c:strCache>
                <c:ptCount val="1"/>
                <c:pt idx="0">
                  <c:v>Диаграмма 1</c:v>
                </c:pt>
              </c:strCache>
            </c:strRef>
          </c:tx>
          <c:spPr>
            <a:gradFill>
              <a:gsLst>
                <a:gs pos="100000">
                  <a:srgbClr val="F68B66"/>
                </a:gs>
                <a:gs pos="0">
                  <a:srgbClr val="F15A25"/>
                </a:gs>
              </a:gsLst>
              <a:lin ang="5400000" scaled="0"/>
            </a:gradFill>
          </c:spPr>
          <c:dPt>
            <c:idx val="0"/>
            <c:bubble3D val="0"/>
            <c:spPr>
              <a:solidFill>
                <a:srgbClr val="FF754F"/>
              </a:solidFill>
            </c:spPr>
            <c:extLst xmlns:c16r2="http://schemas.microsoft.com/office/drawing/2015/06/chart">
              <c:ext xmlns:c16="http://schemas.microsoft.com/office/drawing/2014/chart" uri="{C3380CC4-5D6E-409C-BE32-E72D297353CC}">
                <c16:uniqueId val="{00000001-4DE3-48FF-A400-33A25FDC7701}"/>
              </c:ext>
            </c:extLst>
          </c:dPt>
          <c:dPt>
            <c:idx val="1"/>
            <c:bubble3D val="0"/>
            <c:spPr>
              <a:solidFill>
                <a:srgbClr val="FFC000"/>
              </a:solidFill>
            </c:spPr>
            <c:extLst xmlns:c16r2="http://schemas.microsoft.com/office/drawing/2015/06/chart">
              <c:ext xmlns:c16="http://schemas.microsoft.com/office/drawing/2014/chart" uri="{C3380CC4-5D6E-409C-BE32-E72D297353CC}">
                <c16:uniqueId val="{00000003-4DE3-48FF-A400-33A25FDC7701}"/>
              </c:ext>
            </c:extLst>
          </c:dPt>
          <c:dPt>
            <c:idx val="2"/>
            <c:bubble3D val="0"/>
            <c:spPr>
              <a:solidFill>
                <a:srgbClr val="A0D565"/>
              </a:solidFill>
            </c:spPr>
            <c:extLst xmlns:c16r2="http://schemas.microsoft.com/office/drawing/2015/06/chart">
              <c:ext xmlns:c16="http://schemas.microsoft.com/office/drawing/2014/chart" uri="{C3380CC4-5D6E-409C-BE32-E72D297353CC}">
                <c16:uniqueId val="{00000005-4DE3-48FF-A400-33A25FDC7701}"/>
              </c:ext>
            </c:extLst>
          </c:dPt>
          <c:dLbls>
            <c:dLbl>
              <c:idx val="0"/>
              <c:layout>
                <c:manualLayout>
                  <c:x val="-0.11704932727052"/>
                  <c:y val="0.089338684590601"/>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1002698387503383"/>
                      <c:h val="0.10868769210828426"/>
                    </c:manualLayout>
                  </c15:layout>
                </c:ext>
                <c:ext xmlns:c16="http://schemas.microsoft.com/office/drawing/2014/chart" uri="{C3380CC4-5D6E-409C-BE32-E72D297353CC}">
                  <c16:uniqueId val="{00000001-4DE3-48FF-A400-33A25FDC7701}"/>
                </c:ext>
              </c:extLst>
            </c:dLbl>
            <c:dLbl>
              <c:idx val="1"/>
              <c:layout>
                <c:manualLayout>
                  <c:x val="-0.121729488987031"/>
                  <c:y val="-0.123467044144254"/>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DE3-48FF-A400-33A25FDC7701}"/>
                </c:ext>
              </c:extLst>
            </c:dLbl>
            <c:dLbl>
              <c:idx val="2"/>
              <c:layout>
                <c:manualLayout>
                  <c:x val="0.13906884622926"/>
                  <c:y val="-0.0575377086985461"/>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DE3-48FF-A400-33A25FDC7701}"/>
                </c:ext>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Низкий балл ЕГЭ</c:v>
                </c:pt>
                <c:pt idx="1">
                  <c:v>Средний балл ЕГЭ</c:v>
                </c:pt>
                <c:pt idx="2">
                  <c:v>Высокий балл ЕГЭ</c:v>
                </c:pt>
              </c:strCache>
            </c:strRef>
          </c:cat>
          <c:val>
            <c:numRef>
              <c:f>Лист1!$B$2:$B$4</c:f>
              <c:numCache>
                <c:formatCode>0</c:formatCode>
                <c:ptCount val="3"/>
                <c:pt idx="0">
                  <c:v>18.0</c:v>
                </c:pt>
                <c:pt idx="1">
                  <c:v>32.0</c:v>
                </c:pt>
                <c:pt idx="2">
                  <c:v>51.0</c:v>
                </c:pt>
              </c:numCache>
            </c:numRef>
          </c:val>
          <c:extLst xmlns:c16r2="http://schemas.microsoft.com/office/drawing/2015/06/chart">
            <c:ext xmlns:c16="http://schemas.microsoft.com/office/drawing/2014/chart" uri="{C3380CC4-5D6E-409C-BE32-E72D297353CC}">
              <c16:uniqueId val="{00000006-4DE3-48FF-A400-33A25FDC7701}"/>
            </c:ext>
          </c:extLst>
        </c:ser>
        <c:dLbls>
          <c:showLegendKey val="0"/>
          <c:showVal val="0"/>
          <c:showCatName val="0"/>
          <c:showSerName val="0"/>
          <c:showPercent val="0"/>
          <c:showBubbleSize val="0"/>
          <c:showLeaderLines val="1"/>
        </c:dLbls>
      </c:pie3DChart>
    </c:plotArea>
    <c:legend>
      <c:legendPos val="b"/>
      <c:layout/>
      <c:overlay val="0"/>
      <c:txPr>
        <a:bodyPr/>
        <a:lstStyle/>
        <a:p>
          <a:pPr>
            <a:defRPr sz="1600"/>
          </a:pPr>
          <a:endParaRPr lang="ru-RU"/>
        </a:p>
      </c:txPr>
    </c:legend>
    <c:plotVisOnly val="1"/>
    <c:dispBlanksAs val="zero"/>
    <c:showDLblsOverMax val="0"/>
  </c:chart>
  <c:txPr>
    <a:bodyPr/>
    <a:lstStyle/>
    <a:p>
      <a:pPr>
        <a:defRPr sz="1800">
          <a:latin typeface="Calibri" panose="020F0502020204030204" pitchFamily="34"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2"/>
                </a:solidFill>
              </a:defRPr>
            </a:pPr>
            <a:r>
              <a:rPr lang="ru-RU" dirty="0">
                <a:solidFill>
                  <a:schemeClr val="accent2"/>
                </a:solidFill>
              </a:rPr>
              <a:t>Низкий ИСБ</a:t>
            </a:r>
          </a:p>
        </c:rich>
      </c:tx>
      <c:layout>
        <c:manualLayout>
          <c:xMode val="edge"/>
          <c:yMode val="edge"/>
          <c:x val="0.353726155684821"/>
          <c:y val="0.0698778418559554"/>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0952079792643"/>
          <c:y val="0.123468457208458"/>
          <c:w val="0.580739073933171"/>
          <c:h val="0.723002536755176"/>
        </c:manualLayout>
      </c:layout>
      <c:pie3DChart>
        <c:varyColors val="1"/>
        <c:ser>
          <c:idx val="0"/>
          <c:order val="0"/>
          <c:tx>
            <c:strRef>
              <c:f>Лист1!$B$1</c:f>
              <c:strCache>
                <c:ptCount val="1"/>
                <c:pt idx="0">
                  <c:v>Диаграмма 1</c:v>
                </c:pt>
              </c:strCache>
            </c:strRef>
          </c:tx>
          <c:spPr>
            <a:gradFill>
              <a:gsLst>
                <a:gs pos="100000">
                  <a:srgbClr val="F68B66"/>
                </a:gs>
                <a:gs pos="0">
                  <a:srgbClr val="F15A25"/>
                </a:gs>
              </a:gsLst>
              <a:lin ang="5400000" scaled="0"/>
            </a:gradFill>
          </c:spPr>
          <c:dPt>
            <c:idx val="0"/>
            <c:bubble3D val="0"/>
            <c:spPr>
              <a:solidFill>
                <a:srgbClr val="FF754F"/>
              </a:solidFill>
            </c:spPr>
            <c:extLst xmlns:c16r2="http://schemas.microsoft.com/office/drawing/2015/06/chart">
              <c:ext xmlns:c16="http://schemas.microsoft.com/office/drawing/2014/chart" uri="{C3380CC4-5D6E-409C-BE32-E72D297353CC}">
                <c16:uniqueId val="{00000001-F043-413D-AC99-0788FF098D4B}"/>
              </c:ext>
            </c:extLst>
          </c:dPt>
          <c:dPt>
            <c:idx val="1"/>
            <c:bubble3D val="0"/>
            <c:spPr>
              <a:solidFill>
                <a:srgbClr val="FFC000"/>
              </a:solidFill>
            </c:spPr>
            <c:extLst xmlns:c16r2="http://schemas.microsoft.com/office/drawing/2015/06/chart">
              <c:ext xmlns:c16="http://schemas.microsoft.com/office/drawing/2014/chart" uri="{C3380CC4-5D6E-409C-BE32-E72D297353CC}">
                <c16:uniqueId val="{00000003-F043-413D-AC99-0788FF098D4B}"/>
              </c:ext>
            </c:extLst>
          </c:dPt>
          <c:dPt>
            <c:idx val="2"/>
            <c:bubble3D val="0"/>
            <c:spPr>
              <a:solidFill>
                <a:srgbClr val="A0D565"/>
              </a:solidFill>
            </c:spPr>
            <c:extLst xmlns:c16r2="http://schemas.microsoft.com/office/drawing/2015/06/chart">
              <c:ext xmlns:c16="http://schemas.microsoft.com/office/drawing/2014/chart" uri="{C3380CC4-5D6E-409C-BE32-E72D297353CC}">
                <c16:uniqueId val="{00000005-F043-413D-AC99-0788FF098D4B}"/>
              </c:ext>
            </c:extLst>
          </c:dPt>
          <c:dLbls>
            <c:dLbl>
              <c:idx val="1"/>
              <c:layout>
                <c:manualLayout>
                  <c:x val="0.131832802681581"/>
                  <c:y val="-0.147929841665651"/>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043-413D-AC99-0788FF098D4B}"/>
                </c:ext>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Лист1!$A$2:$A$4</c:f>
              <c:strCache>
                <c:ptCount val="3"/>
                <c:pt idx="0">
                  <c:v>Низкий балл ЕГЭ</c:v>
                </c:pt>
                <c:pt idx="1">
                  <c:v>Средний балл ЕГЭ</c:v>
                </c:pt>
                <c:pt idx="2">
                  <c:v>Высокий балл ЕГЭ</c:v>
                </c:pt>
              </c:strCache>
            </c:strRef>
          </c:cat>
          <c:val>
            <c:numRef>
              <c:f>Лист1!$B$2:$B$4</c:f>
              <c:numCache>
                <c:formatCode>0</c:formatCode>
                <c:ptCount val="3"/>
                <c:pt idx="0">
                  <c:v>45.0</c:v>
                </c:pt>
                <c:pt idx="1">
                  <c:v>34.0</c:v>
                </c:pt>
                <c:pt idx="2">
                  <c:v>21.0</c:v>
                </c:pt>
              </c:numCache>
            </c:numRef>
          </c:val>
          <c:extLst xmlns:c16r2="http://schemas.microsoft.com/office/drawing/2015/06/chart">
            <c:ext xmlns:c16="http://schemas.microsoft.com/office/drawing/2014/chart" uri="{C3380CC4-5D6E-409C-BE32-E72D297353CC}">
              <c16:uniqueId val="{00000006-F043-413D-AC99-0788FF098D4B}"/>
            </c:ext>
          </c:extLst>
        </c:ser>
        <c:dLbls>
          <c:showLegendKey val="0"/>
          <c:showVal val="0"/>
          <c:showCatName val="0"/>
          <c:showSerName val="0"/>
          <c:showPercent val="0"/>
          <c:showBubbleSize val="0"/>
          <c:showLeaderLines val="1"/>
        </c:dLbls>
      </c:pie3DChart>
    </c:plotArea>
    <c:legend>
      <c:legendPos val="b"/>
      <c:layout/>
      <c:overlay val="0"/>
      <c:txPr>
        <a:bodyPr/>
        <a:lstStyle/>
        <a:p>
          <a:pPr>
            <a:defRPr sz="1600"/>
          </a:pPr>
          <a:endParaRPr lang="ru-RU"/>
        </a:p>
      </c:txPr>
    </c:legend>
    <c:plotVisOnly val="1"/>
    <c:dispBlanksAs val="zero"/>
    <c:showDLblsOverMax val="0"/>
  </c:chart>
  <c:txPr>
    <a:bodyPr/>
    <a:lstStyle/>
    <a:p>
      <a:pPr>
        <a:defRPr sz="1800">
          <a:latin typeface="Calibri" panose="020F0502020204030204" pitchFamily="34" charset="0"/>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75862068965517"/>
          <c:y val="0.00525394045534152"/>
          <c:w val="0.79582095044995"/>
          <c:h val="0.968476357267951"/>
        </c:manualLayout>
      </c:layout>
      <c:barChart>
        <c:barDir val="bar"/>
        <c:grouping val="clustered"/>
        <c:varyColors val="0"/>
        <c:ser>
          <c:idx val="0"/>
          <c:order val="0"/>
          <c:tx>
            <c:strRef>
              <c:f>Sheet1!$B$1</c:f>
              <c:strCache>
                <c:ptCount val="1"/>
                <c:pt idx="0">
                  <c:v>Группа школ с низким ИСБ</c:v>
                </c:pt>
              </c:strCache>
            </c:strRef>
          </c:tx>
          <c:spPr>
            <a:solidFill>
              <a:srgbClr val="A0D565"/>
            </a:solidFill>
            <a:ln w="14369">
              <a:noFill/>
            </a:ln>
          </c:spPr>
          <c:invertIfNegative val="0"/>
          <c:dLbls>
            <c:numFmt formatCode="0%" sourceLinked="0"/>
            <c:spPr>
              <a:noFill/>
              <a:ln>
                <a:noFill/>
              </a:ln>
              <a:effectLst/>
            </c:spPr>
            <c:txPr>
              <a:bodyPr/>
              <a:lstStyle/>
              <a:p>
                <a:pPr>
                  <a:defRPr sz="1800">
                    <a:latin typeface="Calibri" panose="020F050202020403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Средняя (полная) общеобразовательная школа</c:v>
                </c:pt>
                <c:pt idx="1">
                  <c:v>Гимназия</c:v>
                </c:pt>
                <c:pt idx="2">
                  <c:v>Лицей</c:v>
                </c:pt>
                <c:pt idx="3">
                  <c:v>Средняя общеобразовательная школа с углубленным изучением отдел</c:v>
                </c:pt>
              </c:strCache>
            </c:strRef>
          </c:cat>
          <c:val>
            <c:numRef>
              <c:f>Sheet1!$B$2:$B$5</c:f>
              <c:numCache>
                <c:formatCode>###0.0</c:formatCode>
                <c:ptCount val="4"/>
                <c:pt idx="0">
                  <c:v>0.810679611650488</c:v>
                </c:pt>
                <c:pt idx="1">
                  <c:v>0.0679611650485438</c:v>
                </c:pt>
                <c:pt idx="2">
                  <c:v>0.0533980582524272</c:v>
                </c:pt>
                <c:pt idx="3">
                  <c:v>0.0679611650485438</c:v>
                </c:pt>
              </c:numCache>
            </c:numRef>
          </c:val>
          <c:extLst xmlns:c16r2="http://schemas.microsoft.com/office/drawing/2015/06/chart">
            <c:ext xmlns:c16="http://schemas.microsoft.com/office/drawing/2014/chart" uri="{C3380CC4-5D6E-409C-BE32-E72D297353CC}">
              <c16:uniqueId val="{00000000-842C-4C30-9553-32A7CD48862D}"/>
            </c:ext>
          </c:extLst>
        </c:ser>
        <c:ser>
          <c:idx val="1"/>
          <c:order val="1"/>
          <c:tx>
            <c:strRef>
              <c:f>Sheet1!$C$1</c:f>
              <c:strCache>
                <c:ptCount val="1"/>
                <c:pt idx="0">
                  <c:v>Группа школ с высоким ИСБ</c:v>
                </c:pt>
              </c:strCache>
            </c:strRef>
          </c:tx>
          <c:spPr>
            <a:solidFill>
              <a:srgbClr val="FF754F"/>
            </a:solidFill>
          </c:spPr>
          <c:invertIfNegative val="0"/>
          <c:dLbls>
            <c:numFmt formatCode="0%" sourceLinked="0"/>
            <c:spPr>
              <a:noFill/>
              <a:ln>
                <a:noFill/>
              </a:ln>
              <a:effectLst/>
            </c:spPr>
            <c:txPr>
              <a:bodyPr/>
              <a:lstStyle/>
              <a:p>
                <a:pPr>
                  <a:defRPr sz="1800">
                    <a:latin typeface="Calibri" panose="020F0502020204030204" pitchFamily="34"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Средняя (полная) общеобразовательная школа</c:v>
                </c:pt>
                <c:pt idx="1">
                  <c:v>Гимназия</c:v>
                </c:pt>
                <c:pt idx="2">
                  <c:v>Лицей</c:v>
                </c:pt>
                <c:pt idx="3">
                  <c:v>Средняя общеобразовательная школа с углубленным изучением отдел</c:v>
                </c:pt>
              </c:strCache>
            </c:strRef>
          </c:cat>
          <c:val>
            <c:numRef>
              <c:f>Sheet1!$C$2:$C$5</c:f>
              <c:numCache>
                <c:formatCode>###0.0</c:formatCode>
                <c:ptCount val="4"/>
                <c:pt idx="0">
                  <c:v>0.369158878504674</c:v>
                </c:pt>
                <c:pt idx="1">
                  <c:v>0.299065420560748</c:v>
                </c:pt>
                <c:pt idx="2">
                  <c:v>0.149532710280374</c:v>
                </c:pt>
                <c:pt idx="3">
                  <c:v>0.182242990654206</c:v>
                </c:pt>
              </c:numCache>
            </c:numRef>
          </c:val>
          <c:extLst xmlns:c16r2="http://schemas.microsoft.com/office/drawing/2015/06/chart">
            <c:ext xmlns:c16="http://schemas.microsoft.com/office/drawing/2014/chart" uri="{C3380CC4-5D6E-409C-BE32-E72D297353CC}">
              <c16:uniqueId val="{00000001-842C-4C30-9553-32A7CD48862D}"/>
            </c:ext>
          </c:extLst>
        </c:ser>
        <c:dLbls>
          <c:showLegendKey val="0"/>
          <c:showVal val="0"/>
          <c:showCatName val="0"/>
          <c:showSerName val="0"/>
          <c:showPercent val="0"/>
          <c:showBubbleSize val="0"/>
        </c:dLbls>
        <c:gapWidth val="30"/>
        <c:axId val="-2107219048"/>
        <c:axId val="2139198808"/>
      </c:barChart>
      <c:catAx>
        <c:axId val="-2107219048"/>
        <c:scaling>
          <c:orientation val="maxMin"/>
        </c:scaling>
        <c:delete val="1"/>
        <c:axPos val="l"/>
        <c:numFmt formatCode="General" sourceLinked="0"/>
        <c:majorTickMark val="out"/>
        <c:minorTickMark val="none"/>
        <c:tickLblPos val="none"/>
        <c:crossAx val="2139198808"/>
        <c:crosses val="autoZero"/>
        <c:auto val="1"/>
        <c:lblAlgn val="ctr"/>
        <c:lblOffset val="100"/>
        <c:noMultiLvlLbl val="0"/>
      </c:catAx>
      <c:valAx>
        <c:axId val="2139198808"/>
        <c:scaling>
          <c:orientation val="minMax"/>
          <c:max val="1.0"/>
          <c:min val="0.0"/>
        </c:scaling>
        <c:delete val="1"/>
        <c:axPos val="t"/>
        <c:numFmt formatCode="###0.0" sourceLinked="1"/>
        <c:majorTickMark val="out"/>
        <c:minorTickMark val="none"/>
        <c:tickLblPos val="none"/>
        <c:crossAx val="-2107219048"/>
        <c:crosses val="autoZero"/>
        <c:crossBetween val="between"/>
      </c:valAx>
      <c:spPr>
        <a:noFill/>
        <a:ln w="18751">
          <a:noFill/>
        </a:ln>
      </c:spPr>
    </c:plotArea>
    <c:legend>
      <c:legendPos val="r"/>
      <c:layout>
        <c:manualLayout>
          <c:xMode val="edge"/>
          <c:yMode val="edge"/>
          <c:x val="0.593980597137952"/>
          <c:y val="0.385164444444445"/>
          <c:w val="0.387454261354474"/>
          <c:h val="0.515421111111111"/>
        </c:manualLayout>
      </c:layout>
      <c:overlay val="0"/>
      <c:txPr>
        <a:bodyPr/>
        <a:lstStyle/>
        <a:p>
          <a:pPr>
            <a:defRPr sz="1600">
              <a:solidFill>
                <a:schemeClr val="tx1"/>
              </a:solidFill>
              <a:latin typeface="Calibri" panose="020F0502020204030204" pitchFamily="34" charset="0"/>
            </a:defRPr>
          </a:pPr>
          <a:endParaRPr lang="ru-RU"/>
        </a:p>
      </c:txPr>
    </c:legend>
    <c:plotVisOnly val="1"/>
    <c:dispBlanksAs val="gap"/>
    <c:showDLblsOverMax val="0"/>
  </c:chart>
  <c:spPr>
    <a:noFill/>
    <a:ln>
      <a:noFill/>
    </a:ln>
  </c:spPr>
  <c:txPr>
    <a:bodyPr/>
    <a:lstStyle/>
    <a:p>
      <a:pPr>
        <a:defRPr sz="438" b="1" i="0" u="none" strike="noStrike" baseline="0">
          <a:solidFill>
            <a:schemeClr val="tx1"/>
          </a:solidFill>
          <a:latin typeface="MS P????"/>
          <a:ea typeface="MS P????"/>
          <a:cs typeface="MS P????"/>
        </a:defRPr>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0.0082</cdr:x>
      <cdr:y>0.03846</cdr:y>
    </cdr:from>
    <cdr:to>
      <cdr:x>0.40014</cdr:x>
      <cdr:y>0.18641</cdr:y>
    </cdr:to>
    <cdr:sp macro="" textlink="">
      <cdr:nvSpPr>
        <cdr:cNvPr id="3" name="TextBox 9"/>
        <cdr:cNvSpPr txBox="1"/>
      </cdr:nvSpPr>
      <cdr:spPr>
        <a:xfrm xmlns:a="http://schemas.openxmlformats.org/drawingml/2006/main">
          <a:off x="22442" y="72008"/>
          <a:ext cx="1072474"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200" b="1" dirty="0">
              <a:solidFill>
                <a:schemeClr val="tx1">
                  <a:lumMod val="75000"/>
                  <a:lumOff val="25000"/>
                </a:schemeClr>
              </a:solidFill>
            </a:rPr>
            <a:t>Русский язык</a:t>
          </a:r>
          <a:endParaRPr lang="en-GB" sz="1200" b="1" dirty="0">
            <a:solidFill>
              <a:schemeClr val="tx1">
                <a:lumMod val="75000"/>
                <a:lumOff val="25000"/>
              </a:schemeClr>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0.03846</cdr:y>
    </cdr:from>
    <cdr:to>
      <cdr:x>0.45508</cdr:x>
      <cdr:y>0.20945</cdr:y>
    </cdr:to>
    <cdr:sp macro="" textlink="">
      <cdr:nvSpPr>
        <cdr:cNvPr id="2" name="TextBox 9"/>
        <cdr:cNvSpPr txBox="1"/>
      </cdr:nvSpPr>
      <cdr:spPr>
        <a:xfrm xmlns:a="http://schemas.openxmlformats.org/drawingml/2006/main">
          <a:off x="-122415" y="69228"/>
          <a:ext cx="1146789"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400" b="1" dirty="0">
              <a:solidFill>
                <a:schemeClr val="tx1">
                  <a:lumMod val="75000"/>
                  <a:lumOff val="25000"/>
                </a:schemeClr>
              </a:solidFill>
            </a:rPr>
            <a:t>Математика</a:t>
          </a:r>
          <a:endParaRPr lang="en-GB" sz="1400" b="1" dirty="0">
            <a:solidFill>
              <a:schemeClr val="tx1">
                <a:lumMod val="75000"/>
                <a:lumOff val="25000"/>
              </a:schemeClr>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0.03846</cdr:y>
    </cdr:from>
    <cdr:to>
      <cdr:x>0.46166</cdr:x>
      <cdr:y>0.20945</cdr:y>
    </cdr:to>
    <cdr:sp macro="" textlink="">
      <cdr:nvSpPr>
        <cdr:cNvPr id="3" name="TextBox 9"/>
        <cdr:cNvSpPr txBox="1"/>
      </cdr:nvSpPr>
      <cdr:spPr>
        <a:xfrm xmlns:a="http://schemas.openxmlformats.org/drawingml/2006/main">
          <a:off x="-67197" y="69228"/>
          <a:ext cx="116352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400" b="1" dirty="0">
              <a:solidFill>
                <a:schemeClr val="tx1">
                  <a:lumMod val="75000"/>
                  <a:lumOff val="25000"/>
                </a:schemeClr>
              </a:solidFill>
            </a:rPr>
            <a:t>Русский</a:t>
          </a:r>
          <a:r>
            <a:rPr lang="ru-RU" sz="1200" b="1" dirty="0">
              <a:solidFill>
                <a:schemeClr val="tx1">
                  <a:lumMod val="75000"/>
                  <a:lumOff val="25000"/>
                </a:schemeClr>
              </a:solidFill>
            </a:rPr>
            <a:t> язык</a:t>
          </a:r>
          <a:endParaRPr lang="en-GB" sz="1200" b="1" dirty="0">
            <a:solidFill>
              <a:schemeClr val="tx1">
                <a:lumMod val="75000"/>
                <a:lumOff val="2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0.03846</cdr:y>
    </cdr:from>
    <cdr:to>
      <cdr:x>0.45508</cdr:x>
      <cdr:y>0.20945</cdr:y>
    </cdr:to>
    <cdr:sp macro="" textlink="">
      <cdr:nvSpPr>
        <cdr:cNvPr id="2" name="TextBox 9"/>
        <cdr:cNvSpPr txBox="1"/>
      </cdr:nvSpPr>
      <cdr:spPr>
        <a:xfrm xmlns:a="http://schemas.openxmlformats.org/drawingml/2006/main">
          <a:off x="-122415" y="69228"/>
          <a:ext cx="1146789"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400" b="1" dirty="0">
              <a:solidFill>
                <a:schemeClr val="tx1">
                  <a:lumMod val="75000"/>
                  <a:lumOff val="25000"/>
                </a:schemeClr>
              </a:solidFill>
            </a:rPr>
            <a:t>Математика</a:t>
          </a:r>
          <a:endParaRPr lang="en-GB" sz="1400" b="1" dirty="0">
            <a:solidFill>
              <a:schemeClr val="tx1">
                <a:lumMod val="75000"/>
                <a:lumOff val="2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0.03846</cdr:y>
    </cdr:from>
    <cdr:to>
      <cdr:x>0.45508</cdr:x>
      <cdr:y>0.20945</cdr:y>
    </cdr:to>
    <cdr:sp macro="" textlink="">
      <cdr:nvSpPr>
        <cdr:cNvPr id="2" name="TextBox 9"/>
        <cdr:cNvSpPr txBox="1"/>
      </cdr:nvSpPr>
      <cdr:spPr>
        <a:xfrm xmlns:a="http://schemas.openxmlformats.org/drawingml/2006/main">
          <a:off x="-122415" y="69228"/>
          <a:ext cx="1146789"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400" b="1" dirty="0">
              <a:solidFill>
                <a:schemeClr val="tx1">
                  <a:lumMod val="75000"/>
                  <a:lumOff val="25000"/>
                </a:schemeClr>
              </a:solidFill>
            </a:rPr>
            <a:t>Математика</a:t>
          </a:r>
          <a:endParaRPr lang="en-GB" sz="1400" b="1" dirty="0">
            <a:solidFill>
              <a:schemeClr val="tx1">
                <a:lumMod val="75000"/>
                <a:lumOff val="2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0.03846</cdr:y>
    </cdr:from>
    <cdr:to>
      <cdr:x>0.48589</cdr:x>
      <cdr:y>0.20945</cdr:y>
    </cdr:to>
    <cdr:sp macro="" textlink="">
      <cdr:nvSpPr>
        <cdr:cNvPr id="3" name="TextBox 9"/>
        <cdr:cNvSpPr txBox="1"/>
      </cdr:nvSpPr>
      <cdr:spPr>
        <a:xfrm xmlns:a="http://schemas.openxmlformats.org/drawingml/2006/main">
          <a:off x="-118375" y="69228"/>
          <a:ext cx="1224439"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400" b="1" dirty="0">
              <a:solidFill>
                <a:schemeClr val="tx1">
                  <a:lumMod val="75000"/>
                  <a:lumOff val="25000"/>
                </a:schemeClr>
              </a:solidFill>
            </a:rPr>
            <a:t>Русский язык</a:t>
          </a:r>
          <a:endParaRPr lang="en-GB" sz="1400" b="1" dirty="0">
            <a:solidFill>
              <a:schemeClr val="tx1">
                <a:lumMod val="75000"/>
                <a:lumOff val="25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0.03846</cdr:y>
    </cdr:from>
    <cdr:to>
      <cdr:x>0.45508</cdr:x>
      <cdr:y>0.20945</cdr:y>
    </cdr:to>
    <cdr:sp macro="" textlink="">
      <cdr:nvSpPr>
        <cdr:cNvPr id="2" name="TextBox 9"/>
        <cdr:cNvSpPr txBox="1"/>
      </cdr:nvSpPr>
      <cdr:spPr>
        <a:xfrm xmlns:a="http://schemas.openxmlformats.org/drawingml/2006/main">
          <a:off x="-122415" y="69228"/>
          <a:ext cx="1146789"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400" b="1" dirty="0">
              <a:solidFill>
                <a:schemeClr val="tx1">
                  <a:lumMod val="75000"/>
                  <a:lumOff val="25000"/>
                </a:schemeClr>
              </a:solidFill>
            </a:rPr>
            <a:t>Математика</a:t>
          </a:r>
          <a:endParaRPr lang="en-GB" sz="1400" b="1" dirty="0">
            <a:solidFill>
              <a:schemeClr val="tx1">
                <a:lumMod val="75000"/>
                <a:lumOff val="25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0.03846</cdr:y>
    </cdr:from>
    <cdr:to>
      <cdr:x>0.46172</cdr:x>
      <cdr:y>0.20945</cdr:y>
    </cdr:to>
    <cdr:sp macro="" textlink="">
      <cdr:nvSpPr>
        <cdr:cNvPr id="3" name="TextBox 9"/>
        <cdr:cNvSpPr txBox="1"/>
      </cdr:nvSpPr>
      <cdr:spPr>
        <a:xfrm xmlns:a="http://schemas.openxmlformats.org/drawingml/2006/main">
          <a:off x="-87917" y="69228"/>
          <a:ext cx="1163524"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400" b="1" dirty="0">
              <a:solidFill>
                <a:schemeClr val="tx1">
                  <a:lumMod val="75000"/>
                  <a:lumOff val="25000"/>
                </a:schemeClr>
              </a:solidFill>
            </a:rPr>
            <a:t>Русский</a:t>
          </a:r>
          <a:r>
            <a:rPr lang="ru-RU" sz="1200" b="1" dirty="0">
              <a:solidFill>
                <a:schemeClr val="tx1">
                  <a:lumMod val="75000"/>
                  <a:lumOff val="25000"/>
                </a:schemeClr>
              </a:solidFill>
            </a:rPr>
            <a:t> язык</a:t>
          </a:r>
          <a:endParaRPr lang="en-GB" sz="1200" b="1" dirty="0">
            <a:solidFill>
              <a:schemeClr val="tx1">
                <a:lumMod val="75000"/>
                <a:lumOff val="25000"/>
              </a:schemeClr>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0.03846</cdr:y>
    </cdr:from>
    <cdr:to>
      <cdr:x>0.45508</cdr:x>
      <cdr:y>0.20945</cdr:y>
    </cdr:to>
    <cdr:sp macro="" textlink="">
      <cdr:nvSpPr>
        <cdr:cNvPr id="2" name="TextBox 9"/>
        <cdr:cNvSpPr txBox="1"/>
      </cdr:nvSpPr>
      <cdr:spPr>
        <a:xfrm xmlns:a="http://schemas.openxmlformats.org/drawingml/2006/main">
          <a:off x="-122415" y="69228"/>
          <a:ext cx="1146789"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400" b="1" dirty="0">
              <a:solidFill>
                <a:schemeClr val="tx1">
                  <a:lumMod val="75000"/>
                  <a:lumOff val="25000"/>
                </a:schemeClr>
              </a:solidFill>
            </a:rPr>
            <a:t>Математика</a:t>
          </a:r>
          <a:endParaRPr lang="en-GB" sz="1400" b="1" dirty="0">
            <a:solidFill>
              <a:schemeClr val="tx1">
                <a:lumMod val="75000"/>
                <a:lumOff val="25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0.03846</cdr:y>
    </cdr:from>
    <cdr:to>
      <cdr:x>0.48583</cdr:x>
      <cdr:y>0.20945</cdr:y>
    </cdr:to>
    <cdr:sp macro="" textlink="">
      <cdr:nvSpPr>
        <cdr:cNvPr id="3" name="TextBox 9"/>
        <cdr:cNvSpPr txBox="1"/>
      </cdr:nvSpPr>
      <cdr:spPr>
        <a:xfrm xmlns:a="http://schemas.openxmlformats.org/drawingml/2006/main">
          <a:off x="-97653" y="69228"/>
          <a:ext cx="1224438"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400" b="1" dirty="0">
              <a:solidFill>
                <a:schemeClr val="tx1">
                  <a:lumMod val="75000"/>
                  <a:lumOff val="25000"/>
                </a:schemeClr>
              </a:solidFill>
            </a:rPr>
            <a:t>Русский язык</a:t>
          </a:r>
          <a:endParaRPr lang="en-GB" sz="1400" b="1" dirty="0">
            <a:solidFill>
              <a:schemeClr val="tx1">
                <a:lumMod val="75000"/>
                <a:lumOff val="25000"/>
              </a:schemeClr>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0.03846</cdr:y>
    </cdr:from>
    <cdr:to>
      <cdr:x>0.45508</cdr:x>
      <cdr:y>0.20945</cdr:y>
    </cdr:to>
    <cdr:sp macro="" textlink="">
      <cdr:nvSpPr>
        <cdr:cNvPr id="2" name="TextBox 9"/>
        <cdr:cNvSpPr txBox="1"/>
      </cdr:nvSpPr>
      <cdr:spPr>
        <a:xfrm xmlns:a="http://schemas.openxmlformats.org/drawingml/2006/main">
          <a:off x="-122415" y="69228"/>
          <a:ext cx="1146789"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400" b="1" dirty="0">
              <a:solidFill>
                <a:schemeClr val="tx1">
                  <a:lumMod val="75000"/>
                  <a:lumOff val="25000"/>
                </a:schemeClr>
              </a:solidFill>
            </a:rPr>
            <a:t>Математика</a:t>
          </a:r>
          <a:endParaRPr lang="en-GB" sz="1400" b="1" dirty="0">
            <a:solidFill>
              <a:schemeClr val="tx1">
                <a:lumMod val="75000"/>
                <a:lumOff val="25000"/>
              </a:schemeClr>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0.03846</cdr:y>
    </cdr:from>
    <cdr:to>
      <cdr:x>0.46166</cdr:x>
      <cdr:y>0.20945</cdr:y>
    </cdr:to>
    <cdr:sp macro="" textlink="">
      <cdr:nvSpPr>
        <cdr:cNvPr id="3" name="TextBox 9"/>
        <cdr:cNvSpPr txBox="1"/>
      </cdr:nvSpPr>
      <cdr:spPr>
        <a:xfrm xmlns:a="http://schemas.openxmlformats.org/drawingml/2006/main">
          <a:off x="-67197" y="69228"/>
          <a:ext cx="116352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u-RU" sz="1400" b="1" dirty="0">
              <a:solidFill>
                <a:schemeClr val="tx1">
                  <a:lumMod val="75000"/>
                  <a:lumOff val="25000"/>
                </a:schemeClr>
              </a:solidFill>
            </a:rPr>
            <a:t>Русский</a:t>
          </a:r>
          <a:r>
            <a:rPr lang="ru-RU" sz="1200" b="1" dirty="0">
              <a:solidFill>
                <a:schemeClr val="tx1">
                  <a:lumMod val="75000"/>
                  <a:lumOff val="25000"/>
                </a:schemeClr>
              </a:solidFill>
            </a:rPr>
            <a:t> язык</a:t>
          </a:r>
          <a:endParaRPr lang="en-GB" sz="1200" b="1" dirty="0">
            <a:solidFill>
              <a:schemeClr val="tx1">
                <a:lumMod val="75000"/>
                <a:lumOff val="2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B8277B-1594-4E97-8B7C-611A06A96FD7}" type="datetimeFigureOut">
              <a:rPr lang="ru-RU" smtClean="0"/>
              <a:pPr/>
              <a:t>26.04.16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948914-B3B0-4917-891B-C62DF6F377E4}" type="slidenum">
              <a:rPr lang="ru-RU" smtClean="0"/>
              <a:pPr/>
              <a:t>‹#›</a:t>
            </a:fld>
            <a:endParaRPr lang="ru-RU"/>
          </a:p>
        </p:txBody>
      </p:sp>
    </p:spTree>
    <p:extLst>
      <p:ext uri="{BB962C8B-B14F-4D97-AF65-F5344CB8AC3E}">
        <p14:creationId xmlns:p14="http://schemas.microsoft.com/office/powerpoint/2010/main" val="33971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C7861A-426E-47AE-96E6-4068B6355F2B}"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774369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R="0" lvl="0" algn="just" defTabSz="914400" rtl="0" eaLnBrk="1" fontAlgn="base" latinLnBrk="0" hangingPunct="1">
              <a:lnSpc>
                <a:spcPct val="100000"/>
              </a:lnSpc>
              <a:spcBef>
                <a:spcPct val="0"/>
              </a:spcBef>
              <a:spcAft>
                <a:spcPct val="0"/>
              </a:spcAft>
              <a:buClrTx/>
              <a:buSzTx/>
              <a:tabLst/>
            </a:pPr>
            <a:r>
              <a:rPr lang="ru-RU" sz="1200" dirty="0">
                <a:latin typeface="Times New Roman" pitchFamily="18" charset="0"/>
                <a:ea typeface="Times New Roman" pitchFamily="18" charset="0"/>
                <a:cs typeface="Times New Roman" pitchFamily="18" charset="0"/>
              </a:rPr>
              <a:t>Мы не можем сравнивать школы, находящиеся в разных районах, напрямую. Необходимо учитывать территориальные особенности районов города, которые связаны с особенностями контингента в школах.</a:t>
            </a:r>
          </a:p>
          <a:p>
            <a:pPr marR="0" lvl="0" algn="just" defTabSz="914400" rtl="0" eaLnBrk="1" fontAlgn="base" latinLnBrk="0" hangingPunct="1">
              <a:lnSpc>
                <a:spcPct val="100000"/>
              </a:lnSpc>
              <a:spcBef>
                <a:spcPct val="0"/>
              </a:spcBef>
              <a:spcAft>
                <a:spcPct val="0"/>
              </a:spcAft>
              <a:buClrTx/>
              <a:buSzTx/>
              <a:tabLst/>
            </a:pPr>
            <a:endParaRPr lang="ru-RU" sz="1200" dirty="0">
              <a:latin typeface="Times New Roman" pitchFamily="18" charset="0"/>
              <a:ea typeface="Times New Roman" pitchFamily="18"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tabLst/>
            </a:pPr>
            <a:r>
              <a:rPr lang="ru-RU" sz="1200" dirty="0">
                <a:latin typeface="Times New Roman" pitchFamily="18" charset="0"/>
                <a:ea typeface="Times New Roman" pitchFamily="18" charset="0"/>
                <a:cs typeface="Times New Roman" pitchFamily="18" charset="0"/>
              </a:rPr>
              <a:t>Так, в районе №1 мы наблюдаем высокую долю благополучных школ (67%), в которых учатся дети образованных родителей из семей с высоким социально-экономическим положением. Школы с низким показателем индекса социального благополучия, который говорит о высокой доле детей из неблагополучных семей, в этом районе отсутствуют. Взаимосвязь между характеристиками семьи и образовательными результатами является общеизвестным фактом.</a:t>
            </a:r>
          </a:p>
          <a:p>
            <a:pPr marR="0" lvl="0" algn="just" defTabSz="914400" rtl="0" eaLnBrk="1" fontAlgn="base" latinLnBrk="0" hangingPunct="1">
              <a:lnSpc>
                <a:spcPct val="100000"/>
              </a:lnSpc>
              <a:spcBef>
                <a:spcPct val="0"/>
              </a:spcBef>
              <a:spcAft>
                <a:spcPct val="0"/>
              </a:spcAft>
              <a:buClrTx/>
              <a:buSzTx/>
              <a:tabLst/>
            </a:pPr>
            <a:r>
              <a:rPr lang="ru-RU" sz="1200" dirty="0">
                <a:latin typeface="Times New Roman" pitchFamily="18" charset="0"/>
                <a:ea typeface="Times New Roman" pitchFamily="18" charset="0"/>
                <a:cs typeface="Times New Roman" pitchFamily="18" charset="0"/>
              </a:rPr>
              <a:t>Неудивительно, что в среднем они показывают более высокие результаты, чем другие два района. </a:t>
            </a:r>
          </a:p>
          <a:p>
            <a:endParaRPr lang="ru-RU" dirty="0"/>
          </a:p>
        </p:txBody>
      </p:sp>
      <p:sp>
        <p:nvSpPr>
          <p:cNvPr id="4" name="Номер слайда 3"/>
          <p:cNvSpPr>
            <a:spLocks noGrp="1"/>
          </p:cNvSpPr>
          <p:nvPr>
            <p:ph type="sldNum" sz="quarter" idx="10"/>
          </p:nvPr>
        </p:nvSpPr>
        <p:spPr/>
        <p:txBody>
          <a:bodyPr/>
          <a:lstStyle/>
          <a:p>
            <a:fld id="{50948914-B3B0-4917-891B-C62DF6F377E4}" type="slidenum">
              <a:rPr lang="ru-RU" smtClean="0"/>
              <a:pPr/>
              <a:t>27</a:t>
            </a:fld>
            <a:endParaRPr lang="ru-RU"/>
          </a:p>
        </p:txBody>
      </p:sp>
    </p:spTree>
    <p:extLst>
      <p:ext uri="{BB962C8B-B14F-4D97-AF65-F5344CB8AC3E}">
        <p14:creationId xmlns:p14="http://schemas.microsoft.com/office/powerpoint/2010/main" val="239417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48914-B3B0-4917-891B-C62DF6F377E4}" type="slidenum">
              <a:rPr lang="ru-RU" smtClean="0"/>
              <a:pPr/>
              <a:t>5</a:t>
            </a:fld>
            <a:endParaRPr lang="ru-RU"/>
          </a:p>
        </p:txBody>
      </p:sp>
    </p:spTree>
    <p:extLst>
      <p:ext uri="{BB962C8B-B14F-4D97-AF65-F5344CB8AC3E}">
        <p14:creationId xmlns:p14="http://schemas.microsoft.com/office/powerpoint/2010/main" val="425808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dirty="0">
                <a:latin typeface="Times New Roman" panose="02020603050405020304" pitchFamily="18" charset="0"/>
                <a:cs typeface="Times New Roman" panose="02020603050405020304" pitchFamily="18" charset="0"/>
              </a:rPr>
              <a:t>Как оценить уровень образовательных результатов – высокий или низкий?</a:t>
            </a:r>
          </a:p>
          <a:p>
            <a:r>
              <a:rPr lang="ru-RU" sz="1400" dirty="0">
                <a:latin typeface="Times New Roman" panose="02020603050405020304" pitchFamily="18" charset="0"/>
                <a:cs typeface="Times New Roman" panose="02020603050405020304" pitchFamily="18" charset="0"/>
              </a:rPr>
              <a:t>Мы можем предсказать образовательный результат индивида или образовательного учреждения, опираясь на контекстные характеристики, которые оказывают влияние на процесс обучения</a:t>
            </a:r>
          </a:p>
          <a:p>
            <a:r>
              <a:rPr lang="ru-RU" sz="1400" dirty="0">
                <a:latin typeface="Times New Roman" panose="02020603050405020304" pitchFamily="18" charset="0"/>
                <a:cs typeface="Times New Roman" panose="02020603050405020304" pitchFamily="18" charset="0"/>
              </a:rPr>
              <a:t>Метод: регрессионный анализ</a:t>
            </a:r>
          </a:p>
          <a:p>
            <a:pPr lvl="1"/>
            <a:r>
              <a:rPr lang="ru-RU" sz="1000" dirty="0">
                <a:latin typeface="Times New Roman" panose="02020603050405020304" pitchFamily="18" charset="0"/>
                <a:cs typeface="Times New Roman" panose="02020603050405020304" pitchFamily="18" charset="0"/>
              </a:rPr>
              <a:t>Зависимая переменная – образовательные результаты (например, балл ЕГЭ)</a:t>
            </a:r>
          </a:p>
          <a:p>
            <a:pPr lvl="1"/>
            <a:r>
              <a:rPr lang="ru-RU" sz="1000" dirty="0">
                <a:latin typeface="Times New Roman" panose="02020603050405020304" pitchFamily="18" charset="0"/>
                <a:cs typeface="Times New Roman" panose="02020603050405020304" pitchFamily="18" charset="0"/>
              </a:rPr>
              <a:t>Независимые переменные – контекстные характеристики</a:t>
            </a: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Если школа находится в границах интервала, то она показывает «типичные» для своей ситуации результаты. Если фактический балл ЕГЭ ниже/выше заданных границ, то школу можно отнести к «не справляющейся» или «эффективной»</a:t>
            </a:r>
          </a:p>
          <a:p>
            <a:endParaRPr lang="ru-RU" dirty="0"/>
          </a:p>
        </p:txBody>
      </p:sp>
      <p:sp>
        <p:nvSpPr>
          <p:cNvPr id="4" name="Номер слайда 3"/>
          <p:cNvSpPr>
            <a:spLocks noGrp="1"/>
          </p:cNvSpPr>
          <p:nvPr>
            <p:ph type="sldNum" sz="quarter" idx="10"/>
          </p:nvPr>
        </p:nvSpPr>
        <p:spPr/>
        <p:txBody>
          <a:bodyPr/>
          <a:lstStyle/>
          <a:p>
            <a:fld id="{50948914-B3B0-4917-891B-C62DF6F377E4}" type="slidenum">
              <a:rPr lang="ru-RU" smtClean="0"/>
              <a:pPr/>
              <a:t>17</a:t>
            </a:fld>
            <a:endParaRPr lang="ru-RU"/>
          </a:p>
        </p:txBody>
      </p:sp>
    </p:spTree>
    <p:extLst>
      <p:ext uri="{BB962C8B-B14F-4D97-AF65-F5344CB8AC3E}">
        <p14:creationId xmlns:p14="http://schemas.microsoft.com/office/powerpoint/2010/main" val="303987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a:p>
        </p:txBody>
      </p:sp>
      <p:sp>
        <p:nvSpPr>
          <p:cNvPr id="58371"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itchFamily="34" charset="0"/>
                <a:cs typeface="Arial" pitchFamily="34" charset="0"/>
              </a:defRPr>
            </a:lvl1pPr>
            <a:lvl2pPr marL="742950" indent="-285750">
              <a:defRPr kumimoji="1" sz="2400">
                <a:solidFill>
                  <a:schemeClr val="tx1"/>
                </a:solidFill>
                <a:latin typeface="Calibri" pitchFamily="34" charset="0"/>
                <a:cs typeface="Arial" pitchFamily="34" charset="0"/>
              </a:defRPr>
            </a:lvl2pPr>
            <a:lvl3pPr marL="1143000" indent="-228600">
              <a:defRPr kumimoji="1" sz="2400">
                <a:solidFill>
                  <a:schemeClr val="tx1"/>
                </a:solidFill>
                <a:latin typeface="Calibri" pitchFamily="34" charset="0"/>
                <a:cs typeface="Arial" pitchFamily="34" charset="0"/>
              </a:defRPr>
            </a:lvl3pPr>
            <a:lvl4pPr marL="1600200" indent="-228600">
              <a:defRPr kumimoji="1" sz="2400">
                <a:solidFill>
                  <a:schemeClr val="tx1"/>
                </a:solidFill>
                <a:latin typeface="Calibri" pitchFamily="34" charset="0"/>
                <a:cs typeface="Arial" pitchFamily="34" charset="0"/>
              </a:defRPr>
            </a:lvl4pPr>
            <a:lvl5pPr marL="2057400" indent="-228600">
              <a:defRPr kumimoji="1" sz="2400">
                <a:solidFill>
                  <a:schemeClr val="tx1"/>
                </a:solidFill>
                <a:latin typeface="Calibri" pitchFamily="34" charset="0"/>
                <a:cs typeface="Arial" pitchFamily="34" charset="0"/>
              </a:defRPr>
            </a:lvl5pPr>
            <a:lvl6pPr marL="2514600" indent="-228600" fontAlgn="base">
              <a:spcBef>
                <a:spcPct val="0"/>
              </a:spcBef>
              <a:spcAft>
                <a:spcPct val="0"/>
              </a:spcAft>
              <a:defRPr kumimoji="1" sz="2400">
                <a:solidFill>
                  <a:schemeClr val="tx1"/>
                </a:solidFill>
                <a:latin typeface="Calibri" pitchFamily="34" charset="0"/>
                <a:cs typeface="Arial" pitchFamily="34" charset="0"/>
              </a:defRPr>
            </a:lvl6pPr>
            <a:lvl7pPr marL="2971800" indent="-228600" fontAlgn="base">
              <a:spcBef>
                <a:spcPct val="0"/>
              </a:spcBef>
              <a:spcAft>
                <a:spcPct val="0"/>
              </a:spcAft>
              <a:defRPr kumimoji="1" sz="2400">
                <a:solidFill>
                  <a:schemeClr val="tx1"/>
                </a:solidFill>
                <a:latin typeface="Calibri" pitchFamily="34" charset="0"/>
                <a:cs typeface="Arial" pitchFamily="34" charset="0"/>
              </a:defRPr>
            </a:lvl7pPr>
            <a:lvl8pPr marL="3429000" indent="-228600" fontAlgn="base">
              <a:spcBef>
                <a:spcPct val="0"/>
              </a:spcBef>
              <a:spcAft>
                <a:spcPct val="0"/>
              </a:spcAft>
              <a:defRPr kumimoji="1" sz="2400">
                <a:solidFill>
                  <a:schemeClr val="tx1"/>
                </a:solidFill>
                <a:latin typeface="Calibri" pitchFamily="34" charset="0"/>
                <a:cs typeface="Arial" pitchFamily="34" charset="0"/>
              </a:defRPr>
            </a:lvl8pPr>
            <a:lvl9pPr marL="3886200" indent="-228600" fontAlgn="base">
              <a:spcBef>
                <a:spcPct val="0"/>
              </a:spcBef>
              <a:spcAft>
                <a:spcPct val="0"/>
              </a:spcAft>
              <a:defRPr kumimoji="1" sz="2400">
                <a:solidFill>
                  <a:schemeClr val="tx1"/>
                </a:solidFill>
                <a:latin typeface="Calibri" pitchFamily="34" charset="0"/>
                <a:cs typeface="Arial" pitchFamily="34" charset="0"/>
              </a:defRPr>
            </a:lvl9pPr>
          </a:lstStyle>
          <a:p>
            <a:fld id="{00D63E1C-EFCA-466C-AB44-F1A5A6677437}" type="slidenum">
              <a:rPr kumimoji="0" lang="ru-RU" altLang="ru-RU" sz="1200"/>
              <a:pPr/>
              <a:t>19</a:t>
            </a:fld>
            <a:endParaRPr kumimoji="0" lang="ru-RU" altLang="ru-RU" sz="1200"/>
          </a:p>
        </p:txBody>
      </p:sp>
    </p:spTree>
    <p:extLst>
      <p:ext uri="{BB962C8B-B14F-4D97-AF65-F5344CB8AC3E}">
        <p14:creationId xmlns:p14="http://schemas.microsoft.com/office/powerpoint/2010/main" val="312723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ru-RU"/>
          </a:p>
        </p:txBody>
      </p:sp>
      <p:sp>
        <p:nvSpPr>
          <p:cNvPr id="102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563F0-DABD-4D3B-A00C-0B1FC2704B92}" type="slidenum">
              <a:rPr lang="ru-RU"/>
              <a:pPr fontAlgn="base">
                <a:spcBef>
                  <a:spcPct val="0"/>
                </a:spcBef>
                <a:spcAft>
                  <a:spcPct val="0"/>
                </a:spcAft>
                <a:defRPr/>
              </a:pPr>
              <a:t>22</a:t>
            </a:fld>
            <a:endParaRPr lang="ru-RU"/>
          </a:p>
        </p:txBody>
      </p:sp>
    </p:spTree>
    <p:extLst>
      <p:ext uri="{BB962C8B-B14F-4D97-AF65-F5344CB8AC3E}">
        <p14:creationId xmlns:p14="http://schemas.microsoft.com/office/powerpoint/2010/main" val="246309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tx1">
                    <a:lumMod val="75000"/>
                    <a:lumOff val="25000"/>
                  </a:schemeClr>
                </a:solidFill>
                <a:latin typeface="Times New Roman" pitchFamily="18" charset="0"/>
                <a:ea typeface="Times New Roman" pitchFamily="18" charset="0"/>
                <a:cs typeface="Times New Roman" pitchFamily="18" charset="0"/>
              </a:rPr>
              <a:t>Можно оценить эффективность образовательных результатов каждой отдельной школы. Если школа показывает образовательные результаты выше предсказанных моделью, можно отметить ее высокий потенциал. Если же школа показывает результаты ниже предсказанных моделью, она находится в зоне риска и требует более детального рассмотрения</a:t>
            </a:r>
          </a:p>
          <a:p>
            <a:endParaRPr lang="en-GB" dirty="0"/>
          </a:p>
        </p:txBody>
      </p:sp>
      <p:sp>
        <p:nvSpPr>
          <p:cNvPr id="4" name="Номер слайда 3"/>
          <p:cNvSpPr>
            <a:spLocks noGrp="1"/>
          </p:cNvSpPr>
          <p:nvPr>
            <p:ph type="sldNum" sz="quarter" idx="10"/>
          </p:nvPr>
        </p:nvSpPr>
        <p:spPr/>
        <p:txBody>
          <a:bodyPr/>
          <a:lstStyle/>
          <a:p>
            <a:fld id="{174E1803-EA12-451D-93D3-B9BA6FE9EB8C}" type="slidenum">
              <a:rPr lang="en-GB" smtClean="0"/>
              <a:pPr/>
              <a:t>23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ABBED87A-5530-4AF2-B12E-767B362B9643}" type="slidenum">
              <a:rPr lang="ru-RU" altLang="en-US" sz="1200"/>
              <a:pPr algn="r" eaLnBrk="1" hangingPunct="1"/>
              <a:t>24</a:t>
            </a:fld>
            <a:endParaRPr lang="ru-RU" altLang="en-US" sz="1200"/>
          </a:p>
        </p:txBody>
      </p:sp>
    </p:spTree>
    <p:extLst>
      <p:ext uri="{BB962C8B-B14F-4D97-AF65-F5344CB8AC3E}">
        <p14:creationId xmlns:p14="http://schemas.microsoft.com/office/powerpoint/2010/main" val="358690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Номер слайда 3"/>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FD4F3248-1A16-4D5A-9BAA-6F97BA54E958}" type="slidenum">
              <a:rPr lang="ru-RU" altLang="en-US" sz="1200"/>
              <a:pPr algn="r" eaLnBrk="1" hangingPunct="1"/>
              <a:t>25</a:t>
            </a:fld>
            <a:endParaRPr lang="ru-RU" altLang="en-US" sz="1200"/>
          </a:p>
        </p:txBody>
      </p:sp>
    </p:spTree>
    <p:extLst>
      <p:ext uri="{BB962C8B-B14F-4D97-AF65-F5344CB8AC3E}">
        <p14:creationId xmlns:p14="http://schemas.microsoft.com/office/powerpoint/2010/main" val="166580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solidFill>
                  <a:prstClr val="black">
                    <a:lumMod val="75000"/>
                    <a:lumOff val="25000"/>
                  </a:prstClr>
                </a:solidFill>
                <a:latin typeface="Times New Roman" pitchFamily="18" charset="0"/>
                <a:ea typeface="Times New Roman" pitchFamily="18" charset="0"/>
                <a:cs typeface="Times New Roman" pitchFamily="18" charset="0"/>
              </a:rPr>
              <a:t>Согласно рейтингу школ по среднему баллу ЕГЭ, в районе №1 больше всего школ, которые мы можем отнести к эффективным. В районе №3 эта доля меньше, но там также высока доля школ, показывающих 25% самых низких результатов. В районе №2 преобладают школы «среднего» уровня, которые по баллам ЕГЭ не попали ни в самое начало, ни в самый конец рейтинга.</a:t>
            </a:r>
          </a:p>
          <a:p>
            <a:endParaRPr lang="ru-RU" dirty="0"/>
          </a:p>
        </p:txBody>
      </p:sp>
      <p:sp>
        <p:nvSpPr>
          <p:cNvPr id="4" name="Номер слайда 3"/>
          <p:cNvSpPr>
            <a:spLocks noGrp="1"/>
          </p:cNvSpPr>
          <p:nvPr>
            <p:ph type="sldNum" sz="quarter" idx="10"/>
          </p:nvPr>
        </p:nvSpPr>
        <p:spPr/>
        <p:txBody>
          <a:bodyPr/>
          <a:lstStyle/>
          <a:p>
            <a:fld id="{50948914-B3B0-4917-891B-C62DF6F377E4}" type="slidenum">
              <a:rPr lang="ru-RU" smtClean="0"/>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65231E1-95C0-4BE1-BBC0-D8E069CF6454}" type="datetimeFigureOut">
              <a:rPr lang="en-GB" smtClean="0"/>
              <a:pPr/>
              <a:t>26.04.16</a:t>
            </a:fld>
            <a:endParaRPr lang="en-GB"/>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solidFill>
                <a:srgbClr val="EBDDC3"/>
              </a:solidFill>
            </a:endParaRPr>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66CC40D4-0BD0-4340-9AAF-AD60A34D6DC8}"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3678303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65231E1-95C0-4BE1-BBC0-D8E069CF6454}" type="datetimeFigureOut">
              <a:rPr lang="en-GB" smtClean="0">
                <a:solidFill>
                  <a:srgbClr val="775F55"/>
                </a:solidFill>
              </a:rPr>
              <a:pPr/>
              <a:t>26.04.16</a:t>
            </a:fld>
            <a:endParaRPr lang="en-GB">
              <a:solidFill>
                <a:srgbClr val="775F55"/>
              </a:solidFill>
            </a:endParaRPr>
          </a:p>
        </p:txBody>
      </p:sp>
      <p:sp>
        <p:nvSpPr>
          <p:cNvPr id="5" name="Нижний колонтитул 4"/>
          <p:cNvSpPr>
            <a:spLocks noGrp="1"/>
          </p:cNvSpPr>
          <p:nvPr>
            <p:ph type="ftr" sz="quarter" idx="11"/>
          </p:nvPr>
        </p:nvSpPr>
        <p:spPr/>
        <p:txBody>
          <a:bodyPr/>
          <a:lstStyle/>
          <a:p>
            <a:endParaRPr lang="en-GB">
              <a:solidFill>
                <a:srgbClr val="775F55"/>
              </a:solidFill>
            </a:endParaRPr>
          </a:p>
        </p:txBody>
      </p:sp>
      <p:sp>
        <p:nvSpPr>
          <p:cNvPr id="6" name="Номер слайда 5"/>
          <p:cNvSpPr>
            <a:spLocks noGrp="1"/>
          </p:cNvSpPr>
          <p:nvPr>
            <p:ph type="sldNum" sz="quarter" idx="12"/>
          </p:nvPr>
        </p:nvSpPr>
        <p:spPr/>
        <p:txBody>
          <a:bodyPr/>
          <a:lstStyle/>
          <a:p>
            <a:fld id="{66CC40D4-0BD0-4340-9AAF-AD60A34D6DC8}" type="slidenum">
              <a:rPr lang="en-GB" smtClean="0"/>
              <a:pPr/>
              <a:t>‹#›</a:t>
            </a:fld>
            <a:endParaRPr lang="en-GB"/>
          </a:p>
        </p:txBody>
      </p:sp>
    </p:spTree>
    <p:extLst>
      <p:ext uri="{BB962C8B-B14F-4D97-AF65-F5344CB8AC3E}">
        <p14:creationId xmlns:p14="http://schemas.microsoft.com/office/powerpoint/2010/main" val="147567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065231E1-95C0-4BE1-BBC0-D8E069CF6454}" type="datetimeFigureOut">
              <a:rPr lang="en-GB" smtClean="0">
                <a:solidFill>
                  <a:srgbClr val="775F55"/>
                </a:solidFill>
              </a:rPr>
              <a:pPr/>
              <a:t>26.04.16</a:t>
            </a:fld>
            <a:endParaRPr lang="en-GB">
              <a:solidFill>
                <a:srgbClr val="775F55"/>
              </a:solidFill>
            </a:endParaRPr>
          </a:p>
        </p:txBody>
      </p:sp>
      <p:sp>
        <p:nvSpPr>
          <p:cNvPr id="5" name="Нижний колонтитул 4"/>
          <p:cNvSpPr>
            <a:spLocks noGrp="1"/>
          </p:cNvSpPr>
          <p:nvPr>
            <p:ph type="ftr" sz="quarter" idx="11"/>
          </p:nvPr>
        </p:nvSpPr>
        <p:spPr>
          <a:xfrm>
            <a:off x="457201" y="6248207"/>
            <a:ext cx="5573483" cy="365125"/>
          </a:xfrm>
        </p:spPr>
        <p:txBody>
          <a:bodyPr/>
          <a:lstStyle/>
          <a:p>
            <a:endParaRPr lang="en-GB">
              <a:solidFill>
                <a:srgbClr val="775F55"/>
              </a:solidFill>
            </a:endParaRPr>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Номер слайда 5"/>
          <p:cNvSpPr>
            <a:spLocks noGrp="1"/>
          </p:cNvSpPr>
          <p:nvPr>
            <p:ph type="sldNum" sz="quarter" idx="12"/>
          </p:nvPr>
        </p:nvSpPr>
        <p:spPr>
          <a:xfrm rot="5400000">
            <a:off x="5989638" y="144462"/>
            <a:ext cx="533400" cy="244476"/>
          </a:xfrm>
        </p:spPr>
        <p:txBody>
          <a:bodyPr/>
          <a:lstStyle/>
          <a:p>
            <a:fld id="{66CC40D4-0BD0-4340-9AAF-AD60A34D6DC8}" type="slidenum">
              <a:rPr lang="en-GB" smtClean="0"/>
              <a:pPr/>
              <a:t>‹#›</a:t>
            </a:fld>
            <a:endParaRPr lang="en-GB"/>
          </a:p>
        </p:txBody>
      </p:sp>
    </p:spTree>
    <p:extLst>
      <p:ext uri="{BB962C8B-B14F-4D97-AF65-F5344CB8AC3E}">
        <p14:creationId xmlns:p14="http://schemas.microsoft.com/office/powerpoint/2010/main" val="185919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Заголовок">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6CDD3198-3D4C-4A3A-BC08-81DA9AC32707}" type="slidenum">
              <a:rPr lang="ru-RU" smtClean="0"/>
              <a:pPr/>
              <a:t>‹#›</a:t>
            </a:fld>
            <a:endParaRPr lang="ru-RU"/>
          </a:p>
        </p:txBody>
      </p:sp>
      <p:sp>
        <p:nvSpPr>
          <p:cNvPr id="3" name="Заголовок 1"/>
          <p:cNvSpPr>
            <a:spLocks noGrp="1"/>
          </p:cNvSpPr>
          <p:nvPr>
            <p:ph type="ctrTitle" hasCustomPrompt="1"/>
          </p:nvPr>
        </p:nvSpPr>
        <p:spPr>
          <a:xfrm>
            <a:off x="326672" y="331591"/>
            <a:ext cx="7344816" cy="533921"/>
          </a:xfrm>
        </p:spPr>
        <p:txBody>
          <a:bodyPr/>
          <a:lstStyle>
            <a:lvl1pPr>
              <a:defRPr baseline="0"/>
            </a:lvl1pPr>
          </a:lstStyle>
          <a:p>
            <a:r>
              <a:rPr lang="en-US" dirty="0"/>
              <a:t>Title</a:t>
            </a:r>
            <a:endParaRPr lang="ru-RU" dirty="0"/>
          </a:p>
        </p:txBody>
      </p:sp>
    </p:spTree>
    <p:extLst>
      <p:ext uri="{BB962C8B-B14F-4D97-AF65-F5344CB8AC3E}">
        <p14:creationId xmlns:p14="http://schemas.microsoft.com/office/powerpoint/2010/main" val="171588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065231E1-95C0-4BE1-BBC0-D8E069CF6454}" type="datetimeFigureOut">
              <a:rPr lang="en-GB" smtClean="0">
                <a:solidFill>
                  <a:srgbClr val="775F55"/>
                </a:solidFill>
              </a:rPr>
              <a:pPr/>
              <a:t>26.04.16</a:t>
            </a:fld>
            <a:endParaRPr lang="en-GB">
              <a:solidFill>
                <a:srgbClr val="775F55"/>
              </a:solidFill>
            </a:endParaRPr>
          </a:p>
        </p:txBody>
      </p:sp>
      <p:sp>
        <p:nvSpPr>
          <p:cNvPr id="5" name="Нижний колонтитул 4"/>
          <p:cNvSpPr>
            <a:spLocks noGrp="1"/>
          </p:cNvSpPr>
          <p:nvPr>
            <p:ph type="ftr" sz="quarter" idx="11"/>
          </p:nvPr>
        </p:nvSpPr>
        <p:spPr/>
        <p:txBody>
          <a:bodyPr/>
          <a:lstStyle/>
          <a:p>
            <a:endParaRPr lang="en-GB">
              <a:solidFill>
                <a:srgbClr val="775F55"/>
              </a:solidFill>
            </a:endParaRPr>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66CC40D4-0BD0-4340-9AAF-AD60A34D6DC8}" type="slidenum">
              <a:rPr lang="en-GB" smtClean="0"/>
              <a:pPr/>
              <a:t>‹#›</a:t>
            </a:fld>
            <a:endParaRPr lang="en-GB"/>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189646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065231E1-95C0-4BE1-BBC0-D8E069CF6454}" type="datetimeFigureOut">
              <a:rPr lang="en-GB" smtClean="0">
                <a:solidFill>
                  <a:srgbClr val="775F55"/>
                </a:solidFill>
              </a:rPr>
              <a:pPr/>
              <a:t>26.04.16</a:t>
            </a:fld>
            <a:endParaRPr lang="en-GB">
              <a:solidFill>
                <a:srgbClr val="775F55"/>
              </a:solidFill>
            </a:endParaRPr>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6CC40D4-0BD0-4340-9AAF-AD60A34D6DC8}" type="slidenum">
              <a:rPr lang="en-GB" smtClean="0"/>
              <a:pPr/>
              <a:t>‹#›</a:t>
            </a:fld>
            <a:endParaRPr lang="en-GB"/>
          </a:p>
        </p:txBody>
      </p:sp>
      <p:sp>
        <p:nvSpPr>
          <p:cNvPr id="14" name="Нижний колонтитул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110083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8" name="Дата 7"/>
          <p:cNvSpPr>
            <a:spLocks noGrp="1"/>
          </p:cNvSpPr>
          <p:nvPr>
            <p:ph type="dt" sz="half" idx="15"/>
          </p:nvPr>
        </p:nvSpPr>
        <p:spPr/>
        <p:txBody>
          <a:bodyPr rtlCol="0"/>
          <a:lstStyle/>
          <a:p>
            <a:fld id="{065231E1-95C0-4BE1-BBC0-D8E069CF6454}" type="datetimeFigureOut">
              <a:rPr lang="en-GB" smtClean="0">
                <a:solidFill>
                  <a:srgbClr val="775F55"/>
                </a:solidFill>
              </a:rPr>
              <a:pPr/>
              <a:t>26.04.16</a:t>
            </a:fld>
            <a:endParaRPr lang="en-GB">
              <a:solidFill>
                <a:srgbClr val="775F55"/>
              </a:solidFill>
            </a:endParaRPr>
          </a:p>
        </p:txBody>
      </p:sp>
      <p:sp>
        <p:nvSpPr>
          <p:cNvPr id="10" name="Номер слайда 9"/>
          <p:cNvSpPr>
            <a:spLocks noGrp="1"/>
          </p:cNvSpPr>
          <p:nvPr>
            <p:ph type="sldNum" sz="quarter" idx="16"/>
          </p:nvPr>
        </p:nvSpPr>
        <p:spPr/>
        <p:txBody>
          <a:bodyPr rtlCol="0"/>
          <a:lstStyle/>
          <a:p>
            <a:fld id="{66CC40D4-0BD0-4340-9AAF-AD60A34D6DC8}" type="slidenum">
              <a:rPr lang="en-GB" smtClean="0"/>
              <a:pPr/>
              <a:t>‹#›</a:t>
            </a:fld>
            <a:endParaRPr lang="en-GB"/>
          </a:p>
        </p:txBody>
      </p:sp>
      <p:sp>
        <p:nvSpPr>
          <p:cNvPr id="12" name="Нижний колонтитул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280598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5"/>
          </p:nvPr>
        </p:nvSpPr>
        <p:spPr/>
        <p:txBody>
          <a:bodyPr rtlCol="0"/>
          <a:lstStyle/>
          <a:p>
            <a:fld id="{065231E1-95C0-4BE1-BBC0-D8E069CF6454}" type="datetimeFigureOut">
              <a:rPr lang="en-GB" smtClean="0">
                <a:solidFill>
                  <a:srgbClr val="775F55"/>
                </a:solidFill>
              </a:rPr>
              <a:pPr/>
              <a:t>26.04.16</a:t>
            </a:fld>
            <a:endParaRPr lang="en-GB">
              <a:solidFill>
                <a:srgbClr val="775F55"/>
              </a:solidFill>
            </a:endParaRPr>
          </a:p>
        </p:txBody>
      </p:sp>
      <p:sp>
        <p:nvSpPr>
          <p:cNvPr id="12" name="Номер слайда 11"/>
          <p:cNvSpPr>
            <a:spLocks noGrp="1"/>
          </p:cNvSpPr>
          <p:nvPr>
            <p:ph type="sldNum" sz="quarter" idx="16"/>
          </p:nvPr>
        </p:nvSpPr>
        <p:spPr/>
        <p:txBody>
          <a:bodyPr rtlCol="0"/>
          <a:lstStyle/>
          <a:p>
            <a:fld id="{66CC40D4-0BD0-4340-9AAF-AD60A34D6DC8}" type="slidenum">
              <a:rPr lang="en-GB" smtClean="0"/>
              <a:pPr/>
              <a:t>‹#›</a:t>
            </a:fld>
            <a:endParaRPr lang="en-GB"/>
          </a:p>
        </p:txBody>
      </p:sp>
      <p:sp>
        <p:nvSpPr>
          <p:cNvPr id="14" name="Нижний колонтитул 13"/>
          <p:cNvSpPr>
            <a:spLocks noGrp="1"/>
          </p:cNvSpPr>
          <p:nvPr>
            <p:ph type="ftr" sz="quarter" idx="17"/>
          </p:nvPr>
        </p:nvSpPr>
        <p:spPr/>
        <p:txBody>
          <a:bodyPr rtlCol="0"/>
          <a:lstStyle/>
          <a:p>
            <a:endParaRPr lang="en-GB">
              <a:solidFill>
                <a:srgbClr val="775F55"/>
              </a:solidFill>
            </a:endParaRPr>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63880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065231E1-95C0-4BE1-BBC0-D8E069CF6454}" type="datetimeFigureOut">
              <a:rPr lang="en-GB" smtClean="0">
                <a:solidFill>
                  <a:srgbClr val="775F55"/>
                </a:solidFill>
              </a:rPr>
              <a:pPr/>
              <a:t>26.04.16</a:t>
            </a:fld>
            <a:endParaRPr lang="en-GB">
              <a:solidFill>
                <a:srgbClr val="775F55"/>
              </a:solidFill>
            </a:endParaRPr>
          </a:p>
        </p:txBody>
      </p:sp>
      <p:sp>
        <p:nvSpPr>
          <p:cNvPr id="4" name="Нижний колонтитул 3"/>
          <p:cNvSpPr>
            <a:spLocks noGrp="1"/>
          </p:cNvSpPr>
          <p:nvPr>
            <p:ph type="ftr" sz="quarter" idx="11"/>
          </p:nvPr>
        </p:nvSpPr>
        <p:spPr/>
        <p:txBody>
          <a:bodyPr/>
          <a:lstStyle/>
          <a:p>
            <a:endParaRPr lang="en-GB">
              <a:solidFill>
                <a:srgbClr val="775F55"/>
              </a:solidFill>
            </a:endParaRPr>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66CC40D4-0BD0-4340-9AAF-AD60A34D6DC8}" type="slidenum">
              <a:rPr lang="en-GB" smtClean="0"/>
              <a:pPr/>
              <a:t>‹#›</a:t>
            </a:fld>
            <a:endParaRPr lang="en-GB"/>
          </a:p>
        </p:txBody>
      </p:sp>
    </p:spTree>
    <p:extLst>
      <p:ext uri="{BB962C8B-B14F-4D97-AF65-F5344CB8AC3E}">
        <p14:creationId xmlns:p14="http://schemas.microsoft.com/office/powerpoint/2010/main" val="134812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5231E1-95C0-4BE1-BBC0-D8E069CF6454}" type="datetimeFigureOut">
              <a:rPr lang="en-GB" smtClean="0">
                <a:solidFill>
                  <a:srgbClr val="775F55"/>
                </a:solidFill>
              </a:rPr>
              <a:pPr/>
              <a:t>26.04.16</a:t>
            </a:fld>
            <a:endParaRPr lang="en-GB">
              <a:solidFill>
                <a:srgbClr val="775F55"/>
              </a:solidFill>
            </a:endParaRPr>
          </a:p>
        </p:txBody>
      </p:sp>
      <p:sp>
        <p:nvSpPr>
          <p:cNvPr id="3" name="Нижний колонтитул 2"/>
          <p:cNvSpPr>
            <a:spLocks noGrp="1"/>
          </p:cNvSpPr>
          <p:nvPr>
            <p:ph type="ftr" sz="quarter" idx="11"/>
          </p:nvPr>
        </p:nvSpPr>
        <p:spPr/>
        <p:txBody>
          <a:bodyPr/>
          <a:lstStyle/>
          <a:p>
            <a:endParaRPr lang="en-GB">
              <a:solidFill>
                <a:srgbClr val="775F55"/>
              </a:solidFill>
            </a:endParaRPr>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66CC40D4-0BD0-4340-9AAF-AD60A34D6DC8}"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290004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065231E1-95C0-4BE1-BBC0-D8E069CF6454}" type="datetimeFigureOut">
              <a:rPr lang="en-GB" smtClean="0">
                <a:solidFill>
                  <a:srgbClr val="775F55"/>
                </a:solidFill>
              </a:rPr>
              <a:pPr/>
              <a:t>26.04.16</a:t>
            </a:fld>
            <a:endParaRPr lang="en-GB">
              <a:solidFill>
                <a:srgbClr val="775F55"/>
              </a:solidFill>
            </a:endParaRPr>
          </a:p>
        </p:txBody>
      </p:sp>
      <p:sp>
        <p:nvSpPr>
          <p:cNvPr id="6" name="Нижний колонтитул 5"/>
          <p:cNvSpPr>
            <a:spLocks noGrp="1"/>
          </p:cNvSpPr>
          <p:nvPr>
            <p:ph type="ftr" sz="quarter" idx="11"/>
          </p:nvPr>
        </p:nvSpPr>
        <p:spPr/>
        <p:txBody>
          <a:bodyPr/>
          <a:lstStyle/>
          <a:p>
            <a:endParaRPr lang="en-GB">
              <a:solidFill>
                <a:srgbClr val="775F55"/>
              </a:solidFill>
            </a:endParaRPr>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66CC40D4-0BD0-4340-9AAF-AD60A34D6DC8}" type="slidenum">
              <a:rPr lang="en-GB" smtClean="0"/>
              <a:pPr/>
              <a:t>‹#›</a:t>
            </a:fld>
            <a:endParaRPr lang="en-GB"/>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424085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Дата 11"/>
          <p:cNvSpPr>
            <a:spLocks noGrp="1"/>
          </p:cNvSpPr>
          <p:nvPr>
            <p:ph type="dt" sz="half" idx="10"/>
          </p:nvPr>
        </p:nvSpPr>
        <p:spPr>
          <a:xfrm>
            <a:off x="6248400" y="6248400"/>
            <a:ext cx="2667000" cy="365125"/>
          </a:xfrm>
        </p:spPr>
        <p:txBody>
          <a:bodyPr rtlCol="0"/>
          <a:lstStyle/>
          <a:p>
            <a:fld id="{065231E1-95C0-4BE1-BBC0-D8E069CF6454}" type="datetimeFigureOut">
              <a:rPr lang="en-GB" smtClean="0">
                <a:solidFill>
                  <a:srgbClr val="775F55"/>
                </a:solidFill>
              </a:rPr>
              <a:pPr/>
              <a:t>26.04.16</a:t>
            </a:fld>
            <a:endParaRPr lang="en-GB">
              <a:solidFill>
                <a:srgbClr val="775F55"/>
              </a:solidFill>
            </a:endParaRPr>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66CC40D4-0BD0-4340-9AAF-AD60A34D6DC8}" type="slidenum">
              <a:rPr lang="en-GB" smtClean="0"/>
              <a:pPr/>
              <a:t>‹#›</a:t>
            </a:fld>
            <a:endParaRPr lang="en-GB"/>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en-GB">
              <a:solidFill>
                <a:srgbClr val="775F55"/>
              </a:solidFill>
            </a:endParaRPr>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a:t>Вставка рисунка</a:t>
            </a:r>
            <a:endParaRPr kumimoji="0" lang="en-US" dirty="0"/>
          </a:p>
        </p:txBody>
      </p:sp>
    </p:spTree>
    <p:extLst>
      <p:ext uri="{BB962C8B-B14F-4D97-AF65-F5344CB8AC3E}">
        <p14:creationId xmlns:p14="http://schemas.microsoft.com/office/powerpoint/2010/main" val="2583715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65231E1-95C0-4BE1-BBC0-D8E069CF6454}" type="datetimeFigureOut">
              <a:rPr lang="en-GB" smtClean="0">
                <a:solidFill>
                  <a:srgbClr val="775F55"/>
                </a:solidFill>
              </a:rPr>
              <a:pPr/>
              <a:t>26.04.16</a:t>
            </a:fld>
            <a:endParaRPr lang="en-GB">
              <a:solidFill>
                <a:srgbClr val="775F55"/>
              </a:solidFill>
            </a:endParaRPr>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6CC40D4-0BD0-4340-9AAF-AD60A34D6DC8}" type="slidenum">
              <a:rPr lang="en-GB" smtClean="0"/>
              <a:pPr/>
              <a:t>‹#›</a:t>
            </a:fld>
            <a:endParaRPr lang="en-GB"/>
          </a:p>
        </p:txBody>
      </p:sp>
    </p:spTree>
    <p:extLst>
      <p:ext uri="{BB962C8B-B14F-4D97-AF65-F5344CB8AC3E}">
        <p14:creationId xmlns:p14="http://schemas.microsoft.com/office/powerpoint/2010/main" val="4084135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7.xml"/><Relationship Id="rId3" Type="http://schemas.openxmlformats.org/officeDocument/2006/relationships/chart" Target="../charts/char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hart" Target="../charts/char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5" Type="http://schemas.openxmlformats.org/officeDocument/2006/relationships/chart" Target="../charts/chart15.xml"/><Relationship Id="rId6" Type="http://schemas.openxmlformats.org/officeDocument/2006/relationships/chart" Target="../charts/chart16.xml"/><Relationship Id="rId7" Type="http://schemas.openxmlformats.org/officeDocument/2006/relationships/chart" Target="../charts/chart17.xml"/><Relationship Id="rId8" Type="http://schemas.openxmlformats.org/officeDocument/2006/relationships/chart" Target="../charts/chart18.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chart" Target="../charts/chart22.xml"/><Relationship Id="rId5" Type="http://schemas.openxmlformats.org/officeDocument/2006/relationships/chart" Target="../charts/chart23.xml"/><Relationship Id="rId6" Type="http://schemas.openxmlformats.org/officeDocument/2006/relationships/chart" Target="../charts/chart24.xml"/><Relationship Id="rId7" Type="http://schemas.openxmlformats.org/officeDocument/2006/relationships/chart" Target="../charts/chart25.xml"/><Relationship Id="rId1" Type="http://schemas.openxmlformats.org/officeDocument/2006/relationships/slideLayout" Target="../slideLayouts/slideLayout6.xml"/><Relationship Id="rId2" Type="http://schemas.openxmlformats.org/officeDocument/2006/relationships/chart" Target="../charts/char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03648" y="1268760"/>
            <a:ext cx="7620000" cy="1756792"/>
          </a:xfrm>
        </p:spPr>
        <p:txBody>
          <a:bodyPr>
            <a:normAutofit/>
          </a:bodyPr>
          <a:lstStyle/>
          <a:p>
            <a:pPr algn="ctr"/>
            <a:r>
              <a:rPr lang="ru-RU" sz="2600" b="1" dirty="0" smtClean="0">
                <a:solidFill>
                  <a:schemeClr val="tx1"/>
                </a:solidFill>
              </a:rPr>
              <a:t>Использование </a:t>
            </a:r>
            <a:r>
              <a:rPr lang="ru-RU" sz="2600" b="1" dirty="0">
                <a:solidFill>
                  <a:schemeClr val="tx1"/>
                </a:solidFill>
              </a:rPr>
              <a:t>инструментов контекстуализации в системе управления качеством образования </a:t>
            </a:r>
          </a:p>
        </p:txBody>
      </p:sp>
      <p:sp>
        <p:nvSpPr>
          <p:cNvPr id="4" name="TextBox 3"/>
          <p:cNvSpPr txBox="1"/>
          <p:nvPr/>
        </p:nvSpPr>
        <p:spPr>
          <a:xfrm>
            <a:off x="1979712" y="4365104"/>
            <a:ext cx="6768752" cy="1107996"/>
          </a:xfrm>
          <a:prstGeom prst="rect">
            <a:avLst/>
          </a:prstGeom>
          <a:noFill/>
        </p:spPr>
        <p:txBody>
          <a:bodyPr wrap="square" rtlCol="0">
            <a:spAutoFit/>
          </a:bodyPr>
          <a:lstStyle/>
          <a:p>
            <a:pPr algn="r"/>
            <a:r>
              <a:rPr lang="en-US" sz="2200" dirty="0" smtClean="0">
                <a:latin typeface="Arial" panose="020B0604020202020204" pitchFamily="34" charset="0"/>
                <a:cs typeface="Arial" panose="020B0604020202020204" pitchFamily="34" charset="0"/>
              </a:rPr>
              <a:t>C</a:t>
            </a:r>
            <a:r>
              <a:rPr lang="ru-RU" sz="2200" dirty="0" smtClean="0">
                <a:latin typeface="Arial" panose="020B0604020202020204" pitchFamily="34" charset="0"/>
                <a:cs typeface="Arial" panose="020B0604020202020204" pitchFamily="34" charset="0"/>
              </a:rPr>
              <a:t>. Г. Косарецкий</a:t>
            </a:r>
          </a:p>
          <a:p>
            <a:pPr algn="r"/>
            <a:r>
              <a:rPr lang="ru-RU" sz="2200" dirty="0" smtClean="0">
                <a:latin typeface="Arial" panose="020B0604020202020204" pitchFamily="34" charset="0"/>
                <a:cs typeface="Arial" panose="020B0604020202020204" pitchFamily="34" charset="0"/>
              </a:rPr>
              <a:t> Институт образования </a:t>
            </a:r>
          </a:p>
          <a:p>
            <a:pPr algn="r"/>
            <a:r>
              <a:rPr lang="ru-RU" sz="2200" dirty="0" smtClean="0">
                <a:latin typeface="Arial" panose="020B0604020202020204" pitchFamily="34" charset="0"/>
                <a:cs typeface="Arial" panose="020B0604020202020204" pitchFamily="34" charset="0"/>
              </a:rPr>
              <a:t>«Высшая школа экономики»</a:t>
            </a: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96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3074" name="Picture 2" descr="C:\Users\skosaretski\Desktop\топ 200 вариант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285" y="620688"/>
            <a:ext cx="8557861" cy="65527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nschoice.ru/fotosnews/501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16632"/>
            <a:ext cx="1736632" cy="785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stretch>
            <a:fillRect/>
          </a:stretch>
        </p:blipFill>
        <p:spPr>
          <a:xfrm>
            <a:off x="5940152" y="4005064"/>
            <a:ext cx="2074361" cy="1584130"/>
          </a:xfrm>
          <a:prstGeom prst="rect">
            <a:avLst/>
          </a:prstGeom>
        </p:spPr>
      </p:pic>
    </p:spTree>
    <p:extLst>
      <p:ext uri="{BB962C8B-B14F-4D97-AF65-F5344CB8AC3E}">
        <p14:creationId xmlns:p14="http://schemas.microsoft.com/office/powerpoint/2010/main" val="42673761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chemeClr val="accent2"/>
                </a:solidFill>
              </a:rPr>
              <a:t>Селекция в школах</a:t>
            </a:r>
            <a:r>
              <a:rPr lang="en-GB" sz="3200" b="1" dirty="0">
                <a:solidFill>
                  <a:schemeClr val="accent2"/>
                </a:solidFill>
              </a:rPr>
              <a:t> </a:t>
            </a:r>
            <a:r>
              <a:rPr lang="en-US" sz="2400" dirty="0">
                <a:solidFill>
                  <a:schemeClr val="accent2"/>
                </a:solidFill>
              </a:rPr>
              <a:t>(</a:t>
            </a:r>
            <a:r>
              <a:rPr lang="ru-RU" sz="2400" dirty="0">
                <a:solidFill>
                  <a:schemeClr val="accent2"/>
                </a:solidFill>
              </a:rPr>
              <a:t>МЭО, опрос семей, 2014) </a:t>
            </a:r>
          </a:p>
        </p:txBody>
      </p:sp>
      <p:graphicFrame>
        <p:nvGraphicFramePr>
          <p:cNvPr id="5" name="Содержимое 4"/>
          <p:cNvGraphicFramePr>
            <a:graphicFrameLocks noGrp="1"/>
          </p:cNvGraphicFramePr>
          <p:nvPr>
            <p:ph sz="quarter" idx="1"/>
            <p:extLst>
              <p:ext uri="{D42A27DB-BD31-4B8C-83A1-F6EECF244321}">
                <p14:modId xmlns:p14="http://schemas.microsoft.com/office/powerpoint/2010/main" val="2586362135"/>
              </p:ext>
            </p:extLst>
          </p:nvPr>
        </p:nvGraphicFramePr>
        <p:xfrm>
          <a:off x="737866" y="3284984"/>
          <a:ext cx="7866582" cy="2160240"/>
        </p:xfrm>
        <a:graphic>
          <a:graphicData uri="http://schemas.openxmlformats.org/drawingml/2006/table">
            <a:tbl>
              <a:tblPr firstRow="1" bandRow="1">
                <a:tableStyleId>{5C22544A-7EE6-4342-B048-85BDC9FD1C3A}</a:tableStyleId>
              </a:tblPr>
              <a:tblGrid>
                <a:gridCol w="2622194">
                  <a:extLst>
                    <a:ext uri="{9D8B030D-6E8A-4147-A177-3AD203B41FA5}">
                      <a16:colId xmlns="" xmlns:a16="http://schemas.microsoft.com/office/drawing/2014/main" val="20000"/>
                    </a:ext>
                  </a:extLst>
                </a:gridCol>
                <a:gridCol w="2622194">
                  <a:extLst>
                    <a:ext uri="{9D8B030D-6E8A-4147-A177-3AD203B41FA5}">
                      <a16:colId xmlns="" xmlns:a16="http://schemas.microsoft.com/office/drawing/2014/main" val="20001"/>
                    </a:ext>
                  </a:extLst>
                </a:gridCol>
                <a:gridCol w="2622194">
                  <a:extLst>
                    <a:ext uri="{9D8B030D-6E8A-4147-A177-3AD203B41FA5}">
                      <a16:colId xmlns="" xmlns:a16="http://schemas.microsoft.com/office/drawing/2014/main" val="20002"/>
                    </a:ext>
                  </a:extLst>
                </a:gridCol>
              </a:tblGrid>
              <a:tr h="1499784">
                <a:tc>
                  <a:txBody>
                    <a:bodyPr/>
                    <a:lstStyle/>
                    <a:p>
                      <a:pPr algn="ctr" rtl="0" eaLnBrk="1" fontAlgn="ctr" latinLnBrk="0" hangingPunct="1">
                        <a:spcBef>
                          <a:spcPct val="0"/>
                        </a:spcBef>
                        <a:buNone/>
                      </a:pPr>
                      <a:r>
                        <a:rPr kumimoji="0" lang="ru-RU" sz="2000" b="1" kern="1200" dirty="0">
                          <a:solidFill>
                            <a:schemeClr val="tx1"/>
                          </a:solidFill>
                          <a:latin typeface="+mj-lt"/>
                          <a:ea typeface="+mj-ea"/>
                          <a:cs typeface="+mj-cs"/>
                        </a:rPr>
                        <a:t>Гимназия в областном центре</a:t>
                      </a:r>
                    </a:p>
                  </a:txBody>
                  <a:tcPr marL="7620" marR="7620" marT="7620" marB="0" anchor="ctr"/>
                </a:tc>
                <a:tc>
                  <a:txBody>
                    <a:bodyPr/>
                    <a:lstStyle/>
                    <a:p>
                      <a:pPr algn="ctr" rtl="0" eaLnBrk="1" fontAlgn="ctr" latinLnBrk="0" hangingPunct="1">
                        <a:spcBef>
                          <a:spcPct val="0"/>
                        </a:spcBef>
                        <a:buNone/>
                      </a:pPr>
                      <a:r>
                        <a:rPr kumimoji="0" lang="ru-RU" sz="2000" b="1" kern="1200" dirty="0">
                          <a:solidFill>
                            <a:schemeClr val="tx1"/>
                          </a:solidFill>
                          <a:latin typeface="+mj-lt"/>
                          <a:ea typeface="+mj-ea"/>
                          <a:cs typeface="+mj-cs"/>
                        </a:rPr>
                        <a:t>Школа с углубленным изучением предметов в областном центре</a:t>
                      </a:r>
                    </a:p>
                  </a:txBody>
                  <a:tcPr marL="7620" marR="7620" marT="7620" marB="0" anchor="ctr"/>
                </a:tc>
                <a:tc>
                  <a:txBody>
                    <a:bodyPr/>
                    <a:lstStyle/>
                    <a:p>
                      <a:pPr algn="ctr" rtl="0" eaLnBrk="1" fontAlgn="ctr" latinLnBrk="0" hangingPunct="1">
                        <a:spcBef>
                          <a:spcPct val="0"/>
                        </a:spcBef>
                        <a:buNone/>
                      </a:pPr>
                      <a:r>
                        <a:rPr kumimoji="0" lang="ru-RU" sz="2000" b="1" kern="1200" dirty="0">
                          <a:solidFill>
                            <a:schemeClr val="tx1"/>
                          </a:solidFill>
                          <a:latin typeface="+mj-lt"/>
                          <a:ea typeface="+mj-ea"/>
                          <a:cs typeface="+mj-cs"/>
                        </a:rPr>
                        <a:t>Обычная школа в областном центре</a:t>
                      </a:r>
                    </a:p>
                  </a:txBody>
                  <a:tcPr marL="7620" marR="7620" marT="7620" marB="0" anchor="ctr"/>
                </a:tc>
                <a:extLst>
                  <a:ext uri="{0D108BD9-81ED-4DB2-BD59-A6C34878D82A}">
                    <a16:rowId xmlns="" xmlns:a16="http://schemas.microsoft.com/office/drawing/2014/main" val="10000"/>
                  </a:ext>
                </a:extLst>
              </a:tr>
              <a:tr h="660456">
                <a:tc>
                  <a:txBody>
                    <a:bodyPr/>
                    <a:lstStyle/>
                    <a:p>
                      <a:pPr algn="ctr" fontAlgn="ctr"/>
                      <a:r>
                        <a:rPr lang="ru-RU" sz="2000" b="0" i="0" u="none" strike="noStrike" dirty="0">
                          <a:latin typeface="Arial Cyr"/>
                        </a:rPr>
                        <a:t>70</a:t>
                      </a:r>
                    </a:p>
                  </a:txBody>
                  <a:tcPr marL="7620" marR="7620" marT="7620" marB="0" anchor="ctr"/>
                </a:tc>
                <a:tc>
                  <a:txBody>
                    <a:bodyPr/>
                    <a:lstStyle/>
                    <a:p>
                      <a:pPr algn="ctr" fontAlgn="ctr"/>
                      <a:r>
                        <a:rPr lang="ru-RU" sz="2000" b="0" i="0" u="none" strike="noStrike" dirty="0">
                          <a:latin typeface="Arial Cyr"/>
                        </a:rPr>
                        <a:t>62</a:t>
                      </a:r>
                    </a:p>
                  </a:txBody>
                  <a:tcPr marL="7620" marR="7620" marT="7620" marB="0" anchor="ctr"/>
                </a:tc>
                <a:tc>
                  <a:txBody>
                    <a:bodyPr/>
                    <a:lstStyle/>
                    <a:p>
                      <a:pPr algn="ctr" fontAlgn="ctr"/>
                      <a:r>
                        <a:rPr lang="ru-RU" sz="2000" b="0" i="0" u="none" strike="noStrike" dirty="0">
                          <a:latin typeface="Arial Cyr"/>
                        </a:rPr>
                        <a:t>41</a:t>
                      </a:r>
                    </a:p>
                  </a:txBody>
                  <a:tcPr marL="7620" marR="7620" marT="7620" marB="0" anchor="ctr"/>
                </a:tc>
                <a:extLst>
                  <a:ext uri="{0D108BD9-81ED-4DB2-BD59-A6C34878D82A}">
                    <a16:rowId xmlns="" xmlns:a16="http://schemas.microsoft.com/office/drawing/2014/main" val="10001"/>
                  </a:ext>
                </a:extLst>
              </a:tr>
            </a:tbl>
          </a:graphicData>
        </a:graphic>
      </p:graphicFrame>
      <p:sp>
        <p:nvSpPr>
          <p:cNvPr id="7" name="TextBox 6"/>
          <p:cNvSpPr txBox="1"/>
          <p:nvPr/>
        </p:nvSpPr>
        <p:spPr>
          <a:xfrm>
            <a:off x="755576" y="1988840"/>
            <a:ext cx="7848872" cy="984885"/>
          </a:xfrm>
          <a:prstGeom prst="rect">
            <a:avLst/>
          </a:prstGeom>
          <a:noFill/>
        </p:spPr>
        <p:txBody>
          <a:bodyPr wrap="square" rtlCol="0">
            <a:spAutoFit/>
          </a:bodyPr>
          <a:lstStyle/>
          <a:p>
            <a:pPr algn="ctr"/>
            <a:r>
              <a:rPr lang="ru-RU" sz="2000" b="1" dirty="0"/>
              <a:t>Проходил ли ваш ребенок собеседование или какие-либо </a:t>
            </a:r>
          </a:p>
          <a:p>
            <a:pPr algn="ctr"/>
            <a:r>
              <a:rPr lang="ru-RU" sz="2000" b="1" dirty="0"/>
              <a:t>Вступительные испытания при поступлении в эту школу</a:t>
            </a:r>
            <a:r>
              <a:rPr lang="ru-RU" sz="2000" b="1" dirty="0" smtClean="0"/>
              <a:t>?, %</a:t>
            </a:r>
            <a:r>
              <a:rPr lang="en-GB" sz="2000" b="1" dirty="0" smtClean="0"/>
              <a:t> </a:t>
            </a:r>
            <a:endParaRPr lang="ru-RU" sz="2000" b="1" dirty="0"/>
          </a:p>
          <a:p>
            <a:pPr algn="ctr"/>
            <a:r>
              <a:rPr lang="ru-RU" b="1" i="1" dirty="0" smtClean="0"/>
              <a:t> </a:t>
            </a:r>
            <a:endParaRPr lang="ru-RU" b="1" i="1" dirty="0"/>
          </a:p>
        </p:txBody>
      </p:sp>
    </p:spTree>
    <p:extLst>
      <p:ext uri="{BB962C8B-B14F-4D97-AF65-F5344CB8AC3E}">
        <p14:creationId xmlns:p14="http://schemas.microsoft.com/office/powerpoint/2010/main" val="164872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800" b="1" dirty="0" smtClean="0">
                <a:solidFill>
                  <a:schemeClr val="accent2"/>
                </a:solidFill>
              </a:rPr>
              <a:t>Селекция в школах </a:t>
            </a:r>
            <a:r>
              <a:rPr lang="ru-RU" sz="2800" dirty="0" smtClean="0">
                <a:solidFill>
                  <a:schemeClr val="accent2"/>
                </a:solidFill>
              </a:rPr>
              <a:t>(МЭО, опрос директоров, 2015) </a:t>
            </a:r>
            <a:r>
              <a:rPr lang="ru-RU" sz="2800" b="1" dirty="0" smtClean="0">
                <a:solidFill>
                  <a:schemeClr val="accent2"/>
                </a:solidFill>
              </a:rPr>
              <a:t/>
            </a:r>
            <a:br>
              <a:rPr lang="ru-RU" sz="2800" b="1" dirty="0" smtClean="0">
                <a:solidFill>
                  <a:schemeClr val="accent2"/>
                </a:solidFill>
              </a:rPr>
            </a:br>
            <a:endParaRPr lang="en-GB" sz="2800" b="1" dirty="0">
              <a:solidFill>
                <a:schemeClr val="accent2"/>
              </a:solidFill>
            </a:endParaRPr>
          </a:p>
        </p:txBody>
      </p:sp>
      <p:graphicFrame>
        <p:nvGraphicFramePr>
          <p:cNvPr id="5" name="Chart 4"/>
          <p:cNvGraphicFramePr/>
          <p:nvPr>
            <p:extLst>
              <p:ext uri="{D42A27DB-BD31-4B8C-83A1-F6EECF244321}">
                <p14:modId xmlns:p14="http://schemas.microsoft.com/office/powerpoint/2010/main" val="3075655274"/>
              </p:ext>
            </p:extLst>
          </p:nvPr>
        </p:nvGraphicFramePr>
        <p:xfrm>
          <a:off x="308992" y="1844803"/>
          <a:ext cx="2664296"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4270640290"/>
              </p:ext>
            </p:extLst>
          </p:nvPr>
        </p:nvGraphicFramePr>
        <p:xfrm>
          <a:off x="3203848" y="1844803"/>
          <a:ext cx="2664296"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498137018"/>
              </p:ext>
            </p:extLst>
          </p:nvPr>
        </p:nvGraphicFramePr>
        <p:xfrm>
          <a:off x="6098704" y="1844803"/>
          <a:ext cx="2664296"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477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8776017" cy="60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cstate="print"/>
          <a:stretch>
            <a:fillRect/>
          </a:stretch>
        </p:blipFill>
        <p:spPr>
          <a:xfrm>
            <a:off x="5940152" y="4005064"/>
            <a:ext cx="2074361" cy="1584130"/>
          </a:xfrm>
          <a:prstGeom prst="rect">
            <a:avLst/>
          </a:prstGeom>
        </p:spPr>
      </p:pic>
    </p:spTree>
    <p:extLst>
      <p:ext uri="{BB962C8B-B14F-4D97-AF65-F5344CB8AC3E}">
        <p14:creationId xmlns:p14="http://schemas.microsoft.com/office/powerpoint/2010/main" val="272977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800" b="1" dirty="0" smtClean="0">
                <a:solidFill>
                  <a:schemeClr val="accent2"/>
                </a:solidFill>
              </a:rPr>
              <a:t>Социальная инклюзия / сегрегация в системе образования</a:t>
            </a:r>
            <a:endParaRPr lang="en-GB" sz="2800" b="1" dirty="0">
              <a:solidFill>
                <a:schemeClr val="accent2"/>
              </a:solidFill>
            </a:endParaRPr>
          </a:p>
        </p:txBody>
      </p:sp>
      <p:pic>
        <p:nvPicPr>
          <p:cNvPr id="3" name="Picture 2"/>
          <p:cNvPicPr>
            <a:picLocks noChangeAspect="1"/>
          </p:cNvPicPr>
          <p:nvPr/>
        </p:nvPicPr>
        <p:blipFill>
          <a:blip r:embed="rId2" cstate="print"/>
          <a:stretch>
            <a:fillRect/>
          </a:stretch>
        </p:blipFill>
        <p:spPr>
          <a:xfrm>
            <a:off x="395536" y="1628800"/>
            <a:ext cx="8424936" cy="4896544"/>
          </a:xfrm>
          <a:prstGeom prst="rect">
            <a:avLst/>
          </a:prstGeom>
        </p:spPr>
      </p:pic>
      <p:sp>
        <p:nvSpPr>
          <p:cNvPr id="8" name="Прямоугольник 7"/>
          <p:cNvSpPr/>
          <p:nvPr/>
        </p:nvSpPr>
        <p:spPr>
          <a:xfrm>
            <a:off x="4932040" y="4221088"/>
            <a:ext cx="4211960" cy="1200329"/>
          </a:xfrm>
          <a:prstGeom prst="rect">
            <a:avLst/>
          </a:prstGeom>
        </p:spPr>
        <p:txBody>
          <a:bodyPr wrap="square">
            <a:spAutoFit/>
          </a:bodyPr>
          <a:lstStyle/>
          <a:p>
            <a:r>
              <a:rPr lang="ru-RU" dirty="0" smtClean="0"/>
              <a:t>Индекс   отражает степень, в которой учащиеся из различных социально-экономических групп посещают  те же школы</a:t>
            </a:r>
          </a:p>
        </p:txBody>
      </p:sp>
    </p:spTree>
    <p:extLst>
      <p:ext uri="{BB962C8B-B14F-4D97-AF65-F5344CB8AC3E}">
        <p14:creationId xmlns:p14="http://schemas.microsoft.com/office/powerpoint/2010/main" val="262064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chemeClr val="accent2"/>
                </a:solidFill>
              </a:rPr>
              <a:t>Территориальное размещение школ из Топ 20</a:t>
            </a:r>
          </a:p>
        </p:txBody>
      </p:sp>
      <p:pic>
        <p:nvPicPr>
          <p:cNvPr id="26626" name="Picture 2" descr="C:\Users\user\AppData\Local\Microsoft\Windows\Temporary Internet Files\Content.IE5\I5ZDQTL7\Снимок9.png"/>
          <p:cNvPicPr>
            <a:picLocks noChangeAspect="1" noChangeArrowheads="1"/>
          </p:cNvPicPr>
          <p:nvPr/>
        </p:nvPicPr>
        <p:blipFill>
          <a:blip r:embed="rId2" cstate="print"/>
          <a:srcRect/>
          <a:stretch>
            <a:fillRect/>
          </a:stretch>
        </p:blipFill>
        <p:spPr bwMode="auto">
          <a:xfrm>
            <a:off x="1691680" y="1556792"/>
            <a:ext cx="6048672" cy="5118408"/>
          </a:xfrm>
          <a:prstGeom prst="rect">
            <a:avLst/>
          </a:prstGeom>
          <a:noFill/>
        </p:spPr>
      </p:pic>
    </p:spTree>
    <p:extLst>
      <p:ext uri="{BB962C8B-B14F-4D97-AF65-F5344CB8AC3E}">
        <p14:creationId xmlns:p14="http://schemas.microsoft.com/office/powerpoint/2010/main" val="222784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132856"/>
            <a:ext cx="764241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5"/>
          <p:cNvSpPr>
            <a:spLocks noGrp="1"/>
          </p:cNvSpPr>
          <p:nvPr>
            <p:ph type="title"/>
          </p:nvPr>
        </p:nvSpPr>
        <p:spPr/>
        <p:txBody>
          <a:bodyPr>
            <a:normAutofit/>
          </a:bodyPr>
          <a:lstStyle/>
          <a:p>
            <a:r>
              <a:rPr lang="ru-RU" sz="2800" b="1" dirty="0">
                <a:solidFill>
                  <a:schemeClr val="accent2"/>
                </a:solidFill>
              </a:rPr>
              <a:t>Контекстуализация образовательных результатов</a:t>
            </a:r>
          </a:p>
        </p:txBody>
      </p:sp>
      <p:sp>
        <p:nvSpPr>
          <p:cNvPr id="10" name="Номер слайда 1"/>
          <p:cNvSpPr>
            <a:spLocks noGrp="1"/>
          </p:cNvSpPr>
          <p:nvPr>
            <p:ph type="sldNum" sz="quarter" idx="4294967295"/>
          </p:nvPr>
        </p:nvSpPr>
        <p:spPr>
          <a:xfrm>
            <a:off x="0" y="1272222"/>
            <a:ext cx="533400" cy="244476"/>
          </a:xfrm>
          <a:prstGeom prst="rect">
            <a:avLst/>
          </a:prstGeom>
        </p:spPr>
        <p:txBody>
          <a:bodyPr>
            <a:noAutofit/>
          </a:bodyPr>
          <a:lstStyle/>
          <a:p>
            <a:pPr algn="ctr">
              <a:defRPr/>
            </a:pPr>
            <a:fld id="{89D36B3D-EFD3-47A2-82AF-07B5235D9849}" type="slidenum">
              <a:rPr lang="en-US" sz="1200" b="1">
                <a:solidFill>
                  <a:srgbClr val="FFFFFF"/>
                </a:solidFill>
              </a:rPr>
              <a:pPr algn="ctr">
                <a:defRPr/>
              </a:pPr>
              <a:t>16</a:t>
            </a:fld>
            <a:endParaRPr lang="en-US" sz="1200" b="1" dirty="0">
              <a:solidFill>
                <a:srgbClr val="FFFFFF"/>
              </a:solidFill>
            </a:endParaRPr>
          </a:p>
        </p:txBody>
      </p:sp>
    </p:spTree>
    <p:extLst>
      <p:ext uri="{BB962C8B-B14F-4D97-AF65-F5344CB8AC3E}">
        <p14:creationId xmlns:p14="http://schemas.microsoft.com/office/powerpoint/2010/main" val="157459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800" b="1" dirty="0" err="1">
                <a:solidFill>
                  <a:schemeClr val="accent2"/>
                </a:solidFill>
              </a:rPr>
              <a:t>Контекстуализация</a:t>
            </a:r>
            <a:endParaRPr lang="ru-RU" sz="2800" b="1" dirty="0">
              <a:solidFill>
                <a:schemeClr val="accent2"/>
              </a:solidFill>
            </a:endParaRPr>
          </a:p>
        </p:txBody>
      </p:sp>
      <p:sp>
        <p:nvSpPr>
          <p:cNvPr id="5" name="Объект 4"/>
          <p:cNvSpPr>
            <a:spLocks noGrp="1"/>
          </p:cNvSpPr>
          <p:nvPr>
            <p:ph sz="quarter" idx="1"/>
          </p:nvPr>
        </p:nvSpPr>
        <p:spPr>
          <a:xfrm>
            <a:off x="612648" y="1744216"/>
            <a:ext cx="8153400" cy="3845024"/>
          </a:xfrm>
        </p:spPr>
        <p:txBody>
          <a:bodyPr>
            <a:normAutofit fontScale="25000" lnSpcReduction="20000"/>
          </a:bodyPr>
          <a:lstStyle/>
          <a:p>
            <a:pPr algn="just">
              <a:buNone/>
            </a:pPr>
            <a:r>
              <a:rPr lang="ru-RU" sz="9200" b="1" dirty="0">
                <a:solidFill>
                  <a:schemeClr val="accent2"/>
                </a:solidFill>
              </a:rPr>
              <a:t> </a:t>
            </a:r>
            <a:r>
              <a:rPr lang="ru-RU" sz="9200" dirty="0">
                <a:latin typeface="Times New Roman" panose="02020603050405020304" pitchFamily="18" charset="0"/>
                <a:ea typeface="ＭＳ Ｐゴシック" charset="-128"/>
                <a:cs typeface="Times New Roman" panose="02020603050405020304" pitchFamily="18" charset="0"/>
              </a:rPr>
              <a:t>  </a:t>
            </a:r>
          </a:p>
          <a:p>
            <a:pPr algn="just">
              <a:buNone/>
            </a:pPr>
            <a:r>
              <a:rPr lang="ru-RU" sz="9200" b="1" dirty="0">
                <a:solidFill>
                  <a:schemeClr val="accent2"/>
                </a:solidFill>
              </a:rPr>
              <a:t>   </a:t>
            </a:r>
            <a:r>
              <a:rPr lang="ru-RU" sz="9200" b="1" dirty="0" err="1">
                <a:solidFill>
                  <a:schemeClr val="accent2"/>
                </a:solidFill>
              </a:rPr>
              <a:t>Контекстуализация</a:t>
            </a:r>
            <a:r>
              <a:rPr lang="ru-RU" sz="9200" b="1" dirty="0">
                <a:solidFill>
                  <a:schemeClr val="accent2"/>
                </a:solidFill>
              </a:rPr>
              <a:t> образовательных результатов</a:t>
            </a:r>
          </a:p>
          <a:p>
            <a:pPr algn="just">
              <a:buNone/>
            </a:pPr>
            <a:r>
              <a:rPr lang="ru-RU" sz="9200" b="1" dirty="0">
                <a:solidFill>
                  <a:schemeClr val="accent2"/>
                </a:solidFill>
              </a:rPr>
              <a:t>    </a:t>
            </a:r>
            <a:r>
              <a:rPr lang="ru-RU" sz="9200" dirty="0" smtClean="0">
                <a:latin typeface="Times New Roman" panose="02020603050405020304" pitchFamily="18" charset="0"/>
                <a:ea typeface="ＭＳ Ｐゴシック" charset="-128"/>
                <a:cs typeface="Times New Roman" panose="02020603050405020304" pitchFamily="18" charset="0"/>
              </a:rPr>
              <a:t>оценка результатов образовательных организаций (систем), </a:t>
            </a:r>
            <a:r>
              <a:rPr lang="ru-RU" sz="9200" dirty="0">
                <a:latin typeface="Times New Roman" panose="02020603050405020304" pitchFamily="18" charset="0"/>
                <a:ea typeface="ＭＳ Ｐゴシック" charset="-128"/>
                <a:cs typeface="Times New Roman" panose="02020603050405020304" pitchFamily="18" charset="0"/>
              </a:rPr>
              <a:t>учитывающее  характер их текущего ресурсного обеспечения и  (или) </a:t>
            </a:r>
            <a:r>
              <a:rPr lang="ru-RU" sz="9200" dirty="0" smtClean="0">
                <a:latin typeface="Times New Roman" panose="02020603050405020304" pitchFamily="18" charset="0"/>
                <a:ea typeface="ＭＳ Ｐゴシック" charset="-128"/>
                <a:cs typeface="Times New Roman" panose="02020603050405020304" pitchFamily="18" charset="0"/>
              </a:rPr>
              <a:t> контингента </a:t>
            </a:r>
            <a:r>
              <a:rPr lang="ru-RU" sz="9200" dirty="0">
                <a:latin typeface="Times New Roman" panose="02020603050405020304" pitchFamily="18" charset="0"/>
                <a:ea typeface="ＭＳ Ｐゴシック" charset="-128"/>
                <a:cs typeface="Times New Roman" panose="02020603050405020304" pitchFamily="18" charset="0"/>
              </a:rPr>
              <a:t>обучающихся: </a:t>
            </a:r>
            <a:endParaRPr lang="ru-RU" sz="9200" dirty="0" smtClean="0">
              <a:latin typeface="Times New Roman" panose="02020603050405020304" pitchFamily="18" charset="0"/>
              <a:ea typeface="ＭＳ Ｐゴシック" charset="-128"/>
              <a:cs typeface="Times New Roman" panose="02020603050405020304" pitchFamily="18" charset="0"/>
            </a:endParaRPr>
          </a:p>
          <a:p>
            <a:pPr algn="just">
              <a:buNone/>
            </a:pPr>
            <a:endParaRPr lang="ru-RU" sz="9200" dirty="0">
              <a:latin typeface="Times New Roman" panose="02020603050405020304" pitchFamily="18" charset="0"/>
              <a:ea typeface="ＭＳ Ｐゴシック" charset="-128"/>
              <a:cs typeface="Times New Roman" panose="02020603050405020304" pitchFamily="18" charset="0"/>
            </a:endParaRPr>
          </a:p>
          <a:p>
            <a:pPr marL="914400" indent="-914400" algn="just">
              <a:buFont typeface="Wingdings" pitchFamily="2" charset="2"/>
              <a:buChar char="ü"/>
            </a:pPr>
            <a:r>
              <a:rPr lang="ru-RU" sz="9200" dirty="0" smtClean="0">
                <a:latin typeface="Times New Roman" panose="02020603050405020304" pitchFamily="18" charset="0"/>
                <a:ea typeface="ＭＳ Ｐゴシック" charset="-128"/>
                <a:cs typeface="Times New Roman" panose="02020603050405020304" pitchFamily="18" charset="0"/>
              </a:rPr>
              <a:t>Выделение групп школ со сходными параметрами контингента и сопоставление внутри группы</a:t>
            </a:r>
          </a:p>
          <a:p>
            <a:pPr marL="914400" indent="-914400" algn="just">
              <a:buFont typeface="Wingdings" pitchFamily="2" charset="2"/>
              <a:buChar char="ü"/>
            </a:pPr>
            <a:r>
              <a:rPr lang="ru-RU" sz="9200" dirty="0" smtClean="0">
                <a:latin typeface="Times New Roman" panose="02020603050405020304" pitchFamily="18" charset="0"/>
                <a:ea typeface="ＭＳ Ｐゴシック" charset="-128"/>
                <a:cs typeface="Times New Roman" panose="02020603050405020304" pitchFamily="18" charset="0"/>
              </a:rPr>
              <a:t>Определение границ ожидаемых образовательных результатов с учетом социального контекста и характеристик школ</a:t>
            </a:r>
          </a:p>
          <a:p>
            <a:pPr algn="just">
              <a:buNone/>
            </a:pPr>
            <a:endParaRPr lang="ru-RU" sz="3200" dirty="0" smtClean="0">
              <a:latin typeface="Times New Roman" panose="02020603050405020304" pitchFamily="18" charset="0"/>
              <a:ea typeface="ＭＳ Ｐゴシック" charset="-128"/>
              <a:cs typeface="Times New Roman" panose="02020603050405020304" pitchFamily="18" charset="0"/>
            </a:endParaRPr>
          </a:p>
          <a:p>
            <a:pPr algn="just">
              <a:buNone/>
            </a:pPr>
            <a:endParaRPr lang="ru-RU" sz="3200" dirty="0" smtClean="0">
              <a:latin typeface="Times New Roman" panose="02020603050405020304" pitchFamily="18" charset="0"/>
              <a:ea typeface="ＭＳ Ｐゴシック" charset="-128"/>
              <a:cs typeface="Times New Roman" panose="02020603050405020304" pitchFamily="18" charset="0"/>
            </a:endParaRPr>
          </a:p>
          <a:p>
            <a:pPr algn="just">
              <a:buNone/>
            </a:pPr>
            <a:r>
              <a:rPr lang="ru-RU" sz="4000" b="1" dirty="0" smtClean="0">
                <a:solidFill>
                  <a:schemeClr val="accent2"/>
                </a:solidFill>
              </a:rPr>
              <a:t> </a:t>
            </a:r>
          </a:p>
          <a:p>
            <a:pPr algn="just"/>
            <a:endParaRPr lang="ru-RU" sz="3200" dirty="0" smtClean="0">
              <a:solidFill>
                <a:schemeClr val="tx2"/>
              </a:solidFill>
              <a:latin typeface="Times New Roman" panose="02020603050405020304" pitchFamily="18" charset="0"/>
              <a:ea typeface="ＭＳ Ｐゴシック" charset="-128"/>
              <a:cs typeface="Times New Roman" panose="02020603050405020304" pitchFamily="18" charset="0"/>
            </a:endParaRPr>
          </a:p>
          <a:p>
            <a:pPr marL="0" indent="0" algn="ctr">
              <a:buNone/>
            </a:pPr>
            <a:r>
              <a:rPr lang="ru-RU" sz="3800" dirty="0" smtClean="0">
                <a:solidFill>
                  <a:schemeClr val="accent2"/>
                </a:solidFill>
              </a:rPr>
              <a:t> </a:t>
            </a:r>
            <a:endParaRPr lang="ru-RU" sz="3800" b="1" dirty="0">
              <a:solidFill>
                <a:schemeClr val="accent2"/>
              </a:solidFill>
            </a:endParaRPr>
          </a:p>
          <a:p>
            <a:pPr algn="just"/>
            <a:endParaRPr lang="ru-RU" sz="3800" dirty="0">
              <a:solidFill>
                <a:schemeClr val="tx2"/>
              </a:solidFill>
              <a:latin typeface="Times New Roman" panose="02020603050405020304" pitchFamily="18" charset="0"/>
              <a:ea typeface="ＭＳ Ｐゴシック" charset="-128"/>
              <a:cs typeface="Times New Roman" panose="02020603050405020304" pitchFamily="18" charset="0"/>
            </a:endParaRPr>
          </a:p>
          <a:p>
            <a:endParaRPr lang="ru-RU" dirty="0"/>
          </a:p>
        </p:txBody>
      </p:sp>
    </p:spTree>
    <p:extLst>
      <p:ext uri="{BB962C8B-B14F-4D97-AF65-F5344CB8AC3E}">
        <p14:creationId xmlns:p14="http://schemas.microsoft.com/office/powerpoint/2010/main" val="3175570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800" b="1" dirty="0">
                <a:solidFill>
                  <a:schemeClr val="accent2"/>
                </a:solidFill>
              </a:rPr>
              <a:t> Индекс социального благополучия</a:t>
            </a:r>
          </a:p>
        </p:txBody>
      </p:sp>
      <p:sp>
        <p:nvSpPr>
          <p:cNvPr id="5" name="Объект 4"/>
          <p:cNvSpPr>
            <a:spLocks noGrp="1"/>
          </p:cNvSpPr>
          <p:nvPr>
            <p:ph sz="quarter" idx="1"/>
          </p:nvPr>
        </p:nvSpPr>
        <p:spPr>
          <a:xfrm>
            <a:off x="612648" y="1744216"/>
            <a:ext cx="8153400" cy="3845024"/>
          </a:xfrm>
        </p:spPr>
        <p:txBody>
          <a:bodyPr>
            <a:normAutofit fontScale="92500" lnSpcReduction="10000"/>
          </a:bodyPr>
          <a:lstStyle/>
          <a:p>
            <a:pPr algn="just"/>
            <a:r>
              <a:rPr lang="ru-RU" sz="2100" dirty="0">
                <a:latin typeface="Times New Roman" panose="02020603050405020304" pitchFamily="18" charset="0"/>
                <a:ea typeface="ＭＳ Ｐゴシック" charset="-128"/>
                <a:cs typeface="Times New Roman" panose="02020603050405020304" pitchFamily="18" charset="0"/>
              </a:rPr>
              <a:t>С помощью регрессионного анализа определены удельные веса </a:t>
            </a:r>
            <a:r>
              <a:rPr lang="ru-RU" sz="2100" dirty="0">
                <a:latin typeface="Times New Roman" panose="02020603050405020304" pitchFamily="18" charset="0"/>
                <a:cs typeface="Times New Roman" panose="02020603050405020304" pitchFamily="18" charset="0"/>
              </a:rPr>
              <a:t>контекстных характеристик, которые оказывают влияние на образовательные результаты </a:t>
            </a:r>
          </a:p>
          <a:p>
            <a:pPr algn="just"/>
            <a:r>
              <a:rPr lang="ru-RU" sz="2100" dirty="0">
                <a:latin typeface="Times New Roman" panose="02020603050405020304" pitchFamily="18" charset="0"/>
                <a:ea typeface="ＭＳ Ｐゴシック" charset="-128"/>
                <a:cs typeface="Times New Roman" panose="02020603050405020304" pitchFamily="18" charset="0"/>
              </a:rPr>
              <a:t>Коэффициенты характеризуют «вклад» соответствующей характеристики в формирование образовательных результатов школы. </a:t>
            </a:r>
          </a:p>
          <a:p>
            <a:pPr algn="just"/>
            <a:endParaRPr lang="ru-RU" sz="2100" dirty="0">
              <a:latin typeface="Times New Roman" panose="02020603050405020304" pitchFamily="18" charset="0"/>
              <a:ea typeface="ＭＳ Ｐゴシック" charset="-128"/>
              <a:cs typeface="Times New Roman" panose="02020603050405020304" pitchFamily="18" charset="0"/>
            </a:endParaRPr>
          </a:p>
          <a:p>
            <a:pPr algn="ctr">
              <a:buNone/>
            </a:pPr>
            <a:r>
              <a:rPr lang="ru-RU" sz="2400" b="1" dirty="0">
                <a:solidFill>
                  <a:schemeClr val="accent2"/>
                </a:solidFill>
              </a:rPr>
              <a:t>70</a:t>
            </a:r>
            <a:r>
              <a:rPr lang="ru-RU" sz="2400" dirty="0">
                <a:solidFill>
                  <a:schemeClr val="accent2"/>
                </a:solidFill>
              </a:rPr>
              <a:t> + </a:t>
            </a:r>
            <a:r>
              <a:rPr lang="en-GB" sz="2400" b="1" dirty="0">
                <a:solidFill>
                  <a:schemeClr val="accent2"/>
                </a:solidFill>
              </a:rPr>
              <a:t>30</a:t>
            </a:r>
            <a:r>
              <a:rPr lang="ru-RU" sz="2400" dirty="0">
                <a:solidFill>
                  <a:schemeClr val="accent2"/>
                </a:solidFill>
              </a:rPr>
              <a:t>%*«доля учащихся из семей, в которых один или оба родителя имеют высшее образование»</a:t>
            </a:r>
          </a:p>
          <a:p>
            <a:pPr algn="ctr">
              <a:buNone/>
            </a:pPr>
            <a:r>
              <a:rPr lang="ru-RU" sz="2400" dirty="0">
                <a:solidFill>
                  <a:schemeClr val="accent2"/>
                </a:solidFill>
              </a:rPr>
              <a:t> - </a:t>
            </a:r>
            <a:r>
              <a:rPr lang="en-GB" sz="2400" b="1" dirty="0">
                <a:solidFill>
                  <a:schemeClr val="accent2"/>
                </a:solidFill>
              </a:rPr>
              <a:t>30</a:t>
            </a:r>
            <a:r>
              <a:rPr lang="ru-RU" sz="2400" dirty="0">
                <a:solidFill>
                  <a:schemeClr val="accent2"/>
                </a:solidFill>
              </a:rPr>
              <a:t>%*«доля учащихся из семей, где один или оба родителей являются безработными»</a:t>
            </a:r>
          </a:p>
          <a:p>
            <a:pPr algn="ctr">
              <a:buNone/>
            </a:pPr>
            <a:r>
              <a:rPr lang="ru-RU" sz="2400" dirty="0">
                <a:solidFill>
                  <a:schemeClr val="accent2"/>
                </a:solidFill>
              </a:rPr>
              <a:t> - </a:t>
            </a:r>
            <a:r>
              <a:rPr lang="ru-RU" sz="2400" b="1" dirty="0">
                <a:solidFill>
                  <a:schemeClr val="accent2"/>
                </a:solidFill>
              </a:rPr>
              <a:t>40</a:t>
            </a:r>
            <a:r>
              <a:rPr lang="ru-RU" sz="2400" dirty="0">
                <a:solidFill>
                  <a:schemeClr val="accent2"/>
                </a:solidFill>
              </a:rPr>
              <a:t>%*«доля детей с </a:t>
            </a:r>
            <a:r>
              <a:rPr lang="ru-RU" sz="2400" dirty="0" err="1">
                <a:solidFill>
                  <a:schemeClr val="accent2"/>
                </a:solidFill>
              </a:rPr>
              <a:t>девиантным</a:t>
            </a:r>
            <a:r>
              <a:rPr lang="ru-RU" sz="2400" dirty="0">
                <a:solidFill>
                  <a:schemeClr val="accent2"/>
                </a:solidFill>
              </a:rPr>
              <a:t> поведением» </a:t>
            </a:r>
            <a:endParaRPr lang="ru-RU" sz="2400" b="1" dirty="0">
              <a:solidFill>
                <a:schemeClr val="accent2"/>
              </a:solidFill>
            </a:endParaRPr>
          </a:p>
          <a:p>
            <a:pPr algn="ctr">
              <a:buNone/>
            </a:pPr>
            <a:endParaRPr lang="ru-RU" sz="2600" b="1" dirty="0">
              <a:solidFill>
                <a:schemeClr val="accent2"/>
              </a:solidFill>
            </a:endParaRPr>
          </a:p>
          <a:p>
            <a:pPr algn="ctr">
              <a:buNone/>
            </a:pPr>
            <a:endParaRPr lang="ru-RU" sz="2600" b="1" dirty="0">
              <a:solidFill>
                <a:schemeClr val="accent2"/>
              </a:solidFill>
            </a:endParaRPr>
          </a:p>
          <a:p>
            <a:pPr algn="just"/>
            <a:endParaRPr lang="ru-RU" sz="3200" dirty="0">
              <a:solidFill>
                <a:schemeClr val="tx2"/>
              </a:solidFill>
              <a:latin typeface="Times New Roman" panose="02020603050405020304" pitchFamily="18" charset="0"/>
              <a:ea typeface="ＭＳ Ｐゴシック" charset="-128"/>
              <a:cs typeface="Times New Roman" panose="02020603050405020304" pitchFamily="18" charset="0"/>
            </a:endParaRPr>
          </a:p>
          <a:p>
            <a:pPr algn="just"/>
            <a:endParaRPr lang="ru-RU" sz="3800" dirty="0">
              <a:solidFill>
                <a:schemeClr val="tx2"/>
              </a:solidFill>
              <a:latin typeface="Times New Roman" panose="02020603050405020304" pitchFamily="18" charset="0"/>
              <a:ea typeface="ＭＳ Ｐゴシック" charset="-128"/>
              <a:cs typeface="Times New Roman" panose="02020603050405020304" pitchFamily="18" charset="0"/>
            </a:endParaRPr>
          </a:p>
          <a:p>
            <a:endParaRPr lang="ru-RU" dirty="0"/>
          </a:p>
        </p:txBody>
      </p:sp>
    </p:spTree>
    <p:extLst>
      <p:ext uri="{BB962C8B-B14F-4D97-AF65-F5344CB8AC3E}">
        <p14:creationId xmlns:p14="http://schemas.microsoft.com/office/powerpoint/2010/main" val="1747561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49" y="1910906"/>
            <a:ext cx="4537199" cy="425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904587"/>
            <a:ext cx="3384376" cy="425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noAutofit/>
          </a:bodyPr>
          <a:lstStyle/>
          <a:p>
            <a:r>
              <a:rPr lang="ru-RU" altLang="ru-RU" sz="2400" b="1" dirty="0">
                <a:solidFill>
                  <a:schemeClr val="accent2"/>
                </a:solidFill>
              </a:rPr>
              <a:t>Связь индекса социального</a:t>
            </a:r>
            <a:br>
              <a:rPr lang="ru-RU" altLang="ru-RU" sz="2400" b="1" dirty="0">
                <a:solidFill>
                  <a:schemeClr val="accent2"/>
                </a:solidFill>
              </a:rPr>
            </a:br>
            <a:r>
              <a:rPr lang="ru-RU" altLang="ru-RU" sz="2400" b="1" dirty="0">
                <a:solidFill>
                  <a:schemeClr val="accent2"/>
                </a:solidFill>
              </a:rPr>
              <a:t>благополучия школы с образовательными результатами </a:t>
            </a:r>
            <a:endParaRPr lang="en-GB" sz="2400" dirty="0"/>
          </a:p>
        </p:txBody>
      </p:sp>
    </p:spTree>
    <p:extLst>
      <p:ext uri="{BB962C8B-B14F-4D97-AF65-F5344CB8AC3E}">
        <p14:creationId xmlns:p14="http://schemas.microsoft.com/office/powerpoint/2010/main" val="400379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solidFill>
                  <a:srgbClr val="C00000"/>
                </a:solidFill>
              </a:rPr>
              <a:t/>
            </a:r>
            <a:br>
              <a:rPr lang="ru-RU" sz="3200" dirty="0">
                <a:solidFill>
                  <a:srgbClr val="C00000"/>
                </a:solidFill>
              </a:rPr>
            </a:br>
            <a:r>
              <a:rPr lang="ru-RU" sz="3200" dirty="0" smtClean="0">
                <a:solidFill>
                  <a:srgbClr val="C00000"/>
                </a:solidFill>
              </a:rPr>
              <a:t>Качество и равенство </a:t>
            </a:r>
            <a:r>
              <a:rPr lang="ru-RU" sz="2800" b="1" dirty="0">
                <a:solidFill>
                  <a:schemeClr val="accent2"/>
                </a:solidFill>
              </a:rPr>
              <a:t/>
            </a:r>
            <a:br>
              <a:rPr lang="ru-RU" sz="2800" b="1" dirty="0">
                <a:solidFill>
                  <a:schemeClr val="accent2"/>
                </a:solidFill>
              </a:rPr>
            </a:br>
            <a:endParaRPr lang="ru-RU" sz="2800" b="1" dirty="0">
              <a:solidFill>
                <a:schemeClr val="accent2"/>
              </a:solidFill>
            </a:endParaRPr>
          </a:p>
        </p:txBody>
      </p:sp>
      <p:pic>
        <p:nvPicPr>
          <p:cNvPr id="9" name="Содержимое 8" descr="ny2733f4-1386064017.jpg"/>
          <p:cNvPicPr>
            <a:picLocks noGrp="1" noChangeAspect="1"/>
          </p:cNvPicPr>
          <p:nvPr>
            <p:ph sz="quarter" idx="1"/>
          </p:nvPr>
        </p:nvPicPr>
        <p:blipFill>
          <a:blip r:embed="rId2">
            <a:extLst>
              <a:ext uri="{28A0092B-C50C-407E-A947-70E740481C1C}">
                <a14:useLocalDpi xmlns:a14="http://schemas.microsoft.com/office/drawing/2010/main" val="0"/>
              </a:ext>
            </a:extLst>
          </a:blip>
          <a:srcRect l="-28325" r="-28325"/>
          <a:stretch>
            <a:fillRect/>
          </a:stretch>
        </p:blipFill>
        <p:spPr>
          <a:xfrm>
            <a:off x="179512" y="1628800"/>
            <a:ext cx="8586536" cy="4824536"/>
          </a:xfrm>
        </p:spPr>
      </p:pic>
    </p:spTree>
    <p:extLst>
      <p:ext uri="{BB962C8B-B14F-4D97-AF65-F5344CB8AC3E}">
        <p14:creationId xmlns:p14="http://schemas.microsoft.com/office/powerpoint/2010/main" val="21709335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normAutofit fontScale="85000" lnSpcReduction="20000"/>
          </a:bodyPr>
          <a:lstStyle/>
          <a:p>
            <a:r>
              <a:rPr lang="ru-RU" dirty="0"/>
              <a:t> </a:t>
            </a:r>
          </a:p>
        </p:txBody>
      </p:sp>
      <p:sp>
        <p:nvSpPr>
          <p:cNvPr id="4" name="Заголовок 1"/>
          <p:cNvSpPr>
            <a:spLocks noGrp="1"/>
          </p:cNvSpPr>
          <p:nvPr>
            <p:ph type="ctrTitle"/>
          </p:nvPr>
        </p:nvSpPr>
        <p:spPr>
          <a:xfrm>
            <a:off x="333872" y="475607"/>
            <a:ext cx="7982544" cy="533921"/>
          </a:xfrm>
        </p:spPr>
        <p:txBody>
          <a:bodyPr>
            <a:noAutofit/>
          </a:bodyPr>
          <a:lstStyle/>
          <a:p>
            <a:r>
              <a:rPr lang="ru-RU" sz="2800" b="1" dirty="0">
                <a:solidFill>
                  <a:schemeClr val="accent2"/>
                </a:solidFill>
              </a:rPr>
              <a:t>Академическая дифференциация школ в зависимости от ИСБ</a:t>
            </a:r>
          </a:p>
        </p:txBody>
      </p:sp>
      <p:graphicFrame>
        <p:nvGraphicFramePr>
          <p:cNvPr id="37" name="Диаграмма 36"/>
          <p:cNvGraphicFramePr/>
          <p:nvPr>
            <p:extLst>
              <p:ext uri="{D42A27DB-BD31-4B8C-83A1-F6EECF244321}">
                <p14:modId xmlns:p14="http://schemas.microsoft.com/office/powerpoint/2010/main" val="1570644769"/>
              </p:ext>
            </p:extLst>
          </p:nvPr>
        </p:nvGraphicFramePr>
        <p:xfrm>
          <a:off x="251520" y="1700808"/>
          <a:ext cx="4284040" cy="4320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Диаграмма 41"/>
          <p:cNvGraphicFramePr/>
          <p:nvPr>
            <p:extLst>
              <p:ext uri="{D42A27DB-BD31-4B8C-83A1-F6EECF244321}">
                <p14:modId xmlns:p14="http://schemas.microsoft.com/office/powerpoint/2010/main" val="2419521145"/>
              </p:ext>
            </p:extLst>
          </p:nvPr>
        </p:nvGraphicFramePr>
        <p:xfrm>
          <a:off x="4427984" y="1772816"/>
          <a:ext cx="4500064"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6"/>
          <p:cNvSpPr txBox="1"/>
          <p:nvPr/>
        </p:nvSpPr>
        <p:spPr>
          <a:xfrm>
            <a:off x="395536" y="6381328"/>
            <a:ext cx="1186234" cy="2616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1100" dirty="0">
                <a:latin typeface="Times New Roman" pitchFamily="18" charset="0"/>
                <a:cs typeface="Times New Roman" pitchFamily="18" charset="0"/>
              </a:rPr>
              <a:t>База: 150 школ</a:t>
            </a:r>
          </a:p>
        </p:txBody>
      </p:sp>
    </p:spTree>
    <p:extLst>
      <p:ext uri="{BB962C8B-B14F-4D97-AF65-F5344CB8AC3E}">
        <p14:creationId xmlns:p14="http://schemas.microsoft.com/office/powerpoint/2010/main" val="159287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normAutofit fontScale="85000" lnSpcReduction="20000"/>
          </a:bodyPr>
          <a:lstStyle/>
          <a:p>
            <a:r>
              <a:rPr lang="ru-RU" dirty="0"/>
              <a:t> </a:t>
            </a:r>
          </a:p>
        </p:txBody>
      </p:sp>
      <p:sp>
        <p:nvSpPr>
          <p:cNvPr id="5" name="Заголовок 1"/>
          <p:cNvSpPr>
            <a:spLocks noGrp="1"/>
          </p:cNvSpPr>
          <p:nvPr>
            <p:ph type="ctrTitle"/>
          </p:nvPr>
        </p:nvSpPr>
        <p:spPr>
          <a:xfrm>
            <a:off x="333872" y="475607"/>
            <a:ext cx="7982544" cy="533921"/>
          </a:xfrm>
        </p:spPr>
        <p:txBody>
          <a:bodyPr>
            <a:noAutofit/>
          </a:bodyPr>
          <a:lstStyle/>
          <a:p>
            <a:r>
              <a:rPr lang="ru-RU" sz="2800" b="1" dirty="0">
                <a:solidFill>
                  <a:schemeClr val="accent2"/>
                </a:solidFill>
              </a:rPr>
              <a:t>Социальная дифференциация  школ  </a:t>
            </a:r>
          </a:p>
        </p:txBody>
      </p:sp>
      <p:graphicFrame>
        <p:nvGraphicFramePr>
          <p:cNvPr id="16" name="Таблица 15"/>
          <p:cNvGraphicFramePr>
            <a:graphicFrameLocks noGrp="1"/>
          </p:cNvGraphicFramePr>
          <p:nvPr>
            <p:extLst>
              <p:ext uri="{D42A27DB-BD31-4B8C-83A1-F6EECF244321}">
                <p14:modId xmlns:p14="http://schemas.microsoft.com/office/powerpoint/2010/main" val="443453654"/>
              </p:ext>
            </p:extLst>
          </p:nvPr>
        </p:nvGraphicFramePr>
        <p:xfrm>
          <a:off x="467544" y="2205264"/>
          <a:ext cx="4104456" cy="3312368"/>
        </p:xfrm>
        <a:graphic>
          <a:graphicData uri="http://schemas.openxmlformats.org/drawingml/2006/table">
            <a:tbl>
              <a:tblPr>
                <a:tableStyleId>{8799B23B-EC83-4686-B30A-512413B5E67A}</a:tableStyleId>
              </a:tblPr>
              <a:tblGrid>
                <a:gridCol w="4104456">
                  <a:extLst>
                    <a:ext uri="{9D8B030D-6E8A-4147-A177-3AD203B41FA5}">
                      <a16:colId xmlns="" xmlns:a16="http://schemas.microsoft.com/office/drawing/2014/main" val="20000"/>
                    </a:ext>
                  </a:extLst>
                </a:gridCol>
              </a:tblGrid>
              <a:tr h="828092">
                <a:tc>
                  <a:txBody>
                    <a:bodyPr/>
                    <a:lstStyle/>
                    <a:p>
                      <a:pPr algn="l" fontAlgn="t"/>
                      <a:r>
                        <a:rPr lang="ru-RU" sz="1800" b="1" u="none" strike="noStrike" dirty="0">
                          <a:solidFill>
                            <a:schemeClr val="tx1"/>
                          </a:solidFill>
                          <a:effectLst/>
                          <a:latin typeface="Calibri" panose="020F0502020204030204" pitchFamily="34" charset="0"/>
                          <a:cs typeface="Times New Roman" panose="02020603050405020304" pitchFamily="18" charset="0"/>
                        </a:rPr>
                        <a:t>Средняя (полная) общеобразовательная школа</a:t>
                      </a:r>
                      <a:endParaRPr lang="ru-RU" sz="1800" b="1" i="0" u="none" strike="noStrike" dirty="0">
                        <a:solidFill>
                          <a:schemeClr val="tx1"/>
                        </a:solidFill>
                        <a:effectLst/>
                        <a:latin typeface="Calibri" panose="020F0502020204030204" pitchFamily="34"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828092">
                <a:tc>
                  <a:txBody>
                    <a:bodyPr/>
                    <a:lstStyle/>
                    <a:p>
                      <a:pPr algn="l" fontAlgn="t"/>
                      <a:r>
                        <a:rPr lang="ru-RU" sz="1800" b="1" u="none" strike="noStrike" dirty="0">
                          <a:solidFill>
                            <a:schemeClr val="tx1"/>
                          </a:solidFill>
                          <a:effectLst/>
                          <a:latin typeface="Calibri" panose="020F0502020204030204" pitchFamily="34" charset="0"/>
                          <a:cs typeface="Times New Roman" panose="02020603050405020304" pitchFamily="18" charset="0"/>
                        </a:rPr>
                        <a:t>Гимназия</a:t>
                      </a:r>
                      <a:endParaRPr lang="ru-RU" sz="1800" b="1" i="0" u="none" strike="noStrike" dirty="0">
                        <a:solidFill>
                          <a:schemeClr val="tx1"/>
                        </a:solidFill>
                        <a:effectLst/>
                        <a:latin typeface="Calibri" panose="020F0502020204030204" pitchFamily="34"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828092">
                <a:tc>
                  <a:txBody>
                    <a:bodyPr/>
                    <a:lstStyle/>
                    <a:p>
                      <a:pPr algn="l" fontAlgn="t"/>
                      <a:r>
                        <a:rPr lang="ru-RU" sz="1800" b="1" u="none" strike="noStrike" dirty="0">
                          <a:solidFill>
                            <a:schemeClr val="tx1"/>
                          </a:solidFill>
                          <a:effectLst/>
                          <a:latin typeface="Calibri" panose="020F0502020204030204" pitchFamily="34" charset="0"/>
                          <a:cs typeface="Times New Roman" panose="02020603050405020304" pitchFamily="18" charset="0"/>
                        </a:rPr>
                        <a:t>Лицей</a:t>
                      </a:r>
                      <a:endParaRPr lang="ru-RU" sz="1800" b="1" i="0" u="none" strike="noStrike" dirty="0">
                        <a:solidFill>
                          <a:schemeClr val="tx1"/>
                        </a:solidFill>
                        <a:effectLst/>
                        <a:latin typeface="Calibri" panose="020F0502020204030204" pitchFamily="34"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828092">
                <a:tc>
                  <a:txBody>
                    <a:bodyPr/>
                    <a:lstStyle/>
                    <a:p>
                      <a:pPr algn="l" fontAlgn="t"/>
                      <a:r>
                        <a:rPr lang="ru-RU" sz="1800" b="1" u="none" strike="noStrike" dirty="0">
                          <a:solidFill>
                            <a:schemeClr val="tx1"/>
                          </a:solidFill>
                          <a:effectLst/>
                          <a:latin typeface="Calibri" panose="020F0502020204030204" pitchFamily="34" charset="0"/>
                          <a:cs typeface="Times New Roman" panose="02020603050405020304" pitchFamily="18" charset="0"/>
                        </a:rPr>
                        <a:t>Средняя общеобразовательная школа с углубленным изучением отдел</a:t>
                      </a:r>
                      <a:endParaRPr lang="ru-RU" sz="1800" b="1" i="0" u="none" strike="noStrike" dirty="0">
                        <a:solidFill>
                          <a:schemeClr val="tx1"/>
                        </a:solidFill>
                        <a:effectLst/>
                        <a:latin typeface="Calibri" panose="020F0502020204030204" pitchFamily="34" charset="0"/>
                        <a:cs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17" name="TextBox 16"/>
          <p:cNvSpPr txBox="1"/>
          <p:nvPr/>
        </p:nvSpPr>
        <p:spPr>
          <a:xfrm>
            <a:off x="0" y="6392361"/>
            <a:ext cx="5652120" cy="27699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dirty="0">
                <a:solidFill>
                  <a:schemeClr val="bg1">
                    <a:lumMod val="50000"/>
                  </a:schemeClr>
                </a:solidFill>
                <a:latin typeface="Times New Roman" pitchFamily="18" charset="0"/>
                <a:cs typeface="Times New Roman" pitchFamily="18" charset="0"/>
              </a:rPr>
              <a:t>База: низкий ИСБШ - 206 школ / высокий ИСБШ – 214 школ</a:t>
            </a:r>
          </a:p>
        </p:txBody>
      </p:sp>
      <p:grpSp>
        <p:nvGrpSpPr>
          <p:cNvPr id="3" name="Группа 25"/>
          <p:cNvGrpSpPr/>
          <p:nvPr/>
        </p:nvGrpSpPr>
        <p:grpSpPr>
          <a:xfrm>
            <a:off x="4355976" y="2133256"/>
            <a:ext cx="4464496" cy="3600000"/>
            <a:chOff x="4427984" y="2420888"/>
            <a:chExt cx="4464496" cy="3600000"/>
          </a:xfrm>
        </p:grpSpPr>
        <p:graphicFrame>
          <p:nvGraphicFramePr>
            <p:cNvPr id="4" name="Object 1"/>
            <p:cNvGraphicFramePr>
              <a:graphicFrameLocks noChangeAspect="1"/>
            </p:cNvGraphicFramePr>
            <p:nvPr>
              <p:extLst>
                <p:ext uri="{D42A27DB-BD31-4B8C-83A1-F6EECF244321}">
                  <p14:modId xmlns:p14="http://schemas.microsoft.com/office/powerpoint/2010/main" val="3590409039"/>
                </p:ext>
              </p:extLst>
            </p:nvPr>
          </p:nvGraphicFramePr>
          <p:xfrm>
            <a:off x="4427984" y="2420888"/>
            <a:ext cx="4464496"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22" name="Нашивка 21"/>
            <p:cNvSpPr/>
            <p:nvPr/>
          </p:nvSpPr>
          <p:spPr>
            <a:xfrm>
              <a:off x="7164288" y="2600908"/>
              <a:ext cx="144016" cy="180020"/>
            </a:xfrm>
            <a:prstGeom prst="chevron">
              <a:avLst/>
            </a:prstGeom>
            <a:solidFill>
              <a:srgbClr val="F9F8F3"/>
            </a:solidFill>
            <a:ln w="28575">
              <a:solidFill>
                <a:srgbClr val="F9F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solidFill>
                  <a:schemeClr val="tx1"/>
                </a:solidFill>
                <a:latin typeface="+mj-lt"/>
                <a:cs typeface="Times New Roman" panose="02020603050405020304" pitchFamily="18" charset="0"/>
              </a:endParaRPr>
            </a:p>
          </p:txBody>
        </p:sp>
        <p:sp>
          <p:nvSpPr>
            <p:cNvPr id="23" name="Нашивка 22"/>
            <p:cNvSpPr/>
            <p:nvPr/>
          </p:nvSpPr>
          <p:spPr>
            <a:xfrm>
              <a:off x="5364088" y="3824644"/>
              <a:ext cx="144016" cy="180020"/>
            </a:xfrm>
            <a:prstGeom prst="chevron">
              <a:avLst/>
            </a:prstGeom>
            <a:solidFill>
              <a:srgbClr val="F9F8F3"/>
            </a:solidFill>
            <a:ln w="28575">
              <a:solidFill>
                <a:srgbClr val="F9F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solidFill>
                  <a:schemeClr val="tx1"/>
                </a:solidFill>
                <a:latin typeface="+mj-lt"/>
                <a:cs typeface="Times New Roman" panose="02020603050405020304" pitchFamily="18" charset="0"/>
              </a:endParaRPr>
            </a:p>
          </p:txBody>
        </p:sp>
        <p:sp>
          <p:nvSpPr>
            <p:cNvPr id="24" name="Нашивка 23"/>
            <p:cNvSpPr/>
            <p:nvPr/>
          </p:nvSpPr>
          <p:spPr>
            <a:xfrm>
              <a:off x="4860032" y="4725144"/>
              <a:ext cx="144016" cy="180020"/>
            </a:xfrm>
            <a:prstGeom prst="chevron">
              <a:avLst/>
            </a:prstGeom>
            <a:solidFill>
              <a:srgbClr val="F9F8F3"/>
            </a:solidFill>
            <a:ln w="28575">
              <a:solidFill>
                <a:srgbClr val="F9F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solidFill>
                  <a:schemeClr val="tx1"/>
                </a:solidFill>
                <a:latin typeface="+mj-lt"/>
                <a:cs typeface="Times New Roman" panose="02020603050405020304" pitchFamily="18" charset="0"/>
              </a:endParaRPr>
            </a:p>
          </p:txBody>
        </p:sp>
        <p:sp>
          <p:nvSpPr>
            <p:cNvPr id="25" name="Нашивка 24"/>
            <p:cNvSpPr/>
            <p:nvPr/>
          </p:nvSpPr>
          <p:spPr>
            <a:xfrm>
              <a:off x="4932040" y="5589240"/>
              <a:ext cx="144016" cy="180020"/>
            </a:xfrm>
            <a:prstGeom prst="chevron">
              <a:avLst/>
            </a:prstGeom>
            <a:solidFill>
              <a:srgbClr val="F9F8F3"/>
            </a:solidFill>
            <a:ln w="28575">
              <a:solidFill>
                <a:srgbClr val="F9F8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solidFill>
                  <a:schemeClr val="tx1"/>
                </a:solidFill>
                <a:latin typeface="+mj-lt"/>
                <a:cs typeface="Times New Roman" panose="02020603050405020304" pitchFamily="18" charset="0"/>
              </a:endParaRPr>
            </a:p>
          </p:txBody>
        </p:sp>
      </p:grpSp>
    </p:spTree>
    <p:extLst>
      <p:ext uri="{BB962C8B-B14F-4D97-AF65-F5344CB8AC3E}">
        <p14:creationId xmlns:p14="http://schemas.microsoft.com/office/powerpoint/2010/main" val="370235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40" y="1845816"/>
            <a:ext cx="4762500" cy="475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normAutofit/>
          </a:bodyPr>
          <a:lstStyle/>
          <a:p>
            <a:pPr algn="l" eaLnBrk="1" hangingPunct="1"/>
            <a:r>
              <a:rPr lang="ru-RU" altLang="ru-RU" sz="2800" b="1" dirty="0">
                <a:solidFill>
                  <a:schemeClr val="accent2"/>
                </a:solidFill>
              </a:rPr>
              <a:t>Сравнение школ с </a:t>
            </a:r>
            <a:r>
              <a:rPr lang="ru-RU" altLang="ru-RU" sz="2800" b="1" dirty="0" smtClean="0">
                <a:solidFill>
                  <a:schemeClr val="accent2"/>
                </a:solidFill>
              </a:rPr>
              <a:t>использованием ИСБ</a:t>
            </a:r>
            <a:endParaRPr lang="ru-RU" altLang="ru-RU" sz="2800" b="1" dirty="0">
              <a:solidFill>
                <a:schemeClr val="accent2"/>
              </a:solidFill>
            </a:endParaRPr>
          </a:p>
        </p:txBody>
      </p:sp>
      <p:sp>
        <p:nvSpPr>
          <p:cNvPr id="27653" name="TextBox 8"/>
          <p:cNvSpPr txBox="1">
            <a:spLocks noChangeArrowheads="1"/>
          </p:cNvSpPr>
          <p:nvPr/>
        </p:nvSpPr>
        <p:spPr bwMode="auto">
          <a:xfrm>
            <a:off x="5014913" y="2129367"/>
            <a:ext cx="396081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ru-RU" altLang="ru-RU" sz="1600" dirty="0"/>
          </a:p>
          <a:p>
            <a:pPr eaLnBrk="1" hangingPunct="1"/>
            <a:r>
              <a:rPr lang="ru-RU" altLang="ru-RU" sz="1600" b="1" dirty="0"/>
              <a:t>Левый-нижний квадрант: </a:t>
            </a:r>
            <a:r>
              <a:rPr lang="ru-RU" altLang="ru-RU" sz="1600" dirty="0"/>
              <a:t>школы, демонстрирующие </a:t>
            </a:r>
            <a:r>
              <a:rPr lang="ru-RU" altLang="ru-RU" sz="1600" b="1" dirty="0">
                <a:solidFill>
                  <a:srgbClr val="FF0000"/>
                </a:solidFill>
              </a:rPr>
              <a:t>низкие результаты </a:t>
            </a:r>
            <a:r>
              <a:rPr lang="ru-RU" altLang="ru-RU" sz="1600" dirty="0"/>
              <a:t>(недостаточные для своей группы)</a:t>
            </a:r>
          </a:p>
          <a:p>
            <a:pPr eaLnBrk="1" hangingPunct="1"/>
            <a:endParaRPr lang="ru-RU" altLang="ru-RU" sz="1600" dirty="0"/>
          </a:p>
          <a:p>
            <a:pPr eaLnBrk="1" hangingPunct="1"/>
            <a:r>
              <a:rPr lang="ru-RU" altLang="ru-RU" sz="1600" b="1" dirty="0"/>
              <a:t>Правый-верхний квадрант: </a:t>
            </a:r>
            <a:r>
              <a:rPr lang="ru-RU" altLang="ru-RU" sz="1600" dirty="0"/>
              <a:t>школы, демонстрирующие </a:t>
            </a:r>
            <a:r>
              <a:rPr lang="ru-RU" altLang="ru-RU" sz="1600" b="1" dirty="0">
                <a:solidFill>
                  <a:srgbClr val="00B050"/>
                </a:solidFill>
              </a:rPr>
              <a:t>высокие результаты </a:t>
            </a:r>
            <a:r>
              <a:rPr lang="ru-RU" altLang="ru-RU" sz="1600" dirty="0"/>
              <a:t>(опережающие в своей группе)</a:t>
            </a:r>
          </a:p>
          <a:p>
            <a:pPr eaLnBrk="1" hangingPunct="1"/>
            <a:endParaRPr lang="ru-RU" altLang="ru-RU" sz="1600" dirty="0"/>
          </a:p>
          <a:p>
            <a:pPr eaLnBrk="1" hangingPunct="1"/>
            <a:r>
              <a:rPr lang="ru-RU" altLang="ru-RU" sz="1600" b="1" dirty="0"/>
              <a:t>На стыке верхних квадрантов: </a:t>
            </a:r>
            <a:r>
              <a:rPr lang="ru-RU" altLang="ru-RU" sz="1600" dirty="0" smtClean="0"/>
              <a:t>смешанный </a:t>
            </a:r>
            <a:r>
              <a:rPr lang="ru-RU" altLang="ru-RU" sz="1600" dirty="0"/>
              <a:t>случай – </a:t>
            </a:r>
            <a:r>
              <a:rPr lang="ru-RU" altLang="ru-RU" sz="1600" b="1" dirty="0">
                <a:solidFill>
                  <a:srgbClr val="92D050"/>
                </a:solidFill>
              </a:rPr>
              <a:t>неустойчивое опережение</a:t>
            </a:r>
          </a:p>
        </p:txBody>
      </p:sp>
      <p:sp>
        <p:nvSpPr>
          <p:cNvPr id="10" name="Овал 9"/>
          <p:cNvSpPr/>
          <p:nvPr/>
        </p:nvSpPr>
        <p:spPr>
          <a:xfrm rot="3478543">
            <a:off x="2118519" y="3372116"/>
            <a:ext cx="1460500" cy="136683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ru-RU"/>
          </a:p>
        </p:txBody>
      </p:sp>
      <p:sp>
        <p:nvSpPr>
          <p:cNvPr id="3" name="Овал 2"/>
          <p:cNvSpPr/>
          <p:nvPr/>
        </p:nvSpPr>
        <p:spPr>
          <a:xfrm>
            <a:off x="755651" y="4432300"/>
            <a:ext cx="1139825" cy="110913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Овал 10"/>
          <p:cNvSpPr/>
          <p:nvPr/>
        </p:nvSpPr>
        <p:spPr>
          <a:xfrm>
            <a:off x="3348039" y="2129367"/>
            <a:ext cx="1216025" cy="1181100"/>
          </a:xfrm>
          <a:prstGeom prst="ellipse">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Овал 11"/>
          <p:cNvSpPr/>
          <p:nvPr/>
        </p:nvSpPr>
        <p:spPr>
          <a:xfrm>
            <a:off x="2165351" y="2116667"/>
            <a:ext cx="1038225" cy="1009651"/>
          </a:xfrm>
          <a:prstGeom prst="ellipse">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2419043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chemeClr val="accent2"/>
                </a:solidFill>
              </a:rPr>
              <a:t>Анализ эффективности  </a:t>
            </a:r>
            <a:endParaRPr lang="en-GB" sz="2800" b="1" dirty="0">
              <a:solidFill>
                <a:schemeClr val="accent2"/>
              </a:solidFill>
            </a:endParaRPr>
          </a:p>
        </p:txBody>
      </p:sp>
      <p:sp>
        <p:nvSpPr>
          <p:cNvPr id="11" name="TextBox 10"/>
          <p:cNvSpPr txBox="1"/>
          <p:nvPr/>
        </p:nvSpPr>
        <p:spPr>
          <a:xfrm>
            <a:off x="6665332" y="2359913"/>
            <a:ext cx="2087879" cy="276999"/>
          </a:xfrm>
          <a:prstGeom prst="rect">
            <a:avLst/>
          </a:prstGeom>
          <a:noFill/>
        </p:spPr>
        <p:txBody>
          <a:bodyPr wrap="none" rtlCol="0">
            <a:spAutoFit/>
          </a:bodyPr>
          <a:lstStyle/>
          <a:p>
            <a:pPr algn="ctr"/>
            <a:r>
              <a:rPr lang="ru-RU" sz="1200" b="1" dirty="0">
                <a:solidFill>
                  <a:schemeClr val="tx1">
                    <a:lumMod val="75000"/>
                    <a:lumOff val="25000"/>
                  </a:schemeClr>
                </a:solidFill>
              </a:rPr>
              <a:t>ЕГЭ по математике, 2013 год</a:t>
            </a:r>
            <a:endParaRPr lang="en-GB" sz="1200" b="1" dirty="0">
              <a:solidFill>
                <a:schemeClr val="tx1">
                  <a:lumMod val="75000"/>
                  <a:lumOff val="25000"/>
                </a:schemeClr>
              </a:solidFill>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3174354891"/>
              </p:ext>
            </p:extLst>
          </p:nvPr>
        </p:nvGraphicFramePr>
        <p:xfrm>
          <a:off x="324000" y="6264000"/>
          <a:ext cx="8640000" cy="518159"/>
        </p:xfrm>
        <a:graphic>
          <a:graphicData uri="http://schemas.openxmlformats.org/drawingml/2006/table">
            <a:tbl>
              <a:tblPr firstRow="1" bandRow="1">
                <a:tableStyleId>{5C22544A-7EE6-4342-B048-85BDC9FD1C3A}</a:tableStyleId>
              </a:tblPr>
              <a:tblGrid>
                <a:gridCol w="4320000">
                  <a:extLst>
                    <a:ext uri="{9D8B030D-6E8A-4147-A177-3AD203B41FA5}">
                      <a16:colId xmlns="" xmlns:a16="http://schemas.microsoft.com/office/drawing/2014/main" val="20000"/>
                    </a:ext>
                  </a:extLst>
                </a:gridCol>
                <a:gridCol w="4320000">
                  <a:extLst>
                    <a:ext uri="{9D8B030D-6E8A-4147-A177-3AD203B41FA5}">
                      <a16:colId xmlns="" xmlns:a16="http://schemas.microsoft.com/office/drawing/2014/main" val="20001"/>
                    </a:ext>
                  </a:extLst>
                </a:gridCol>
              </a:tblGrid>
              <a:tr h="46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solidFill>
                            <a:schemeClr val="tx1">
                              <a:lumMod val="75000"/>
                              <a:lumOff val="25000"/>
                            </a:schemeClr>
                          </a:solidFill>
                        </a:rPr>
                        <a:t>Эффективная</a:t>
                      </a:r>
                      <a:r>
                        <a:rPr lang="ru-RU" sz="1400" baseline="0" dirty="0">
                          <a:solidFill>
                            <a:schemeClr val="tx1">
                              <a:lumMod val="75000"/>
                              <a:lumOff val="25000"/>
                            </a:schemeClr>
                          </a:solidFill>
                        </a:rPr>
                        <a:t> школа (средний балл ЕГЭ превышает границы предсказанного интервала)</a:t>
                      </a:r>
                      <a:endParaRPr lang="ru-RU" sz="1400" dirty="0">
                        <a:solidFill>
                          <a:schemeClr val="tx1">
                            <a:lumMod val="75000"/>
                            <a:lumOff val="25000"/>
                          </a:schemeClr>
                        </a:solidFill>
                      </a:endParaRPr>
                    </a:p>
                  </a:txBody>
                  <a:tcPr anchor="ctr">
                    <a:solidFill>
                      <a:srgbClr val="92D050"/>
                    </a:solidFill>
                  </a:tcPr>
                </a:tc>
                <a:tc>
                  <a:txBody>
                    <a:bodyPr/>
                    <a:lstStyle/>
                    <a:p>
                      <a:pPr algn="ctr"/>
                      <a:r>
                        <a:rPr lang="ru-RU" sz="1400" dirty="0" err="1" smtClean="0">
                          <a:solidFill>
                            <a:schemeClr val="tx1">
                              <a:lumMod val="75000"/>
                              <a:lumOff val="25000"/>
                            </a:schemeClr>
                          </a:solidFill>
                        </a:rPr>
                        <a:t>Не</a:t>
                      </a:r>
                      <a:r>
                        <a:rPr lang="ru-RU" sz="1400" baseline="0" dirty="0" err="1" smtClean="0">
                          <a:solidFill>
                            <a:schemeClr val="tx1">
                              <a:lumMod val="75000"/>
                              <a:lumOff val="25000"/>
                            </a:schemeClr>
                          </a:solidFill>
                        </a:rPr>
                        <a:t>справляющаяся</a:t>
                      </a:r>
                      <a:r>
                        <a:rPr lang="ru-RU" sz="1400" baseline="0" dirty="0" smtClean="0">
                          <a:solidFill>
                            <a:schemeClr val="tx1">
                              <a:lumMod val="75000"/>
                              <a:lumOff val="25000"/>
                            </a:schemeClr>
                          </a:solidFill>
                        </a:rPr>
                        <a:t> </a:t>
                      </a:r>
                      <a:r>
                        <a:rPr lang="ru-RU" sz="1400" baseline="0" dirty="0">
                          <a:solidFill>
                            <a:schemeClr val="tx1">
                              <a:lumMod val="75000"/>
                              <a:lumOff val="25000"/>
                            </a:schemeClr>
                          </a:solidFill>
                        </a:rPr>
                        <a:t>школа (средний балл ЕГЭ ниже границ предсказанного интервала)</a:t>
                      </a:r>
                      <a:endParaRPr lang="ru-RU" sz="1400" dirty="0">
                        <a:solidFill>
                          <a:schemeClr val="tx1">
                            <a:lumMod val="75000"/>
                            <a:lumOff val="25000"/>
                          </a:schemeClr>
                        </a:solidFill>
                      </a:endParaRPr>
                    </a:p>
                  </a:txBody>
                  <a:tcPr anchor="ctr">
                    <a:solidFill>
                      <a:schemeClr val="accent2">
                        <a:lumMod val="60000"/>
                        <a:lumOff val="40000"/>
                      </a:schemeClr>
                    </a:solidFill>
                  </a:tcPr>
                </a:tc>
                <a:extLst>
                  <a:ext uri="{0D108BD9-81ED-4DB2-BD59-A6C34878D82A}">
                    <a16:rowId xmlns="" xmlns:a16="http://schemas.microsoft.com/office/drawing/2014/main" val="10000"/>
                  </a:ext>
                </a:extLst>
              </a:tr>
            </a:tbl>
          </a:graphicData>
        </a:graphic>
      </p:graphicFrame>
      <p:graphicFrame>
        <p:nvGraphicFramePr>
          <p:cNvPr id="7" name="Диаграмма 6"/>
          <p:cNvGraphicFramePr/>
          <p:nvPr>
            <p:extLst>
              <p:ext uri="{D42A27DB-BD31-4B8C-83A1-F6EECF244321}">
                <p14:modId xmlns:p14="http://schemas.microsoft.com/office/powerpoint/2010/main" val="1759963641"/>
              </p:ext>
            </p:extLst>
          </p:nvPr>
        </p:nvGraphicFramePr>
        <p:xfrm>
          <a:off x="129158" y="1916832"/>
          <a:ext cx="8907338"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8" name="Номер слайда 1"/>
          <p:cNvSpPr>
            <a:spLocks noGrp="1"/>
          </p:cNvSpPr>
          <p:nvPr>
            <p:ph type="sldNum" sz="quarter" idx="12"/>
          </p:nvPr>
        </p:nvSpPr>
        <p:spPr>
          <a:xfrm>
            <a:off x="0" y="1272222"/>
            <a:ext cx="533400" cy="244476"/>
          </a:xfrm>
        </p:spPr>
        <p:txBody>
          <a:bodyPr>
            <a:normAutofit fontScale="85000" lnSpcReduction="20000"/>
          </a:bodyPr>
          <a:lstStyle/>
          <a:p>
            <a:pPr>
              <a:defRPr/>
            </a:pPr>
            <a:endParaRPr lang="en-US" dirty="0"/>
          </a:p>
        </p:txBody>
      </p:sp>
    </p:spTree>
    <p:extLst>
      <p:ext uri="{BB962C8B-B14F-4D97-AF65-F5344CB8AC3E}">
        <p14:creationId xmlns:p14="http://schemas.microsoft.com/office/powerpoint/2010/main" val="705444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4288" y="1949450"/>
            <a:ext cx="9072563" cy="4159250"/>
          </a:xfrm>
          <a:prstGeom prst="rect">
            <a:avLst/>
          </a:prstGeom>
        </p:spPr>
        <p:txBody>
          <a:bodyPr/>
          <a:lstStyle/>
          <a:p>
            <a:pPr marL="285750" lvl="1" indent="-285750">
              <a:buFont typeface="Arial" panose="020B0604020202020204" pitchFamily="34" charset="0"/>
              <a:buChar char="•"/>
              <a:defRPr/>
            </a:pPr>
            <a:endParaRPr lang="ru-RU" sz="1600" dirty="0">
              <a:cs typeface="Times New Roman" pitchFamily="18" charset="0"/>
            </a:endParaRPr>
          </a:p>
        </p:txBody>
      </p:sp>
      <p:graphicFrame>
        <p:nvGraphicFramePr>
          <p:cNvPr id="7" name="Object 5"/>
          <p:cNvGraphicFramePr>
            <a:graphicFrameLocks/>
          </p:cNvGraphicFramePr>
          <p:nvPr>
            <p:extLst>
              <p:ext uri="{D42A27DB-BD31-4B8C-83A1-F6EECF244321}">
                <p14:modId xmlns:p14="http://schemas.microsoft.com/office/powerpoint/2010/main" val="307959053"/>
              </p:ext>
            </p:extLst>
          </p:nvPr>
        </p:nvGraphicFramePr>
        <p:xfrm>
          <a:off x="323528" y="1833041"/>
          <a:ext cx="6192811" cy="4188247"/>
        </p:xfrm>
        <a:graphic>
          <a:graphicData uri="http://schemas.openxmlformats.org/drawingml/2006/chart">
            <c:chart xmlns:c="http://schemas.openxmlformats.org/drawingml/2006/chart" xmlns:r="http://schemas.openxmlformats.org/officeDocument/2006/relationships" r:id="rId3"/>
          </a:graphicData>
        </a:graphic>
      </p:graphicFrame>
      <p:sp>
        <p:nvSpPr>
          <p:cNvPr id="16390" name="TextBox 3"/>
          <p:cNvSpPr txBox="1">
            <a:spLocks noChangeArrowheads="1"/>
          </p:cNvSpPr>
          <p:nvPr/>
        </p:nvSpPr>
        <p:spPr bwMode="auto">
          <a:xfrm>
            <a:off x="6444208" y="2965890"/>
            <a:ext cx="23986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en-US" dirty="0">
                <a:solidFill>
                  <a:prstClr val="black">
                    <a:lumMod val="75000"/>
                    <a:lumOff val="25000"/>
                  </a:prstClr>
                </a:solidFill>
                <a:latin typeface="Times New Roman" pitchFamily="18" charset="0"/>
                <a:ea typeface="Times New Roman" pitchFamily="18" charset="0"/>
                <a:cs typeface="Times New Roman" pitchFamily="18" charset="0"/>
              </a:rPr>
              <a:t>Средние результаты ЕГЭ в трех регионах практически равны…</a:t>
            </a:r>
          </a:p>
        </p:txBody>
      </p:sp>
      <p:sp>
        <p:nvSpPr>
          <p:cNvPr id="3" name="Title 2"/>
          <p:cNvSpPr>
            <a:spLocks noGrp="1"/>
          </p:cNvSpPr>
          <p:nvPr>
            <p:ph type="title"/>
          </p:nvPr>
        </p:nvSpPr>
        <p:spPr/>
        <p:txBody>
          <a:bodyPr>
            <a:normAutofit/>
          </a:bodyPr>
          <a:lstStyle/>
          <a:p>
            <a:r>
              <a:rPr lang="ru-RU" altLang="en-US" sz="2800" b="1" dirty="0">
                <a:solidFill>
                  <a:schemeClr val="accent2"/>
                </a:solidFill>
              </a:rPr>
              <a:t>Специфика контекстов в разрезе регионов:</a:t>
            </a:r>
            <a:br>
              <a:rPr lang="ru-RU" altLang="en-US" sz="2800" b="1" dirty="0">
                <a:solidFill>
                  <a:schemeClr val="accent2"/>
                </a:solidFill>
              </a:rPr>
            </a:br>
            <a:r>
              <a:rPr lang="ru-RU" altLang="en-US" sz="2800" b="1" dirty="0">
                <a:solidFill>
                  <a:schemeClr val="accent2"/>
                </a:solidFill>
              </a:rPr>
              <a:t>«видимое» сходство…</a:t>
            </a:r>
            <a:endParaRPr lang="en-GB" sz="2800" b="1" dirty="0">
              <a:solidFill>
                <a:schemeClr val="accent2"/>
              </a:solidFill>
            </a:endParaRPr>
          </a:p>
        </p:txBody>
      </p:sp>
    </p:spTree>
    <p:extLst>
      <p:ext uri="{BB962C8B-B14F-4D97-AF65-F5344CB8AC3E}">
        <p14:creationId xmlns:p14="http://schemas.microsoft.com/office/powerpoint/2010/main" val="63104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u-RU" altLang="en-US" sz="2800" b="1" dirty="0">
                <a:solidFill>
                  <a:schemeClr val="accent2"/>
                </a:solidFill>
              </a:rPr>
              <a:t>Специфика контекстов в разрезе регионов: …и «невидимые» различия</a:t>
            </a:r>
            <a:endParaRPr lang="en-GB" sz="2800" b="1" dirty="0">
              <a:solidFill>
                <a:schemeClr val="accent2"/>
              </a:solidFill>
            </a:endParaRPr>
          </a:p>
        </p:txBody>
      </p:sp>
      <p:sp>
        <p:nvSpPr>
          <p:cNvPr id="6" name="Rectangle 3"/>
          <p:cNvSpPr txBox="1">
            <a:spLocks noChangeArrowheads="1"/>
          </p:cNvSpPr>
          <p:nvPr/>
        </p:nvSpPr>
        <p:spPr>
          <a:xfrm>
            <a:off x="-14288" y="1949450"/>
            <a:ext cx="9072563" cy="4159250"/>
          </a:xfrm>
          <a:prstGeom prst="rect">
            <a:avLst/>
          </a:prstGeom>
        </p:spPr>
        <p:txBody>
          <a:bodyPr/>
          <a:lstStyle/>
          <a:p>
            <a:pPr marL="285750" lvl="1" indent="-285750">
              <a:buFont typeface="Arial" panose="020B0604020202020204" pitchFamily="34" charset="0"/>
              <a:buChar char="•"/>
              <a:defRPr/>
            </a:pPr>
            <a:endParaRPr lang="ru-RU" sz="1600" dirty="0">
              <a:cs typeface="Times New Roman" pitchFamily="18" charset="0"/>
            </a:endParaRPr>
          </a:p>
        </p:txBody>
      </p:sp>
      <p:graphicFrame>
        <p:nvGraphicFramePr>
          <p:cNvPr id="7" name="Object 5"/>
          <p:cNvGraphicFramePr>
            <a:graphicFrameLocks/>
          </p:cNvGraphicFramePr>
          <p:nvPr>
            <p:extLst>
              <p:ext uri="{D42A27DB-BD31-4B8C-83A1-F6EECF244321}">
                <p14:modId xmlns:p14="http://schemas.microsoft.com/office/powerpoint/2010/main" val="3877545072"/>
              </p:ext>
            </p:extLst>
          </p:nvPr>
        </p:nvGraphicFramePr>
        <p:xfrm>
          <a:off x="128589" y="1772816"/>
          <a:ext cx="6531644" cy="4201220"/>
        </p:xfrm>
        <a:graphic>
          <a:graphicData uri="http://schemas.openxmlformats.org/drawingml/2006/chart">
            <c:chart xmlns:c="http://schemas.openxmlformats.org/drawingml/2006/chart" xmlns:r="http://schemas.openxmlformats.org/officeDocument/2006/relationships" r:id="rId3"/>
          </a:graphicData>
        </a:graphic>
      </p:graphicFrame>
      <p:sp>
        <p:nvSpPr>
          <p:cNvPr id="17414" name="TextBox 6"/>
          <p:cNvSpPr txBox="1">
            <a:spLocks noChangeArrowheads="1"/>
          </p:cNvSpPr>
          <p:nvPr/>
        </p:nvSpPr>
        <p:spPr bwMode="auto">
          <a:xfrm>
            <a:off x="6732240" y="2224023"/>
            <a:ext cx="216137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ru-RU" altLang="en-US" sz="1500" dirty="0"/>
              <a:t>…</a:t>
            </a:r>
            <a:r>
              <a:rPr lang="ru-RU" altLang="en-US" sz="1600" dirty="0">
                <a:solidFill>
                  <a:prstClr val="black">
                    <a:lumMod val="75000"/>
                    <a:lumOff val="25000"/>
                  </a:prstClr>
                </a:solidFill>
                <a:latin typeface="Times New Roman" pitchFamily="18" charset="0"/>
                <a:ea typeface="Times New Roman" pitchFamily="18" charset="0"/>
                <a:cs typeface="Times New Roman" pitchFamily="18" charset="0"/>
              </a:rPr>
              <a:t>но они скрывают структурные различия, связанные с кадровым обеспечением, социальным составом учащихся, видом учреждений и т.п.</a:t>
            </a:r>
          </a:p>
          <a:p>
            <a:pPr eaLnBrk="1" hangingPunct="1"/>
            <a:r>
              <a:rPr lang="ru-RU" altLang="en-US" sz="1600" dirty="0">
                <a:solidFill>
                  <a:prstClr val="black">
                    <a:lumMod val="75000"/>
                    <a:lumOff val="25000"/>
                  </a:prstClr>
                </a:solidFill>
                <a:latin typeface="Times New Roman" pitchFamily="18" charset="0"/>
                <a:ea typeface="Times New Roman" pitchFamily="18" charset="0"/>
                <a:cs typeface="Times New Roman" pitchFamily="18" charset="0"/>
              </a:rPr>
              <a:t>С учетом условий «опережение» Региона 1 и Региона 2 составляет 2-2.5 балла!</a:t>
            </a:r>
          </a:p>
        </p:txBody>
      </p:sp>
    </p:spTree>
    <p:extLst>
      <p:ext uri="{BB962C8B-B14F-4D97-AF65-F5344CB8AC3E}">
        <p14:creationId xmlns:p14="http://schemas.microsoft.com/office/powerpoint/2010/main" val="4140879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chemeClr val="accent2"/>
                </a:solidFill>
              </a:rPr>
              <a:t>Сравнение городских районов по среднему баллу ЕГЭ</a:t>
            </a:r>
          </a:p>
        </p:txBody>
      </p:sp>
      <p:graphicFrame>
        <p:nvGraphicFramePr>
          <p:cNvPr id="3" name="Диаграмма 2"/>
          <p:cNvGraphicFramePr/>
          <p:nvPr>
            <p:extLst>
              <p:ext uri="{D42A27DB-BD31-4B8C-83A1-F6EECF244321}">
                <p14:modId xmlns:p14="http://schemas.microsoft.com/office/powerpoint/2010/main" val="1453381512"/>
              </p:ext>
            </p:extLst>
          </p:nvPr>
        </p:nvGraphicFramePr>
        <p:xfrm>
          <a:off x="611560" y="2492896"/>
          <a:ext cx="252028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977657534"/>
              </p:ext>
            </p:extLst>
          </p:nvPr>
        </p:nvGraphicFramePr>
        <p:xfrm>
          <a:off x="395535" y="6035040"/>
          <a:ext cx="8748465" cy="822960"/>
        </p:xfrm>
        <a:graphic>
          <a:graphicData uri="http://schemas.openxmlformats.org/drawingml/2006/table">
            <a:tbl>
              <a:tblPr firstRow="1" bandRow="1">
                <a:tableStyleId>{5C22544A-7EE6-4342-B048-85BDC9FD1C3A}</a:tableStyleId>
              </a:tblPr>
              <a:tblGrid>
                <a:gridCol w="2916155">
                  <a:extLst>
                    <a:ext uri="{9D8B030D-6E8A-4147-A177-3AD203B41FA5}">
                      <a16:colId xmlns="" xmlns:a16="http://schemas.microsoft.com/office/drawing/2014/main" val="20000"/>
                    </a:ext>
                  </a:extLst>
                </a:gridCol>
                <a:gridCol w="2916155">
                  <a:extLst>
                    <a:ext uri="{9D8B030D-6E8A-4147-A177-3AD203B41FA5}">
                      <a16:colId xmlns="" xmlns:a16="http://schemas.microsoft.com/office/drawing/2014/main" val="20001"/>
                    </a:ext>
                  </a:extLst>
                </a:gridCol>
                <a:gridCol w="2916155">
                  <a:extLst>
                    <a:ext uri="{9D8B030D-6E8A-4147-A177-3AD203B41FA5}">
                      <a16:colId xmlns="" xmlns:a16="http://schemas.microsoft.com/office/drawing/2014/main" val="20002"/>
                    </a:ext>
                  </a:extLst>
                </a:gridCol>
              </a:tblGrid>
              <a:tr h="432000">
                <a:tc>
                  <a:txBody>
                    <a:bodyPr/>
                    <a:lstStyle/>
                    <a:p>
                      <a:pPr algn="ctr"/>
                      <a:r>
                        <a:rPr lang="ru-RU" sz="1600" dirty="0">
                          <a:solidFill>
                            <a:schemeClr val="tx1">
                              <a:lumMod val="75000"/>
                              <a:lumOff val="25000"/>
                            </a:schemeClr>
                          </a:solidFill>
                        </a:rPr>
                        <a:t>Доля школ, показывающих 25% самых высоких</a:t>
                      </a:r>
                      <a:r>
                        <a:rPr lang="ru-RU" sz="1600" baseline="0" dirty="0">
                          <a:solidFill>
                            <a:schemeClr val="tx1">
                              <a:lumMod val="75000"/>
                              <a:lumOff val="25000"/>
                            </a:schemeClr>
                          </a:solidFill>
                        </a:rPr>
                        <a:t> результатов</a:t>
                      </a:r>
                      <a:endParaRPr lang="ru-RU" sz="1600" dirty="0">
                        <a:solidFill>
                          <a:schemeClr val="tx1">
                            <a:lumMod val="75000"/>
                            <a:lumOff val="25000"/>
                          </a:schemeClr>
                        </a:solidFill>
                      </a:endParaRPr>
                    </a:p>
                  </a:txBody>
                  <a:tcPr>
                    <a:solidFill>
                      <a:schemeClr val="accent2">
                        <a:lumMod val="60000"/>
                        <a:lumOff val="40000"/>
                      </a:schemeClr>
                    </a:solidFill>
                  </a:tcPr>
                </a:tc>
                <a:tc>
                  <a:txBody>
                    <a:bodyPr/>
                    <a:lstStyle/>
                    <a:p>
                      <a:pPr algn="ctr"/>
                      <a:r>
                        <a:rPr lang="ru-RU" sz="1600" dirty="0">
                          <a:solidFill>
                            <a:schemeClr val="tx1">
                              <a:lumMod val="75000"/>
                              <a:lumOff val="25000"/>
                            </a:schemeClr>
                          </a:solidFill>
                        </a:rPr>
                        <a:t>Доля школ, показывающих средние </a:t>
                      </a:r>
                      <a:r>
                        <a:rPr lang="ru-RU" sz="1600" baseline="0" dirty="0">
                          <a:solidFill>
                            <a:schemeClr val="tx1">
                              <a:lumMod val="75000"/>
                              <a:lumOff val="25000"/>
                            </a:schemeClr>
                          </a:solidFill>
                        </a:rPr>
                        <a:t>результаты</a:t>
                      </a:r>
                      <a:endParaRPr lang="ru-RU" sz="1600" dirty="0">
                        <a:solidFill>
                          <a:schemeClr val="tx1">
                            <a:lumMod val="75000"/>
                            <a:lumOff val="25000"/>
                          </a:schemeClr>
                        </a:solidFill>
                      </a:endParaRPr>
                    </a:p>
                  </a:txBody>
                  <a:tcPr>
                    <a:solidFill>
                      <a:schemeClr val="bg1">
                        <a:lumMod val="75000"/>
                      </a:schemeClr>
                    </a:solidFill>
                  </a:tcPr>
                </a:tc>
                <a:tc>
                  <a:txBody>
                    <a:bodyPr/>
                    <a:lstStyle/>
                    <a:p>
                      <a:pPr algn="ctr"/>
                      <a:r>
                        <a:rPr lang="ru-RU" sz="1600" dirty="0">
                          <a:solidFill>
                            <a:schemeClr val="tx1">
                              <a:lumMod val="75000"/>
                              <a:lumOff val="25000"/>
                            </a:schemeClr>
                          </a:solidFill>
                        </a:rPr>
                        <a:t>Доля школ, показывающих 25% самых низких </a:t>
                      </a:r>
                      <a:r>
                        <a:rPr lang="ru-RU" sz="1600" baseline="0" dirty="0">
                          <a:solidFill>
                            <a:schemeClr val="tx1">
                              <a:lumMod val="75000"/>
                              <a:lumOff val="25000"/>
                            </a:schemeClr>
                          </a:solidFill>
                        </a:rPr>
                        <a:t>результатов</a:t>
                      </a:r>
                      <a:endParaRPr lang="ru-RU" sz="1600" dirty="0">
                        <a:solidFill>
                          <a:schemeClr val="tx1">
                            <a:lumMod val="75000"/>
                            <a:lumOff val="25000"/>
                          </a:schemeClr>
                        </a:solidFill>
                      </a:endParaRPr>
                    </a:p>
                  </a:txBody>
                  <a:tcPr>
                    <a:solidFill>
                      <a:schemeClr val="accent1"/>
                    </a:solidFill>
                  </a:tcPr>
                </a:tc>
                <a:extLst>
                  <a:ext uri="{0D108BD9-81ED-4DB2-BD59-A6C34878D82A}">
                    <a16:rowId xmlns="" xmlns:a16="http://schemas.microsoft.com/office/drawing/2014/main" val="10000"/>
                  </a:ext>
                </a:extLst>
              </a:tr>
            </a:tbl>
          </a:graphicData>
        </a:graphic>
      </p:graphicFrame>
      <p:sp>
        <p:nvSpPr>
          <p:cNvPr id="17" name="TextBox 16"/>
          <p:cNvSpPr txBox="1"/>
          <p:nvPr/>
        </p:nvSpPr>
        <p:spPr>
          <a:xfrm>
            <a:off x="1327947" y="2071881"/>
            <a:ext cx="1006622" cy="307777"/>
          </a:xfrm>
          <a:prstGeom prst="rect">
            <a:avLst/>
          </a:prstGeom>
          <a:noFill/>
        </p:spPr>
        <p:txBody>
          <a:bodyPr wrap="none" rtlCol="0">
            <a:spAutoFit/>
          </a:bodyPr>
          <a:lstStyle/>
          <a:p>
            <a:pPr algn="ctr"/>
            <a:r>
              <a:rPr lang="ru-RU" sz="1400" b="1" dirty="0">
                <a:solidFill>
                  <a:srgbClr val="C00000"/>
                </a:solidFill>
              </a:rPr>
              <a:t>РАЙОН</a:t>
            </a:r>
            <a:r>
              <a:rPr lang="ru-RU" sz="1200" b="1" dirty="0">
                <a:solidFill>
                  <a:srgbClr val="C00000"/>
                </a:solidFill>
              </a:rPr>
              <a:t> №1</a:t>
            </a:r>
            <a:endParaRPr lang="en-GB" sz="1200" b="1" dirty="0">
              <a:solidFill>
                <a:srgbClr val="C00000"/>
              </a:solidFill>
            </a:endParaRPr>
          </a:p>
        </p:txBody>
      </p:sp>
      <p:graphicFrame>
        <p:nvGraphicFramePr>
          <p:cNvPr id="21" name="Диаграмма 20"/>
          <p:cNvGraphicFramePr/>
          <p:nvPr>
            <p:extLst>
              <p:ext uri="{D42A27DB-BD31-4B8C-83A1-F6EECF244321}">
                <p14:modId xmlns:p14="http://schemas.microsoft.com/office/powerpoint/2010/main" val="1122892704"/>
              </p:ext>
            </p:extLst>
          </p:nvPr>
        </p:nvGraphicFramePr>
        <p:xfrm>
          <a:off x="611840" y="4005264"/>
          <a:ext cx="252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Диаграмма 21"/>
          <p:cNvGraphicFramePr/>
          <p:nvPr>
            <p:extLst>
              <p:ext uri="{D42A27DB-BD31-4B8C-83A1-F6EECF244321}">
                <p14:modId xmlns:p14="http://schemas.microsoft.com/office/powerpoint/2010/main" val="3001328557"/>
              </p:ext>
            </p:extLst>
          </p:nvPr>
        </p:nvGraphicFramePr>
        <p:xfrm>
          <a:off x="3347864" y="2492896"/>
          <a:ext cx="2520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Диаграмма 22"/>
          <p:cNvGraphicFramePr/>
          <p:nvPr>
            <p:extLst>
              <p:ext uri="{D42A27DB-BD31-4B8C-83A1-F6EECF244321}">
                <p14:modId xmlns:p14="http://schemas.microsoft.com/office/powerpoint/2010/main" val="1378007877"/>
              </p:ext>
            </p:extLst>
          </p:nvPr>
        </p:nvGraphicFramePr>
        <p:xfrm>
          <a:off x="3347864" y="4005264"/>
          <a:ext cx="2520000" cy="180000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p:cNvSpPr txBox="1"/>
          <p:nvPr/>
        </p:nvSpPr>
        <p:spPr>
          <a:xfrm>
            <a:off x="3983544" y="2060848"/>
            <a:ext cx="1051506" cy="307777"/>
          </a:xfrm>
          <a:prstGeom prst="rect">
            <a:avLst/>
          </a:prstGeom>
          <a:noFill/>
        </p:spPr>
        <p:txBody>
          <a:bodyPr wrap="none" rtlCol="0">
            <a:spAutoFit/>
          </a:bodyPr>
          <a:lstStyle/>
          <a:p>
            <a:pPr algn="ctr"/>
            <a:r>
              <a:rPr lang="ru-RU" sz="1400" b="1" dirty="0">
                <a:solidFill>
                  <a:srgbClr val="C00000"/>
                </a:solidFill>
              </a:rPr>
              <a:t>РАЙОН №2</a:t>
            </a:r>
            <a:endParaRPr lang="en-GB" sz="1400" b="1" dirty="0">
              <a:solidFill>
                <a:srgbClr val="C00000"/>
              </a:solidFill>
            </a:endParaRPr>
          </a:p>
        </p:txBody>
      </p:sp>
      <p:sp>
        <p:nvSpPr>
          <p:cNvPr id="27" name="TextBox 26"/>
          <p:cNvSpPr txBox="1"/>
          <p:nvPr/>
        </p:nvSpPr>
        <p:spPr>
          <a:xfrm>
            <a:off x="6719852" y="2060848"/>
            <a:ext cx="1051506" cy="307777"/>
          </a:xfrm>
          <a:prstGeom prst="rect">
            <a:avLst/>
          </a:prstGeom>
          <a:noFill/>
        </p:spPr>
        <p:txBody>
          <a:bodyPr wrap="none" rtlCol="0">
            <a:spAutoFit/>
          </a:bodyPr>
          <a:lstStyle/>
          <a:p>
            <a:pPr algn="ctr"/>
            <a:r>
              <a:rPr lang="ru-RU" sz="1400" b="1" dirty="0">
                <a:solidFill>
                  <a:srgbClr val="C00000"/>
                </a:solidFill>
              </a:rPr>
              <a:t>РАЙОН №3</a:t>
            </a:r>
            <a:endParaRPr lang="en-GB" sz="1400" b="1" dirty="0">
              <a:solidFill>
                <a:srgbClr val="C00000"/>
              </a:solidFill>
            </a:endParaRPr>
          </a:p>
        </p:txBody>
      </p:sp>
      <p:graphicFrame>
        <p:nvGraphicFramePr>
          <p:cNvPr id="30" name="Диаграмма 29"/>
          <p:cNvGraphicFramePr/>
          <p:nvPr>
            <p:extLst>
              <p:ext uri="{D42A27DB-BD31-4B8C-83A1-F6EECF244321}">
                <p14:modId xmlns:p14="http://schemas.microsoft.com/office/powerpoint/2010/main" val="2791473901"/>
              </p:ext>
            </p:extLst>
          </p:nvPr>
        </p:nvGraphicFramePr>
        <p:xfrm>
          <a:off x="6156456" y="2492896"/>
          <a:ext cx="2520000" cy="180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Диаграмма 30"/>
          <p:cNvGraphicFramePr/>
          <p:nvPr>
            <p:extLst>
              <p:ext uri="{D42A27DB-BD31-4B8C-83A1-F6EECF244321}">
                <p14:modId xmlns:p14="http://schemas.microsoft.com/office/powerpoint/2010/main" val="962926823"/>
              </p:ext>
            </p:extLst>
          </p:nvPr>
        </p:nvGraphicFramePr>
        <p:xfrm>
          <a:off x="6156456" y="4005064"/>
          <a:ext cx="2520000" cy="1800000"/>
        </p:xfrm>
        <a:graphic>
          <a:graphicData uri="http://schemas.openxmlformats.org/drawingml/2006/chart">
            <c:chart xmlns:c="http://schemas.openxmlformats.org/drawingml/2006/chart" xmlns:r="http://schemas.openxmlformats.org/officeDocument/2006/relationships" r:id="rId8"/>
          </a:graphicData>
        </a:graphic>
      </p:graphicFrame>
      <p:sp>
        <p:nvSpPr>
          <p:cNvPr id="14" name="Номер слайда 1"/>
          <p:cNvSpPr>
            <a:spLocks noGrp="1"/>
          </p:cNvSpPr>
          <p:nvPr>
            <p:ph type="sldNum" sz="quarter" idx="12"/>
          </p:nvPr>
        </p:nvSpPr>
        <p:spPr>
          <a:xfrm>
            <a:off x="0" y="1272222"/>
            <a:ext cx="533400" cy="244476"/>
          </a:xfrm>
        </p:spPr>
        <p:txBody>
          <a:bodyPr>
            <a:normAutofit fontScale="85000" lnSpcReduction="20000"/>
          </a:bodyPr>
          <a:lstStyle/>
          <a:p>
            <a:pPr>
              <a:defRPr/>
            </a:pPr>
            <a:r>
              <a:rPr lang="ru-RU" dirty="0"/>
              <a:t> </a:t>
            </a:r>
            <a:endParaRPr lang="en-US" dirty="0"/>
          </a:p>
        </p:txBody>
      </p:sp>
    </p:spTree>
    <p:extLst>
      <p:ext uri="{BB962C8B-B14F-4D97-AF65-F5344CB8AC3E}">
        <p14:creationId xmlns:p14="http://schemas.microsoft.com/office/powerpoint/2010/main" val="4116831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chemeClr val="accent2"/>
                </a:solidFill>
              </a:rPr>
              <a:t>Дифференциация  школ районов по ИСБ</a:t>
            </a:r>
          </a:p>
        </p:txBody>
      </p:sp>
      <p:sp>
        <p:nvSpPr>
          <p:cNvPr id="3" name="Rectangle 1"/>
          <p:cNvSpPr>
            <a:spLocks noChangeArrowheads="1"/>
          </p:cNvSpPr>
          <p:nvPr/>
        </p:nvSpPr>
        <p:spPr bwMode="auto">
          <a:xfrm>
            <a:off x="323528" y="2341329"/>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tabLst/>
            </a:pPr>
            <a:endParaRPr lang="ru-RU" sz="1200" dirty="0">
              <a:latin typeface="Times New Roman" pitchFamily="18" charset="0"/>
              <a:ea typeface="Times New Roman" pitchFamily="18" charset="0"/>
              <a:cs typeface="Times New Roman" pitchFamily="18" charset="0"/>
            </a:endParaRPr>
          </a:p>
        </p:txBody>
      </p:sp>
      <p:graphicFrame>
        <p:nvGraphicFramePr>
          <p:cNvPr id="5" name="Диаграмма 4"/>
          <p:cNvGraphicFramePr/>
          <p:nvPr>
            <p:extLst>
              <p:ext uri="{D42A27DB-BD31-4B8C-83A1-F6EECF244321}">
                <p14:modId xmlns:p14="http://schemas.microsoft.com/office/powerpoint/2010/main" val="712319921"/>
              </p:ext>
            </p:extLst>
          </p:nvPr>
        </p:nvGraphicFramePr>
        <p:xfrm>
          <a:off x="755576" y="1916832"/>
          <a:ext cx="7776864"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1187624" y="2852936"/>
            <a:ext cx="4140000" cy="3240360"/>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4375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28600"/>
            <a:ext cx="8820472" cy="990600"/>
          </a:xfrm>
        </p:spPr>
        <p:txBody>
          <a:bodyPr>
            <a:normAutofit/>
          </a:bodyPr>
          <a:lstStyle/>
          <a:p>
            <a:r>
              <a:rPr lang="ru-RU" sz="2600" b="1" dirty="0">
                <a:solidFill>
                  <a:schemeClr val="accent2"/>
                </a:solidFill>
              </a:rPr>
              <a:t>Сравнение школ районов с учетом контекстной информации</a:t>
            </a:r>
          </a:p>
        </p:txBody>
      </p:sp>
      <p:graphicFrame>
        <p:nvGraphicFramePr>
          <p:cNvPr id="3" name="Диаграмма 2"/>
          <p:cNvGraphicFramePr/>
          <p:nvPr>
            <p:extLst>
              <p:ext uri="{D42A27DB-BD31-4B8C-83A1-F6EECF244321}">
                <p14:modId xmlns:p14="http://schemas.microsoft.com/office/powerpoint/2010/main" val="2845158158"/>
              </p:ext>
            </p:extLst>
          </p:nvPr>
        </p:nvGraphicFramePr>
        <p:xfrm>
          <a:off x="683568" y="2420888"/>
          <a:ext cx="2520280" cy="18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4040126772"/>
              </p:ext>
            </p:extLst>
          </p:nvPr>
        </p:nvGraphicFramePr>
        <p:xfrm>
          <a:off x="395535" y="6035040"/>
          <a:ext cx="8748465" cy="822960"/>
        </p:xfrm>
        <a:graphic>
          <a:graphicData uri="http://schemas.openxmlformats.org/drawingml/2006/table">
            <a:tbl>
              <a:tblPr firstRow="1" bandRow="1">
                <a:tableStyleId>{5C22544A-7EE6-4342-B048-85BDC9FD1C3A}</a:tableStyleId>
              </a:tblPr>
              <a:tblGrid>
                <a:gridCol w="2916155">
                  <a:extLst>
                    <a:ext uri="{9D8B030D-6E8A-4147-A177-3AD203B41FA5}">
                      <a16:colId xmlns="" xmlns:a16="http://schemas.microsoft.com/office/drawing/2014/main" val="20000"/>
                    </a:ext>
                  </a:extLst>
                </a:gridCol>
                <a:gridCol w="2916155">
                  <a:extLst>
                    <a:ext uri="{9D8B030D-6E8A-4147-A177-3AD203B41FA5}">
                      <a16:colId xmlns="" xmlns:a16="http://schemas.microsoft.com/office/drawing/2014/main" val="20001"/>
                    </a:ext>
                  </a:extLst>
                </a:gridCol>
                <a:gridCol w="2916155">
                  <a:extLst>
                    <a:ext uri="{9D8B030D-6E8A-4147-A177-3AD203B41FA5}">
                      <a16:colId xmlns="" xmlns:a16="http://schemas.microsoft.com/office/drawing/2014/main" val="20002"/>
                    </a:ext>
                  </a:extLst>
                </a:gridCol>
              </a:tblGrid>
              <a:tr h="432000">
                <a:tc>
                  <a:txBody>
                    <a:bodyPr/>
                    <a:lstStyle/>
                    <a:p>
                      <a:pPr algn="ctr"/>
                      <a:r>
                        <a:rPr lang="ru-RU" sz="1600" dirty="0">
                          <a:solidFill>
                            <a:schemeClr val="tx1">
                              <a:lumMod val="75000"/>
                              <a:lumOff val="25000"/>
                            </a:schemeClr>
                          </a:solidFill>
                        </a:rPr>
                        <a:t>Доля школ, показывающих 25% самых высоких</a:t>
                      </a:r>
                      <a:r>
                        <a:rPr lang="ru-RU" sz="1600" baseline="0" dirty="0">
                          <a:solidFill>
                            <a:schemeClr val="tx1">
                              <a:lumMod val="75000"/>
                              <a:lumOff val="25000"/>
                            </a:schemeClr>
                          </a:solidFill>
                        </a:rPr>
                        <a:t> результатов</a:t>
                      </a:r>
                      <a:endParaRPr lang="ru-RU" sz="1600" dirty="0">
                        <a:solidFill>
                          <a:schemeClr val="tx1">
                            <a:lumMod val="75000"/>
                            <a:lumOff val="25000"/>
                          </a:schemeClr>
                        </a:solidFill>
                      </a:endParaRPr>
                    </a:p>
                  </a:txBody>
                  <a:tcPr>
                    <a:solidFill>
                      <a:schemeClr val="accent2">
                        <a:lumMod val="60000"/>
                        <a:lumOff val="40000"/>
                      </a:schemeClr>
                    </a:solidFill>
                  </a:tcPr>
                </a:tc>
                <a:tc>
                  <a:txBody>
                    <a:bodyPr/>
                    <a:lstStyle/>
                    <a:p>
                      <a:pPr algn="ctr"/>
                      <a:r>
                        <a:rPr lang="ru-RU" sz="1600" dirty="0">
                          <a:solidFill>
                            <a:schemeClr val="tx1">
                              <a:lumMod val="75000"/>
                              <a:lumOff val="25000"/>
                            </a:schemeClr>
                          </a:solidFill>
                        </a:rPr>
                        <a:t>Доля школ, показывающих средние </a:t>
                      </a:r>
                      <a:r>
                        <a:rPr lang="ru-RU" sz="1600" baseline="0" dirty="0">
                          <a:solidFill>
                            <a:schemeClr val="tx1">
                              <a:lumMod val="75000"/>
                              <a:lumOff val="25000"/>
                            </a:schemeClr>
                          </a:solidFill>
                        </a:rPr>
                        <a:t>результаты</a:t>
                      </a:r>
                      <a:endParaRPr lang="ru-RU" sz="1600" dirty="0">
                        <a:solidFill>
                          <a:schemeClr val="tx1">
                            <a:lumMod val="75000"/>
                            <a:lumOff val="25000"/>
                          </a:schemeClr>
                        </a:solidFill>
                      </a:endParaRPr>
                    </a:p>
                  </a:txBody>
                  <a:tcPr>
                    <a:solidFill>
                      <a:schemeClr val="bg1">
                        <a:lumMod val="75000"/>
                      </a:schemeClr>
                    </a:solidFill>
                  </a:tcPr>
                </a:tc>
                <a:tc>
                  <a:txBody>
                    <a:bodyPr/>
                    <a:lstStyle/>
                    <a:p>
                      <a:pPr algn="ctr"/>
                      <a:r>
                        <a:rPr lang="ru-RU" sz="1600" dirty="0">
                          <a:solidFill>
                            <a:schemeClr val="tx1">
                              <a:lumMod val="75000"/>
                              <a:lumOff val="25000"/>
                            </a:schemeClr>
                          </a:solidFill>
                        </a:rPr>
                        <a:t>Доля школ, показывающих 25% самых низких </a:t>
                      </a:r>
                      <a:r>
                        <a:rPr lang="ru-RU" sz="1600" baseline="0" dirty="0">
                          <a:solidFill>
                            <a:schemeClr val="tx1">
                              <a:lumMod val="75000"/>
                              <a:lumOff val="25000"/>
                            </a:schemeClr>
                          </a:solidFill>
                        </a:rPr>
                        <a:t>результатов</a:t>
                      </a:r>
                      <a:endParaRPr lang="ru-RU" sz="1600" dirty="0">
                        <a:solidFill>
                          <a:schemeClr val="tx1">
                            <a:lumMod val="75000"/>
                            <a:lumOff val="25000"/>
                          </a:schemeClr>
                        </a:solidFill>
                      </a:endParaRPr>
                    </a:p>
                  </a:txBody>
                  <a:tcPr>
                    <a:solidFill>
                      <a:schemeClr val="accent1"/>
                    </a:solidFill>
                  </a:tcPr>
                </a:tc>
                <a:extLst>
                  <a:ext uri="{0D108BD9-81ED-4DB2-BD59-A6C34878D82A}">
                    <a16:rowId xmlns="" xmlns:a16="http://schemas.microsoft.com/office/drawing/2014/main" val="10000"/>
                  </a:ext>
                </a:extLst>
              </a:tr>
            </a:tbl>
          </a:graphicData>
        </a:graphic>
      </p:graphicFrame>
      <p:sp>
        <p:nvSpPr>
          <p:cNvPr id="17" name="TextBox 16"/>
          <p:cNvSpPr txBox="1"/>
          <p:nvPr/>
        </p:nvSpPr>
        <p:spPr>
          <a:xfrm>
            <a:off x="1377512" y="1999873"/>
            <a:ext cx="1051506" cy="307777"/>
          </a:xfrm>
          <a:prstGeom prst="rect">
            <a:avLst/>
          </a:prstGeom>
          <a:noFill/>
        </p:spPr>
        <p:txBody>
          <a:bodyPr wrap="none" rtlCol="0">
            <a:spAutoFit/>
          </a:bodyPr>
          <a:lstStyle/>
          <a:p>
            <a:pPr algn="ctr"/>
            <a:r>
              <a:rPr lang="ru-RU" sz="1400" b="1" dirty="0">
                <a:solidFill>
                  <a:srgbClr val="C00000"/>
                </a:solidFill>
              </a:rPr>
              <a:t>РАЙОН №1</a:t>
            </a:r>
            <a:endParaRPr lang="en-GB" sz="1400" b="1" dirty="0">
              <a:solidFill>
                <a:srgbClr val="C00000"/>
              </a:solidFill>
            </a:endParaRPr>
          </a:p>
        </p:txBody>
      </p:sp>
      <p:graphicFrame>
        <p:nvGraphicFramePr>
          <p:cNvPr id="21" name="Диаграмма 20"/>
          <p:cNvGraphicFramePr/>
          <p:nvPr>
            <p:extLst>
              <p:ext uri="{D42A27DB-BD31-4B8C-83A1-F6EECF244321}">
                <p14:modId xmlns:p14="http://schemas.microsoft.com/office/powerpoint/2010/main" val="4184373736"/>
              </p:ext>
            </p:extLst>
          </p:nvPr>
        </p:nvGraphicFramePr>
        <p:xfrm>
          <a:off x="683848" y="3933256"/>
          <a:ext cx="2520000" cy="180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4055552" y="1988840"/>
            <a:ext cx="1051506" cy="307777"/>
          </a:xfrm>
          <a:prstGeom prst="rect">
            <a:avLst/>
          </a:prstGeom>
          <a:noFill/>
        </p:spPr>
        <p:txBody>
          <a:bodyPr wrap="none" rtlCol="0">
            <a:spAutoFit/>
          </a:bodyPr>
          <a:lstStyle/>
          <a:p>
            <a:pPr algn="ctr"/>
            <a:r>
              <a:rPr lang="ru-RU" sz="1400" b="1" dirty="0">
                <a:solidFill>
                  <a:srgbClr val="C00000"/>
                </a:solidFill>
              </a:rPr>
              <a:t>РАЙОН №2</a:t>
            </a:r>
            <a:endParaRPr lang="en-GB" sz="1400" b="1" dirty="0">
              <a:solidFill>
                <a:srgbClr val="C00000"/>
              </a:solidFill>
            </a:endParaRPr>
          </a:p>
        </p:txBody>
      </p:sp>
      <p:sp>
        <p:nvSpPr>
          <p:cNvPr id="27" name="TextBox 26"/>
          <p:cNvSpPr txBox="1"/>
          <p:nvPr/>
        </p:nvSpPr>
        <p:spPr>
          <a:xfrm>
            <a:off x="6791860" y="1988840"/>
            <a:ext cx="1051506" cy="307777"/>
          </a:xfrm>
          <a:prstGeom prst="rect">
            <a:avLst/>
          </a:prstGeom>
          <a:noFill/>
        </p:spPr>
        <p:txBody>
          <a:bodyPr wrap="none" rtlCol="0">
            <a:spAutoFit/>
          </a:bodyPr>
          <a:lstStyle/>
          <a:p>
            <a:pPr algn="ctr"/>
            <a:r>
              <a:rPr lang="ru-RU" sz="1400" b="1" dirty="0">
                <a:solidFill>
                  <a:srgbClr val="C00000"/>
                </a:solidFill>
              </a:rPr>
              <a:t>РАЙОН №3</a:t>
            </a:r>
            <a:endParaRPr lang="en-GB" sz="1400" b="1" dirty="0">
              <a:solidFill>
                <a:srgbClr val="C00000"/>
              </a:solidFill>
            </a:endParaRPr>
          </a:p>
        </p:txBody>
      </p:sp>
      <p:graphicFrame>
        <p:nvGraphicFramePr>
          <p:cNvPr id="14" name="Диаграмма 13"/>
          <p:cNvGraphicFramePr/>
          <p:nvPr>
            <p:extLst>
              <p:ext uri="{D42A27DB-BD31-4B8C-83A1-F6EECF244321}">
                <p14:modId xmlns:p14="http://schemas.microsoft.com/office/powerpoint/2010/main" val="2589547292"/>
              </p:ext>
            </p:extLst>
          </p:nvPr>
        </p:nvGraphicFramePr>
        <p:xfrm>
          <a:off x="3419872" y="2420888"/>
          <a:ext cx="252028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Диаграмма 14"/>
          <p:cNvGraphicFramePr/>
          <p:nvPr>
            <p:extLst>
              <p:ext uri="{D42A27DB-BD31-4B8C-83A1-F6EECF244321}">
                <p14:modId xmlns:p14="http://schemas.microsoft.com/office/powerpoint/2010/main" val="4001806377"/>
              </p:ext>
            </p:extLst>
          </p:nvPr>
        </p:nvGraphicFramePr>
        <p:xfrm>
          <a:off x="3420152" y="3933256"/>
          <a:ext cx="2520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Диаграмма 15"/>
          <p:cNvGraphicFramePr/>
          <p:nvPr>
            <p:extLst>
              <p:ext uri="{D42A27DB-BD31-4B8C-83A1-F6EECF244321}">
                <p14:modId xmlns:p14="http://schemas.microsoft.com/office/powerpoint/2010/main" val="2891191359"/>
              </p:ext>
            </p:extLst>
          </p:nvPr>
        </p:nvGraphicFramePr>
        <p:xfrm>
          <a:off x="6228184" y="2420888"/>
          <a:ext cx="2520280" cy="18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Диаграмма 17"/>
          <p:cNvGraphicFramePr/>
          <p:nvPr>
            <p:extLst>
              <p:ext uri="{D42A27DB-BD31-4B8C-83A1-F6EECF244321}">
                <p14:modId xmlns:p14="http://schemas.microsoft.com/office/powerpoint/2010/main" val="4090055908"/>
              </p:ext>
            </p:extLst>
          </p:nvPr>
        </p:nvGraphicFramePr>
        <p:xfrm>
          <a:off x="6228464" y="3933256"/>
          <a:ext cx="2520000" cy="1800000"/>
        </p:xfrm>
        <a:graphic>
          <a:graphicData uri="http://schemas.openxmlformats.org/drawingml/2006/chart">
            <c:chart xmlns:c="http://schemas.openxmlformats.org/drawingml/2006/chart" xmlns:r="http://schemas.openxmlformats.org/officeDocument/2006/relationships" r:id="rId7"/>
          </a:graphicData>
        </a:graphic>
      </p:graphicFrame>
      <p:sp>
        <p:nvSpPr>
          <p:cNvPr id="19" name="Номер слайда 1"/>
          <p:cNvSpPr>
            <a:spLocks noGrp="1"/>
          </p:cNvSpPr>
          <p:nvPr>
            <p:ph type="sldNum" sz="quarter" idx="12"/>
          </p:nvPr>
        </p:nvSpPr>
        <p:spPr>
          <a:xfrm>
            <a:off x="0" y="1272222"/>
            <a:ext cx="533400" cy="244476"/>
          </a:xfrm>
        </p:spPr>
        <p:txBody>
          <a:bodyPr>
            <a:normAutofit fontScale="85000" lnSpcReduction="20000"/>
          </a:bodyPr>
          <a:lstStyle/>
          <a:p>
            <a:pPr>
              <a:defRPr/>
            </a:pPr>
            <a:endParaRPr lang="en-US" dirty="0"/>
          </a:p>
        </p:txBody>
      </p:sp>
    </p:spTree>
    <p:extLst>
      <p:ext uri="{BB962C8B-B14F-4D97-AF65-F5344CB8AC3E}">
        <p14:creationId xmlns:p14="http://schemas.microsoft.com/office/powerpoint/2010/main" val="332974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solidFill>
                  <a:srgbClr val="C00000"/>
                </a:solidFill>
              </a:rPr>
              <a:t>Качество,  равенство, эффективность </a:t>
            </a:r>
            <a:r>
              <a:rPr lang="ru-RU" sz="2800" b="1" dirty="0">
                <a:solidFill>
                  <a:schemeClr val="accent2"/>
                </a:solidFill>
              </a:rPr>
              <a:t/>
            </a:r>
            <a:br>
              <a:rPr lang="ru-RU" sz="2800" b="1" dirty="0">
                <a:solidFill>
                  <a:schemeClr val="accent2"/>
                </a:solidFill>
              </a:rPr>
            </a:br>
            <a:endParaRPr lang="ru-RU" sz="2800" b="1" dirty="0">
              <a:solidFill>
                <a:schemeClr val="accent2"/>
              </a:solidFill>
            </a:endParaRPr>
          </a:p>
        </p:txBody>
      </p:sp>
      <p:pic>
        <p:nvPicPr>
          <p:cNvPr id="7" name="Содержимое 6" descr="PEE-Venn2-1024x902.jpg"/>
          <p:cNvPicPr>
            <a:picLocks noGrp="1" noChangeAspect="1"/>
          </p:cNvPicPr>
          <p:nvPr>
            <p:ph sz="quarter" idx="1"/>
          </p:nvPr>
        </p:nvPicPr>
        <p:blipFill>
          <a:blip r:embed="rId2">
            <a:extLst>
              <a:ext uri="{28A0092B-C50C-407E-A947-70E740481C1C}">
                <a14:useLocalDpi xmlns:a14="http://schemas.microsoft.com/office/drawing/2010/main" val="0"/>
              </a:ext>
            </a:extLst>
          </a:blip>
          <a:srcRect l="-29875" r="-29875"/>
          <a:stretch>
            <a:fillRect/>
          </a:stretch>
        </p:blipFill>
        <p:spPr/>
      </p:pic>
    </p:spTree>
    <p:extLst>
      <p:ext uri="{BB962C8B-B14F-4D97-AF65-F5344CB8AC3E}">
        <p14:creationId xmlns:p14="http://schemas.microsoft.com/office/powerpoint/2010/main" val="178879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260648"/>
            <a:ext cx="8229600" cy="533400"/>
          </a:xfrm>
        </p:spPr>
        <p:txBody>
          <a:bodyPr>
            <a:noAutofit/>
          </a:bodyPr>
          <a:lstStyle/>
          <a:p>
            <a:pPr algn="ctr">
              <a:lnSpc>
                <a:spcPct val="90000"/>
              </a:lnSpc>
            </a:pPr>
            <a:r>
              <a:rPr lang="ru-RU" sz="3200" dirty="0">
                <a:solidFill>
                  <a:srgbClr val="C00000"/>
                </a:solidFill>
              </a:rPr>
              <a:t>Доля студентов, </a:t>
            </a:r>
            <a:r>
              <a:rPr lang="ru-RU" sz="3200" dirty="0">
                <a:solidFill>
                  <a:srgbClr val="C00000"/>
                </a:solidFill>
              </a:rPr>
              <a:t>о</a:t>
            </a:r>
            <a:r>
              <a:rPr lang="ru-RU" sz="3200" dirty="0">
                <a:solidFill>
                  <a:srgbClr val="C00000"/>
                </a:solidFill>
              </a:rPr>
              <a:t>кончивших колледж, в группах семей  по СЭС</a:t>
            </a:r>
            <a:endParaRPr lang="en-US" sz="3200" dirty="0">
              <a:solidFill>
                <a:srgbClr val="C00000"/>
              </a:solidFill>
            </a:endParaRPr>
          </a:p>
        </p:txBody>
      </p:sp>
      <p:pic>
        <p:nvPicPr>
          <p:cNvPr id="4" name="Content Placeholder 3"/>
          <p:cNvPicPr>
            <a:picLocks noGrp="1" noChangeAspect="1"/>
          </p:cNvPicPr>
          <p:nvPr>
            <p:ph idx="1"/>
          </p:nvPr>
        </p:nvPicPr>
        <p:blipFill>
          <a:blip r:embed="rId2"/>
          <a:srcRect t="-5831" b="-5831"/>
          <a:stretch>
            <a:fillRect/>
          </a:stretch>
        </p:blipFill>
        <p:spPr>
          <a:prstGeom prst="rect">
            <a:avLst/>
          </a:prstGeom>
        </p:spPr>
      </p:pic>
      <p:sp>
        <p:nvSpPr>
          <p:cNvPr id="7" name="Text Box 3"/>
          <p:cNvSpPr txBox="1">
            <a:spLocks noChangeArrowheads="1"/>
          </p:cNvSpPr>
          <p:nvPr/>
        </p:nvSpPr>
        <p:spPr bwMode="auto">
          <a:xfrm>
            <a:off x="5867400" y="6400800"/>
            <a:ext cx="2971800" cy="307777"/>
          </a:xfrm>
          <a:prstGeom prst="rect">
            <a:avLst/>
          </a:prstGeom>
          <a:noFill/>
          <a:ln w="9525">
            <a:noFill/>
            <a:miter lim="800000"/>
            <a:headEnd/>
            <a:tailEnd/>
          </a:ln>
        </p:spPr>
        <p:txBody>
          <a:bodyPr>
            <a:prstTxWarp prst="textNoShape">
              <a:avLst/>
            </a:prstTxWarp>
            <a:spAutoFit/>
          </a:bodyPr>
          <a:lstStyle/>
          <a:p>
            <a:pPr algn="r">
              <a:spcBef>
                <a:spcPct val="50000"/>
              </a:spcBef>
            </a:pPr>
            <a:r>
              <a:rPr lang="en-US" sz="1400" dirty="0" smtClean="0">
                <a:latin typeface="Calibri"/>
                <a:cs typeface="Calibri"/>
              </a:rPr>
              <a:t>Bailey and </a:t>
            </a:r>
            <a:r>
              <a:rPr lang="en-US" sz="1400" dirty="0" err="1" smtClean="0">
                <a:latin typeface="Calibri"/>
                <a:cs typeface="Calibri"/>
              </a:rPr>
              <a:t>Dynarski</a:t>
            </a:r>
            <a:r>
              <a:rPr lang="en-US" sz="1400" dirty="0" smtClean="0">
                <a:latin typeface="Calibri"/>
                <a:cs typeface="Calibri"/>
              </a:rPr>
              <a:t>, 2011</a:t>
            </a:r>
            <a:endParaRPr lang="en-US" sz="1400" dirty="0">
              <a:latin typeface="Calibri"/>
              <a:cs typeface="Calibri"/>
            </a:endParaRPr>
          </a:p>
        </p:txBody>
      </p:sp>
    </p:spTree>
    <p:extLst>
      <p:ext uri="{BB962C8B-B14F-4D97-AF65-F5344CB8AC3E}">
        <p14:creationId xmlns:p14="http://schemas.microsoft.com/office/powerpoint/2010/main" val="30357706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u-RU" sz="1800" dirty="0"/>
              <a:t>Высшая школа экономики</a:t>
            </a:r>
            <a:br>
              <a:rPr lang="ru-RU" sz="1800" dirty="0"/>
            </a:br>
            <a:r>
              <a:rPr lang="ru-RU" sz="1800" dirty="0"/>
              <a:t>апрель 2016 год</a:t>
            </a:r>
            <a:endParaRPr lang="en-GB" sz="1800" dirty="0"/>
          </a:p>
        </p:txBody>
      </p:sp>
    </p:spTree>
    <p:extLst>
      <p:ext uri="{BB962C8B-B14F-4D97-AF65-F5344CB8AC3E}">
        <p14:creationId xmlns:p14="http://schemas.microsoft.com/office/powerpoint/2010/main" val="418865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762000"/>
          </a:xfrm>
        </p:spPr>
        <p:txBody>
          <a:bodyPr rtlCol="0">
            <a:noAutofit/>
          </a:bodyPr>
          <a:lstStyle/>
          <a:p>
            <a:pPr fontAlgn="auto">
              <a:lnSpc>
                <a:spcPts val="3500"/>
              </a:lnSpc>
              <a:spcAft>
                <a:spcPts val="0"/>
              </a:spcAft>
              <a:defRPr/>
            </a:pPr>
            <a:r>
              <a:rPr lang="ru-RU" sz="3200" dirty="0" smtClean="0">
                <a:solidFill>
                  <a:srgbClr val="C00000"/>
                </a:solidFill>
              </a:rPr>
              <a:t>Сверстники с проблемами разного типа в школах  с низким и высоким СЭС  </a:t>
            </a:r>
            <a:endParaRPr lang="en-US" sz="32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0966268"/>
              </p:ext>
            </p:extLst>
          </p:nvPr>
        </p:nvGraphicFramePr>
        <p:xfrm>
          <a:off x="228600" y="914400"/>
          <a:ext cx="868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9600" y="5943600"/>
            <a:ext cx="8305800" cy="646331"/>
          </a:xfrm>
          <a:prstGeom prst="rect">
            <a:avLst/>
          </a:prstGeom>
          <a:noFill/>
        </p:spPr>
        <p:txBody>
          <a:bodyPr wrap="square" rtlCol="0">
            <a:spAutoFit/>
          </a:bodyPr>
          <a:lstStyle/>
          <a:p>
            <a:r>
              <a:rPr lang="en-US" dirty="0" smtClean="0">
                <a:solidFill>
                  <a:srgbClr val="C00000"/>
                </a:solidFill>
              </a:rPr>
              <a:t>Duncan and Magnuson (2011), using data from the Kindergarten cohort of the Early childhood Longitudinal Study (ECLS-K) </a:t>
            </a:r>
            <a:endParaRPr lang="en-US" dirty="0">
              <a:solidFill>
                <a:srgbClr val="C00000"/>
              </a:solidFill>
            </a:endParaRPr>
          </a:p>
        </p:txBody>
      </p:sp>
    </p:spTree>
    <p:extLst>
      <p:ext uri="{BB962C8B-B14F-4D97-AF65-F5344CB8AC3E}">
        <p14:creationId xmlns:p14="http://schemas.microsoft.com/office/powerpoint/2010/main" val="30075370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291084" y="6711330"/>
            <a:ext cx="4143375" cy="246062"/>
          </a:xfrm>
          <a:prstGeom prst="rect">
            <a:avLst/>
          </a:prstGeom>
          <a:noFill/>
          <a:ln w="9525">
            <a:noFill/>
            <a:miter lim="800000"/>
            <a:headEnd/>
            <a:tailEnd/>
          </a:ln>
        </p:spPr>
        <p:txBody>
          <a:bodyPr/>
          <a:lstStyle/>
          <a:p>
            <a:pPr defTabSz="457200" fontAlgn="base">
              <a:spcBef>
                <a:spcPct val="20000"/>
              </a:spcBef>
              <a:spcAft>
                <a:spcPct val="0"/>
              </a:spcAft>
            </a:pPr>
            <a:r>
              <a:rPr lang="ru-RU" sz="800" dirty="0">
                <a:solidFill>
                  <a:prstClr val="white"/>
                </a:solidFill>
                <a:latin typeface="Arial" charset="0"/>
                <a:ea typeface="ＭＳ Ｐゴシック"/>
              </a:rPr>
              <a:t>Высшая школа экономики, Москва, 201</a:t>
            </a:r>
            <a:r>
              <a:rPr lang="en-US" sz="800" dirty="0">
                <a:solidFill>
                  <a:prstClr val="white"/>
                </a:solidFill>
                <a:latin typeface="Arial" charset="0"/>
                <a:ea typeface="ＭＳ Ｐゴシック"/>
              </a:rPr>
              <a:t>4</a:t>
            </a:r>
            <a:endParaRPr kumimoji="1" lang="ru-RU" sz="800" dirty="0">
              <a:solidFill>
                <a:prstClr val="white"/>
              </a:solidFill>
              <a:latin typeface="Myriad Pro"/>
              <a:ea typeface="ＭＳ Ｐゴシック"/>
            </a:endParaRPr>
          </a:p>
        </p:txBody>
      </p:sp>
      <p:sp>
        <p:nvSpPr>
          <p:cNvPr id="14343" name="Rectangle 9"/>
          <p:cNvSpPr>
            <a:spLocks noChangeArrowheads="1"/>
          </p:cNvSpPr>
          <p:nvPr/>
        </p:nvSpPr>
        <p:spPr bwMode="auto">
          <a:xfrm>
            <a:off x="7336409" y="2552080"/>
            <a:ext cx="674687" cy="369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4" name="Rectangle 10"/>
          <p:cNvSpPr>
            <a:spLocks noChangeArrowheads="1"/>
          </p:cNvSpPr>
          <p:nvPr/>
        </p:nvSpPr>
        <p:spPr bwMode="auto">
          <a:xfrm>
            <a:off x="7336409" y="4263405"/>
            <a:ext cx="674687" cy="368300"/>
          </a:xfrm>
          <a:prstGeom prst="rect">
            <a:avLst/>
          </a:prstGeom>
          <a:noFill/>
          <a:ln w="9525">
            <a:noFill/>
            <a:miter lim="800000"/>
            <a:headEnd/>
            <a:tailEnd/>
          </a:ln>
        </p:spPr>
        <p:txBody>
          <a:bodyPr wrap="none">
            <a:spAutoFit/>
          </a:bodyPr>
          <a:lstStyle/>
          <a:p>
            <a:pPr defTabSz="457200" fontAlgn="base">
              <a:spcBef>
                <a:spcPct val="0"/>
              </a:spcBef>
              <a:spcAft>
                <a:spcPct val="0"/>
              </a:spcAft>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5" name="Rectangle 11"/>
          <p:cNvSpPr>
            <a:spLocks noChangeArrowheads="1"/>
          </p:cNvSpPr>
          <p:nvPr/>
        </p:nvSpPr>
        <p:spPr bwMode="auto">
          <a:xfrm>
            <a:off x="7336409" y="5887417"/>
            <a:ext cx="674687" cy="369888"/>
          </a:xfrm>
          <a:prstGeom prst="rect">
            <a:avLst/>
          </a:prstGeom>
          <a:noFill/>
          <a:ln w="9525">
            <a:noFill/>
            <a:miter lim="800000"/>
            <a:headEnd/>
            <a:tailEnd/>
          </a:ln>
        </p:spPr>
        <p:txBody>
          <a:bodyPr wrap="none">
            <a:spAutoFit/>
          </a:bodyPr>
          <a:lstStyle/>
          <a:p>
            <a:pPr defTabSz="457200" fontAlgn="base">
              <a:spcBef>
                <a:spcPct val="0"/>
              </a:spcBef>
              <a:spcAft>
                <a:spcPct val="0"/>
              </a:spcAft>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2" name="Номер слайда 1"/>
          <p:cNvSpPr>
            <a:spLocks noGrp="1"/>
          </p:cNvSpPr>
          <p:nvPr>
            <p:ph type="sldNum" sz="quarter" idx="12"/>
          </p:nvPr>
        </p:nvSpPr>
        <p:spPr>
          <a:xfrm>
            <a:off x="35496" y="1568464"/>
            <a:ext cx="533400" cy="244476"/>
          </a:xfrm>
        </p:spPr>
        <p:txBody>
          <a:bodyPr>
            <a:normAutofit fontScale="85000" lnSpcReduction="20000"/>
          </a:bodyPr>
          <a:lstStyle/>
          <a:p>
            <a:pPr>
              <a:defRPr/>
            </a:pPr>
            <a:fld id="{CB65F501-F5CC-4E12-934E-78BB5E4DA208}" type="slidenum">
              <a:rPr lang="en-US" smtClean="0"/>
              <a:pPr>
                <a:defRPr/>
              </a:pPr>
              <a:t>5</a:t>
            </a:fld>
            <a:endParaRPr lang="en-US"/>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56" y="1637570"/>
            <a:ext cx="8058839" cy="504000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496" y="1412776"/>
            <a:ext cx="8058839" cy="5040000"/>
          </a:xfrm>
          <a:prstGeom prst="rect">
            <a:avLst/>
          </a:prstGeom>
        </p:spPr>
      </p:pic>
      <p:grpSp>
        <p:nvGrpSpPr>
          <p:cNvPr id="3" name="Группа 9"/>
          <p:cNvGrpSpPr/>
          <p:nvPr/>
        </p:nvGrpSpPr>
        <p:grpSpPr>
          <a:xfrm>
            <a:off x="84508" y="3824649"/>
            <a:ext cx="4339468" cy="2780914"/>
            <a:chOff x="49012" y="3528407"/>
            <a:chExt cx="4339468" cy="2780914"/>
          </a:xfrm>
        </p:grpSpPr>
        <p:sp>
          <p:nvSpPr>
            <p:cNvPr id="11" name="Овал 10"/>
            <p:cNvSpPr/>
            <p:nvPr/>
          </p:nvSpPr>
          <p:spPr>
            <a:xfrm>
              <a:off x="539552" y="3789040"/>
              <a:ext cx="360040" cy="362273"/>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8" name="Овал 17"/>
            <p:cNvSpPr/>
            <p:nvPr/>
          </p:nvSpPr>
          <p:spPr>
            <a:xfrm>
              <a:off x="3851920" y="5661249"/>
              <a:ext cx="536560" cy="432048"/>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1" name="Овал 20"/>
            <p:cNvSpPr/>
            <p:nvPr/>
          </p:nvSpPr>
          <p:spPr>
            <a:xfrm>
              <a:off x="1140718" y="4284340"/>
              <a:ext cx="576064" cy="222156"/>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49012" y="3528407"/>
              <a:ext cx="1354282" cy="276999"/>
            </a:xfrm>
            <a:prstGeom prst="rect">
              <a:avLst/>
            </a:prstGeom>
            <a:noFill/>
          </p:spPr>
          <p:txBody>
            <a:bodyPr wrap="none" rtlCol="0">
              <a:spAutoFit/>
            </a:bodyPr>
            <a:lstStyle/>
            <a:p>
              <a:r>
                <a:rPr lang="ru-RU" sz="1200" b="1" dirty="0">
                  <a:solidFill>
                    <a:schemeClr val="accent4">
                      <a:lumMod val="75000"/>
                    </a:schemeClr>
                  </a:solidFill>
                </a:rPr>
                <a:t>Калининградская</a:t>
              </a:r>
            </a:p>
          </p:txBody>
        </p:sp>
        <p:sp>
          <p:nvSpPr>
            <p:cNvPr id="29" name="TextBox 28"/>
            <p:cNvSpPr txBox="1"/>
            <p:nvPr/>
          </p:nvSpPr>
          <p:spPr>
            <a:xfrm>
              <a:off x="3059831" y="5847656"/>
              <a:ext cx="886781" cy="461665"/>
            </a:xfrm>
            <a:prstGeom prst="rect">
              <a:avLst/>
            </a:prstGeom>
            <a:noFill/>
          </p:spPr>
          <p:txBody>
            <a:bodyPr wrap="none" rtlCol="0">
              <a:spAutoFit/>
            </a:bodyPr>
            <a:lstStyle/>
            <a:p>
              <a:pPr algn="ctr"/>
              <a:r>
                <a:rPr lang="ru-RU" sz="1200" b="1" dirty="0">
                  <a:solidFill>
                    <a:schemeClr val="accent4">
                      <a:lumMod val="75000"/>
                    </a:schemeClr>
                  </a:solidFill>
                </a:rPr>
                <a:t>Алтайский</a:t>
              </a:r>
              <a:br>
                <a:rPr lang="ru-RU" sz="1200" b="1" dirty="0">
                  <a:solidFill>
                    <a:schemeClr val="accent4">
                      <a:lumMod val="75000"/>
                    </a:schemeClr>
                  </a:solidFill>
                </a:rPr>
              </a:br>
              <a:r>
                <a:rPr lang="ru-RU" sz="1200" b="1" dirty="0">
                  <a:solidFill>
                    <a:schemeClr val="accent4">
                      <a:lumMod val="75000"/>
                    </a:schemeClr>
                  </a:solidFill>
                </a:rPr>
                <a:t>край</a:t>
              </a:r>
            </a:p>
          </p:txBody>
        </p:sp>
        <p:sp>
          <p:nvSpPr>
            <p:cNvPr id="33" name="TextBox 32"/>
            <p:cNvSpPr txBox="1"/>
            <p:nvPr/>
          </p:nvSpPr>
          <p:spPr>
            <a:xfrm>
              <a:off x="434074" y="4220542"/>
              <a:ext cx="778931" cy="276999"/>
            </a:xfrm>
            <a:prstGeom prst="rect">
              <a:avLst/>
            </a:prstGeom>
            <a:noFill/>
          </p:spPr>
          <p:txBody>
            <a:bodyPr wrap="none" rtlCol="0">
              <a:spAutoFit/>
            </a:bodyPr>
            <a:lstStyle/>
            <a:p>
              <a:pPr algn="ctr"/>
              <a:r>
                <a:rPr lang="ru-RU" sz="1200" b="1" dirty="0">
                  <a:solidFill>
                    <a:schemeClr val="accent4">
                      <a:lumMod val="75000"/>
                    </a:schemeClr>
                  </a:solidFill>
                </a:rPr>
                <a:t>Тверская</a:t>
              </a:r>
            </a:p>
          </p:txBody>
        </p:sp>
      </p:grpSp>
      <p:grpSp>
        <p:nvGrpSpPr>
          <p:cNvPr id="6" name="Группа 35"/>
          <p:cNvGrpSpPr/>
          <p:nvPr/>
        </p:nvGrpSpPr>
        <p:grpSpPr>
          <a:xfrm>
            <a:off x="1658219" y="2395504"/>
            <a:ext cx="7557789" cy="4210059"/>
            <a:chOff x="1622723" y="2099262"/>
            <a:chExt cx="7557789" cy="4210059"/>
          </a:xfrm>
        </p:grpSpPr>
        <p:sp>
          <p:nvSpPr>
            <p:cNvPr id="16" name="Овал 15"/>
            <p:cNvSpPr/>
            <p:nvPr/>
          </p:nvSpPr>
          <p:spPr>
            <a:xfrm rot="13859224">
              <a:off x="7019366" y="2473247"/>
              <a:ext cx="1779534" cy="1031563"/>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7" name="Овал 16"/>
            <p:cNvSpPr/>
            <p:nvPr/>
          </p:nvSpPr>
          <p:spPr>
            <a:xfrm rot="13859224">
              <a:off x="7380500" y="4307499"/>
              <a:ext cx="1057261" cy="380085"/>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9" name="Овал 18"/>
            <p:cNvSpPr/>
            <p:nvPr/>
          </p:nvSpPr>
          <p:spPr>
            <a:xfrm>
              <a:off x="3267106" y="5190345"/>
              <a:ext cx="595297" cy="517015"/>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0" name="Овал 19"/>
            <p:cNvSpPr/>
            <p:nvPr/>
          </p:nvSpPr>
          <p:spPr>
            <a:xfrm>
              <a:off x="4139952" y="2861320"/>
              <a:ext cx="1195115" cy="2846040"/>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2" name="Овал 21"/>
            <p:cNvSpPr/>
            <p:nvPr/>
          </p:nvSpPr>
          <p:spPr>
            <a:xfrm>
              <a:off x="1622723" y="4231442"/>
              <a:ext cx="288032" cy="692269"/>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3" name="Овал 22"/>
            <p:cNvSpPr/>
            <p:nvPr/>
          </p:nvSpPr>
          <p:spPr>
            <a:xfrm>
              <a:off x="4184330" y="5877273"/>
              <a:ext cx="536560" cy="432048"/>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5" name="TextBox 24"/>
            <p:cNvSpPr txBox="1"/>
            <p:nvPr/>
          </p:nvSpPr>
          <p:spPr>
            <a:xfrm>
              <a:off x="8029945" y="4094137"/>
              <a:ext cx="1025345" cy="276999"/>
            </a:xfrm>
            <a:prstGeom prst="rect">
              <a:avLst/>
            </a:prstGeom>
            <a:noFill/>
          </p:spPr>
          <p:txBody>
            <a:bodyPr wrap="none" rtlCol="0">
              <a:spAutoFit/>
            </a:bodyPr>
            <a:lstStyle/>
            <a:p>
              <a:r>
                <a:rPr lang="ru-RU" sz="1200" b="1" dirty="0">
                  <a:solidFill>
                    <a:schemeClr val="accent4">
                      <a:lumMod val="75000"/>
                    </a:schemeClr>
                  </a:solidFill>
                </a:rPr>
                <a:t>Сахалинская</a:t>
              </a:r>
            </a:p>
          </p:txBody>
        </p:sp>
        <p:sp>
          <p:nvSpPr>
            <p:cNvPr id="26" name="TextBox 25"/>
            <p:cNvSpPr txBox="1"/>
            <p:nvPr/>
          </p:nvSpPr>
          <p:spPr>
            <a:xfrm>
              <a:off x="8207489" y="2175247"/>
              <a:ext cx="973023" cy="461665"/>
            </a:xfrm>
            <a:prstGeom prst="rect">
              <a:avLst/>
            </a:prstGeom>
            <a:noFill/>
          </p:spPr>
          <p:txBody>
            <a:bodyPr wrap="none" rtlCol="0">
              <a:spAutoFit/>
            </a:bodyPr>
            <a:lstStyle/>
            <a:p>
              <a:r>
                <a:rPr lang="ru-RU" sz="1200" b="1" dirty="0">
                  <a:solidFill>
                    <a:schemeClr val="accent4">
                      <a:lumMod val="75000"/>
                    </a:schemeClr>
                  </a:solidFill>
                </a:rPr>
                <a:t>Камчатский</a:t>
              </a:r>
              <a:br>
                <a:rPr lang="ru-RU" sz="1200" b="1" dirty="0">
                  <a:solidFill>
                    <a:schemeClr val="accent4">
                      <a:lumMod val="75000"/>
                    </a:schemeClr>
                  </a:solidFill>
                </a:rPr>
              </a:br>
              <a:r>
                <a:rPr lang="ru-RU" sz="1200" b="1" dirty="0">
                  <a:solidFill>
                    <a:schemeClr val="accent4">
                      <a:lumMod val="75000"/>
                    </a:schemeClr>
                  </a:solidFill>
                </a:rPr>
                <a:t>край</a:t>
              </a:r>
            </a:p>
          </p:txBody>
        </p:sp>
        <p:sp>
          <p:nvSpPr>
            <p:cNvPr id="27" name="TextBox 26"/>
            <p:cNvSpPr txBox="1"/>
            <p:nvPr/>
          </p:nvSpPr>
          <p:spPr>
            <a:xfrm>
              <a:off x="4161642" y="4532083"/>
              <a:ext cx="1130438" cy="461665"/>
            </a:xfrm>
            <a:prstGeom prst="rect">
              <a:avLst/>
            </a:prstGeom>
            <a:noFill/>
          </p:spPr>
          <p:txBody>
            <a:bodyPr wrap="none" rtlCol="0">
              <a:spAutoFit/>
            </a:bodyPr>
            <a:lstStyle/>
            <a:p>
              <a:pPr algn="ctr"/>
              <a:r>
                <a:rPr lang="ru-RU" sz="1200" b="1" dirty="0">
                  <a:solidFill>
                    <a:schemeClr val="accent4">
                      <a:lumMod val="75000"/>
                    </a:schemeClr>
                  </a:solidFill>
                </a:rPr>
                <a:t>Красноярский</a:t>
              </a:r>
              <a:br>
                <a:rPr lang="ru-RU" sz="1200" b="1" dirty="0">
                  <a:solidFill>
                    <a:schemeClr val="accent4">
                      <a:lumMod val="75000"/>
                    </a:schemeClr>
                  </a:solidFill>
                </a:rPr>
              </a:br>
              <a:r>
                <a:rPr lang="ru-RU" sz="1200" b="1" dirty="0">
                  <a:solidFill>
                    <a:schemeClr val="accent4">
                      <a:lumMod val="75000"/>
                    </a:schemeClr>
                  </a:solidFill>
                </a:rPr>
                <a:t>край</a:t>
              </a:r>
            </a:p>
          </p:txBody>
        </p:sp>
        <p:sp>
          <p:nvSpPr>
            <p:cNvPr id="28" name="TextBox 27"/>
            <p:cNvSpPr txBox="1"/>
            <p:nvPr/>
          </p:nvSpPr>
          <p:spPr>
            <a:xfrm>
              <a:off x="4642670" y="6021288"/>
              <a:ext cx="577402" cy="276999"/>
            </a:xfrm>
            <a:prstGeom prst="rect">
              <a:avLst/>
            </a:prstGeom>
            <a:noFill/>
          </p:spPr>
          <p:txBody>
            <a:bodyPr wrap="none" rtlCol="0">
              <a:spAutoFit/>
            </a:bodyPr>
            <a:lstStyle/>
            <a:p>
              <a:pPr algn="ctr"/>
              <a:r>
                <a:rPr lang="ru-RU" sz="1200" b="1" dirty="0">
                  <a:solidFill>
                    <a:schemeClr val="accent4">
                      <a:lumMod val="75000"/>
                    </a:schemeClr>
                  </a:solidFill>
                </a:rPr>
                <a:t>Алтай</a:t>
              </a:r>
            </a:p>
          </p:txBody>
        </p:sp>
        <p:sp>
          <p:nvSpPr>
            <p:cNvPr id="30" name="TextBox 29"/>
            <p:cNvSpPr txBox="1"/>
            <p:nvPr/>
          </p:nvSpPr>
          <p:spPr>
            <a:xfrm>
              <a:off x="3203848" y="5312241"/>
              <a:ext cx="687689" cy="276999"/>
            </a:xfrm>
            <a:prstGeom prst="rect">
              <a:avLst/>
            </a:prstGeom>
            <a:noFill/>
          </p:spPr>
          <p:txBody>
            <a:bodyPr wrap="none" rtlCol="0">
              <a:spAutoFit/>
            </a:bodyPr>
            <a:lstStyle/>
            <a:p>
              <a:pPr algn="ctr"/>
              <a:r>
                <a:rPr lang="ru-RU" sz="1200" b="1" dirty="0">
                  <a:solidFill>
                    <a:schemeClr val="accent4">
                      <a:lumMod val="75000"/>
                    </a:schemeClr>
                  </a:solidFill>
                </a:rPr>
                <a:t>Омская</a:t>
              </a:r>
            </a:p>
          </p:txBody>
        </p:sp>
        <p:sp>
          <p:nvSpPr>
            <p:cNvPr id="35" name="TextBox 34"/>
            <p:cNvSpPr txBox="1"/>
            <p:nvPr/>
          </p:nvSpPr>
          <p:spPr>
            <a:xfrm>
              <a:off x="2063592" y="2758195"/>
              <a:ext cx="1168589" cy="461665"/>
            </a:xfrm>
            <a:prstGeom prst="rect">
              <a:avLst/>
            </a:prstGeom>
            <a:noFill/>
          </p:spPr>
          <p:txBody>
            <a:bodyPr wrap="none" rtlCol="0">
              <a:spAutoFit/>
            </a:bodyPr>
            <a:lstStyle/>
            <a:p>
              <a:pPr algn="ctr"/>
              <a:r>
                <a:rPr lang="ru-RU" sz="1200" b="1" dirty="0">
                  <a:solidFill>
                    <a:schemeClr val="accent4">
                      <a:lumMod val="75000"/>
                    </a:schemeClr>
                  </a:solidFill>
                </a:rPr>
                <a:t>Владимирская</a:t>
              </a:r>
              <a:br>
                <a:rPr lang="ru-RU" sz="1200" b="1" dirty="0">
                  <a:solidFill>
                    <a:schemeClr val="accent4">
                      <a:lumMod val="75000"/>
                    </a:schemeClr>
                  </a:solidFill>
                </a:rPr>
              </a:br>
              <a:r>
                <a:rPr lang="ru-RU" sz="1200" b="1" dirty="0">
                  <a:solidFill>
                    <a:schemeClr val="accent4">
                      <a:lumMod val="75000"/>
                    </a:schemeClr>
                  </a:solidFill>
                </a:rPr>
                <a:t>и Ярославская</a:t>
              </a:r>
            </a:p>
          </p:txBody>
        </p:sp>
        <p:cxnSp>
          <p:nvCxnSpPr>
            <p:cNvPr id="7" name="Прямая со стрелкой 6"/>
            <p:cNvCxnSpPr/>
            <p:nvPr/>
          </p:nvCxnSpPr>
          <p:spPr>
            <a:xfrm flipH="1">
              <a:off x="1907705" y="3284984"/>
              <a:ext cx="373111" cy="1046372"/>
            </a:xfrm>
            <a:prstGeom prst="straightConnector1">
              <a:avLst/>
            </a:prstGeom>
            <a:ln w="12700">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8" name="Группа 23"/>
          <p:cNvGrpSpPr/>
          <p:nvPr/>
        </p:nvGrpSpPr>
        <p:grpSpPr>
          <a:xfrm>
            <a:off x="101506" y="3407593"/>
            <a:ext cx="4332953" cy="2837929"/>
            <a:chOff x="66010" y="3111351"/>
            <a:chExt cx="4332953" cy="2837929"/>
          </a:xfrm>
        </p:grpSpPr>
        <p:sp>
          <p:nvSpPr>
            <p:cNvPr id="12" name="Овал 11"/>
            <p:cNvSpPr/>
            <p:nvPr/>
          </p:nvSpPr>
          <p:spPr>
            <a:xfrm>
              <a:off x="1213004" y="4506497"/>
              <a:ext cx="406667" cy="290656"/>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Овал 12"/>
            <p:cNvSpPr/>
            <p:nvPr/>
          </p:nvSpPr>
          <p:spPr>
            <a:xfrm>
              <a:off x="1873117" y="4835239"/>
              <a:ext cx="322619" cy="249945"/>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Овал 13"/>
            <p:cNvSpPr/>
            <p:nvPr/>
          </p:nvSpPr>
          <p:spPr>
            <a:xfrm>
              <a:off x="2280816" y="5037509"/>
              <a:ext cx="346968" cy="623739"/>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5" name="Овал 14"/>
            <p:cNvSpPr/>
            <p:nvPr/>
          </p:nvSpPr>
          <p:spPr>
            <a:xfrm>
              <a:off x="3203848" y="3717032"/>
              <a:ext cx="1195115" cy="1008112"/>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1" name="TextBox 30"/>
            <p:cNvSpPr txBox="1"/>
            <p:nvPr/>
          </p:nvSpPr>
          <p:spPr>
            <a:xfrm>
              <a:off x="3355685" y="3111351"/>
              <a:ext cx="851515" cy="461665"/>
            </a:xfrm>
            <a:prstGeom prst="rect">
              <a:avLst/>
            </a:prstGeom>
            <a:noFill/>
          </p:spPr>
          <p:txBody>
            <a:bodyPr wrap="none" rtlCol="0">
              <a:spAutoFit/>
            </a:bodyPr>
            <a:lstStyle/>
            <a:p>
              <a:pPr algn="ctr"/>
              <a:r>
                <a:rPr lang="ru-RU" sz="1150" b="1" dirty="0">
                  <a:solidFill>
                    <a:schemeClr val="accent4">
                      <a:lumMod val="75000"/>
                    </a:schemeClr>
                  </a:solidFill>
                </a:rPr>
                <a:t>Ямало-</a:t>
              </a:r>
              <a:br>
                <a:rPr lang="ru-RU" sz="1150" b="1" dirty="0">
                  <a:solidFill>
                    <a:schemeClr val="accent4">
                      <a:lumMod val="75000"/>
                    </a:schemeClr>
                  </a:solidFill>
                </a:rPr>
              </a:br>
              <a:r>
                <a:rPr lang="ru-RU" sz="1150" b="1" dirty="0">
                  <a:solidFill>
                    <a:schemeClr val="accent4">
                      <a:lumMod val="75000"/>
                    </a:schemeClr>
                  </a:solidFill>
                </a:rPr>
                <a:t>Ненецкий</a:t>
              </a:r>
            </a:p>
          </p:txBody>
        </p:sp>
        <p:sp>
          <p:nvSpPr>
            <p:cNvPr id="32" name="TextBox 31"/>
            <p:cNvSpPr txBox="1"/>
            <p:nvPr/>
          </p:nvSpPr>
          <p:spPr>
            <a:xfrm>
              <a:off x="1835696" y="5672281"/>
              <a:ext cx="1285224" cy="276999"/>
            </a:xfrm>
            <a:prstGeom prst="rect">
              <a:avLst/>
            </a:prstGeom>
            <a:noFill/>
          </p:spPr>
          <p:txBody>
            <a:bodyPr wrap="none" rtlCol="0">
              <a:spAutoFit/>
            </a:bodyPr>
            <a:lstStyle/>
            <a:p>
              <a:pPr algn="ctr"/>
              <a:r>
                <a:rPr lang="ru-RU" sz="1200" b="1" dirty="0">
                  <a:solidFill>
                    <a:schemeClr val="accent4">
                      <a:lumMod val="75000"/>
                    </a:schemeClr>
                  </a:solidFill>
                </a:rPr>
                <a:t>р. Башкортостан</a:t>
              </a:r>
            </a:p>
          </p:txBody>
        </p:sp>
        <p:sp>
          <p:nvSpPr>
            <p:cNvPr id="34" name="TextBox 33"/>
            <p:cNvSpPr txBox="1"/>
            <p:nvPr/>
          </p:nvSpPr>
          <p:spPr>
            <a:xfrm>
              <a:off x="66010" y="4517762"/>
              <a:ext cx="1020087" cy="461665"/>
            </a:xfrm>
            <a:prstGeom prst="rect">
              <a:avLst/>
            </a:prstGeom>
            <a:noFill/>
          </p:spPr>
          <p:txBody>
            <a:bodyPr wrap="none" rtlCol="0">
              <a:spAutoFit/>
            </a:bodyPr>
            <a:lstStyle/>
            <a:p>
              <a:pPr algn="ctr"/>
              <a:r>
                <a:rPr lang="ru-RU" sz="1200" b="1" dirty="0">
                  <a:solidFill>
                    <a:schemeClr val="accent4">
                      <a:lumMod val="75000"/>
                    </a:schemeClr>
                  </a:solidFill>
                </a:rPr>
                <a:t>Московская</a:t>
              </a:r>
              <a:br>
                <a:rPr lang="ru-RU" sz="1200" b="1" dirty="0">
                  <a:solidFill>
                    <a:schemeClr val="accent4">
                      <a:lumMod val="75000"/>
                    </a:schemeClr>
                  </a:solidFill>
                </a:rPr>
              </a:br>
              <a:r>
                <a:rPr lang="ru-RU" sz="1200" b="1" dirty="0">
                  <a:solidFill>
                    <a:schemeClr val="accent4">
                      <a:lumMod val="75000"/>
                    </a:schemeClr>
                  </a:solidFill>
                </a:rPr>
                <a:t>и Калужская</a:t>
              </a:r>
            </a:p>
          </p:txBody>
        </p:sp>
        <p:sp>
          <p:nvSpPr>
            <p:cNvPr id="39" name="TextBox 38"/>
            <p:cNvSpPr txBox="1"/>
            <p:nvPr/>
          </p:nvSpPr>
          <p:spPr>
            <a:xfrm>
              <a:off x="2001813" y="4592161"/>
              <a:ext cx="902491" cy="276999"/>
            </a:xfrm>
            <a:prstGeom prst="rect">
              <a:avLst/>
            </a:prstGeom>
            <a:noFill/>
          </p:spPr>
          <p:txBody>
            <a:bodyPr wrap="none" rtlCol="0">
              <a:spAutoFit/>
            </a:bodyPr>
            <a:lstStyle/>
            <a:p>
              <a:pPr algn="ctr"/>
              <a:r>
                <a:rPr lang="ru-RU" sz="1200" b="1" dirty="0">
                  <a:solidFill>
                    <a:schemeClr val="accent4">
                      <a:lumMod val="75000"/>
                    </a:schemeClr>
                  </a:solidFill>
                </a:rPr>
                <a:t>Чувашская</a:t>
              </a:r>
            </a:p>
          </p:txBody>
        </p:sp>
      </p:grpSp>
      <p:graphicFrame>
        <p:nvGraphicFramePr>
          <p:cNvPr id="40" name="Таблица 39"/>
          <p:cNvGraphicFramePr>
            <a:graphicFrameLocks noGrp="1"/>
          </p:cNvGraphicFramePr>
          <p:nvPr>
            <p:extLst>
              <p:ext uri="{D42A27DB-BD31-4B8C-83A1-F6EECF244321}">
                <p14:modId xmlns:p14="http://schemas.microsoft.com/office/powerpoint/2010/main" val="3825770668"/>
              </p:ext>
            </p:extLst>
          </p:nvPr>
        </p:nvGraphicFramePr>
        <p:xfrm>
          <a:off x="143000" y="1637010"/>
          <a:ext cx="6096000" cy="640080"/>
        </p:xfrm>
        <a:graphic>
          <a:graphicData uri="http://schemas.openxmlformats.org/drawingml/2006/table">
            <a:tbl>
              <a:tblPr firstRow="1" bandRow="1">
                <a:tableStyleId>{5C22544A-7EE6-4342-B048-85BDC9FD1C3A}</a:tableStyleId>
              </a:tblPr>
              <a:tblGrid>
                <a:gridCol w="1219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tblGrid>
              <a:tr h="370840">
                <a:tc>
                  <a:txBody>
                    <a:bodyPr/>
                    <a:lstStyle/>
                    <a:p>
                      <a:pPr algn="ctr"/>
                      <a:r>
                        <a:rPr lang="ru-RU" sz="1200" baseline="0" dirty="0"/>
                        <a:t>Уровень равенства высокий</a:t>
                      </a:r>
                      <a:endParaRPr lang="ru-RU"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2B14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baseline="0" dirty="0"/>
                        <a:t>Уровень равенства выше среднего</a:t>
                      </a:r>
                      <a:endParaRPr lang="ru-RU"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5E61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baseline="0" dirty="0"/>
                        <a:t>Уровень равенства средний</a:t>
                      </a:r>
                      <a:endParaRPr lang="ru-RU" sz="1200" dirty="0"/>
                    </a:p>
                  </a:txBody>
                  <a:tcPr>
                    <a:lnL w="12700" cmpd="sng">
                      <a:noFill/>
                    </a:lnL>
                    <a:solidFill>
                      <a:srgbClr val="EFE4B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baseline="0" dirty="0"/>
                        <a:t>Уровень равенства н</a:t>
                      </a:r>
                      <a:r>
                        <a:rPr lang="ru-RU" sz="1200" dirty="0"/>
                        <a:t>иже среднего</a:t>
                      </a:r>
                    </a:p>
                  </a:txBody>
                  <a:tcPr>
                    <a:solidFill>
                      <a:srgbClr val="FFC90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baseline="0" dirty="0"/>
                        <a:t>Уровень равенства</a:t>
                      </a:r>
                      <a:endParaRPr lang="ru-RU" sz="1200" dirty="0"/>
                    </a:p>
                    <a:p>
                      <a:pPr algn="ctr"/>
                      <a:r>
                        <a:rPr lang="ru-RU" sz="1200" dirty="0"/>
                        <a:t>низкий</a:t>
                      </a:r>
                    </a:p>
                  </a:txBody>
                  <a:tcPr>
                    <a:solidFill>
                      <a:srgbClr val="FF7F27"/>
                    </a:solidFill>
                  </a:tcPr>
                </a:tc>
                <a:extLst>
                  <a:ext uri="{0D108BD9-81ED-4DB2-BD59-A6C34878D82A}">
                    <a16:rowId xmlns="" xmlns:a16="http://schemas.microsoft.com/office/drawing/2014/main" val="10000"/>
                  </a:ext>
                </a:extLst>
              </a:tr>
            </a:tbl>
          </a:graphicData>
        </a:graphic>
      </p:graphicFrame>
      <p:sp>
        <p:nvSpPr>
          <p:cNvPr id="37" name="Прямоугольник 36"/>
          <p:cNvSpPr/>
          <p:nvPr/>
        </p:nvSpPr>
        <p:spPr>
          <a:xfrm>
            <a:off x="6335688" y="6241747"/>
            <a:ext cx="2691348" cy="507831"/>
          </a:xfrm>
          <a:prstGeom prst="rect">
            <a:avLst/>
          </a:prstGeom>
        </p:spPr>
        <p:txBody>
          <a:bodyPr wrap="square">
            <a:spAutoFit/>
          </a:bodyPr>
          <a:lstStyle/>
          <a:p>
            <a:pPr algn="just"/>
            <a:r>
              <a:rPr lang="ru-RU" sz="900" b="1" dirty="0">
                <a:solidFill>
                  <a:schemeClr val="accent4">
                    <a:lumMod val="75000"/>
                  </a:schemeClr>
                </a:solidFill>
              </a:rPr>
              <a:t>Оранжевый цвет сигнализирует о более высоком уровне дифференциации образовательных результатов в регионе; зеленый – о более низком</a:t>
            </a:r>
          </a:p>
        </p:txBody>
      </p:sp>
      <p:sp>
        <p:nvSpPr>
          <p:cNvPr id="43" name="Title 1"/>
          <p:cNvSpPr>
            <a:spLocks noGrp="1"/>
          </p:cNvSpPr>
          <p:nvPr>
            <p:ph type="title"/>
          </p:nvPr>
        </p:nvSpPr>
        <p:spPr>
          <a:xfrm>
            <a:off x="609600" y="228600"/>
            <a:ext cx="8153400" cy="990600"/>
          </a:xfrm>
        </p:spPr>
        <p:txBody>
          <a:bodyPr>
            <a:noAutofit/>
          </a:bodyPr>
          <a:lstStyle/>
          <a:p>
            <a:pPr defTabSz="457200" fontAlgn="base">
              <a:spcAft>
                <a:spcPct val="0"/>
              </a:spcAft>
            </a:pPr>
            <a:r>
              <a:rPr lang="ru-RU" sz="2800" b="1" dirty="0" smtClean="0">
                <a:solidFill>
                  <a:schemeClr val="accent2"/>
                </a:solidFill>
              </a:rPr>
              <a:t>Дифференциация образовательных результатов в регионах</a:t>
            </a:r>
            <a:endParaRPr lang="en-US" sz="2800" b="1" dirty="0">
              <a:solidFill>
                <a:schemeClr val="accent2"/>
              </a:solidFill>
            </a:endParaRPr>
          </a:p>
        </p:txBody>
      </p:sp>
    </p:spTree>
    <p:extLst>
      <p:ext uri="{BB962C8B-B14F-4D97-AF65-F5344CB8AC3E}">
        <p14:creationId xmlns:p14="http://schemas.microsoft.com/office/powerpoint/2010/main" val="2735876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300544" y="6711330"/>
            <a:ext cx="4143375" cy="246062"/>
          </a:xfrm>
          <a:prstGeom prst="rect">
            <a:avLst/>
          </a:prstGeom>
          <a:noFill/>
          <a:ln w="9525">
            <a:noFill/>
            <a:miter lim="800000"/>
            <a:headEnd/>
            <a:tailEnd/>
          </a:ln>
        </p:spPr>
        <p:txBody>
          <a:bodyPr/>
          <a:lstStyle/>
          <a:p>
            <a:pPr defTabSz="457200" fontAlgn="base">
              <a:spcBef>
                <a:spcPct val="20000"/>
              </a:spcBef>
              <a:spcAft>
                <a:spcPct val="0"/>
              </a:spcAft>
            </a:pPr>
            <a:r>
              <a:rPr lang="ru-RU" sz="800" dirty="0">
                <a:solidFill>
                  <a:prstClr val="white"/>
                </a:solidFill>
                <a:latin typeface="Arial" charset="0"/>
                <a:ea typeface="ＭＳ Ｐゴシック"/>
              </a:rPr>
              <a:t>Высшая школа экономики, Москва, 201</a:t>
            </a:r>
            <a:r>
              <a:rPr lang="en-US" sz="800" dirty="0">
                <a:solidFill>
                  <a:prstClr val="white"/>
                </a:solidFill>
                <a:latin typeface="Arial" charset="0"/>
                <a:ea typeface="ＭＳ Ｐゴシック"/>
              </a:rPr>
              <a:t>4</a:t>
            </a:r>
            <a:endParaRPr kumimoji="1" lang="ru-RU" sz="800" dirty="0">
              <a:solidFill>
                <a:prstClr val="white"/>
              </a:solidFill>
              <a:latin typeface="Myriad Pro"/>
              <a:ea typeface="ＭＳ Ｐゴシック"/>
            </a:endParaRPr>
          </a:p>
        </p:txBody>
      </p:sp>
      <p:sp>
        <p:nvSpPr>
          <p:cNvPr id="14343" name="Rectangle 9"/>
          <p:cNvSpPr>
            <a:spLocks noChangeArrowheads="1"/>
          </p:cNvSpPr>
          <p:nvPr/>
        </p:nvSpPr>
        <p:spPr bwMode="auto">
          <a:xfrm>
            <a:off x="7345869" y="2552080"/>
            <a:ext cx="674687" cy="369887"/>
          </a:xfrm>
          <a:prstGeom prst="rect">
            <a:avLst/>
          </a:prstGeom>
          <a:noFill/>
          <a:ln w="9525">
            <a:noFill/>
            <a:miter lim="800000"/>
            <a:headEnd/>
            <a:tailEnd/>
          </a:ln>
        </p:spPr>
        <p:txBody>
          <a:bodyPr wrap="none">
            <a:spAutoFit/>
          </a:bodyPr>
          <a:lstStyle/>
          <a:p>
            <a:pPr defTabSz="457200" fontAlgn="base">
              <a:spcBef>
                <a:spcPct val="0"/>
              </a:spcBef>
              <a:spcAft>
                <a:spcPct val="0"/>
              </a:spcAft>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4" name="Rectangle 10"/>
          <p:cNvSpPr>
            <a:spLocks noChangeArrowheads="1"/>
          </p:cNvSpPr>
          <p:nvPr/>
        </p:nvSpPr>
        <p:spPr bwMode="auto">
          <a:xfrm>
            <a:off x="7345869" y="4263405"/>
            <a:ext cx="674687" cy="368300"/>
          </a:xfrm>
          <a:prstGeom prst="rect">
            <a:avLst/>
          </a:prstGeom>
          <a:noFill/>
          <a:ln w="9525">
            <a:noFill/>
            <a:miter lim="800000"/>
            <a:headEnd/>
            <a:tailEnd/>
          </a:ln>
        </p:spPr>
        <p:txBody>
          <a:bodyPr wrap="none">
            <a:spAutoFit/>
          </a:bodyPr>
          <a:lstStyle/>
          <a:p>
            <a:pPr defTabSz="457200" fontAlgn="base">
              <a:spcBef>
                <a:spcPct val="0"/>
              </a:spcBef>
              <a:spcAft>
                <a:spcPct val="0"/>
              </a:spcAft>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14345" name="Rectangle 11"/>
          <p:cNvSpPr>
            <a:spLocks noChangeArrowheads="1"/>
          </p:cNvSpPr>
          <p:nvPr/>
        </p:nvSpPr>
        <p:spPr bwMode="auto">
          <a:xfrm>
            <a:off x="7345869" y="5887417"/>
            <a:ext cx="674687" cy="369888"/>
          </a:xfrm>
          <a:prstGeom prst="rect">
            <a:avLst/>
          </a:prstGeom>
          <a:noFill/>
          <a:ln w="9525">
            <a:noFill/>
            <a:miter lim="800000"/>
            <a:headEnd/>
            <a:tailEnd/>
          </a:ln>
        </p:spPr>
        <p:txBody>
          <a:bodyPr wrap="none">
            <a:spAutoFit/>
          </a:bodyPr>
          <a:lstStyle/>
          <a:p>
            <a:pPr defTabSz="457200" fontAlgn="base">
              <a:spcBef>
                <a:spcPct val="0"/>
              </a:spcBef>
              <a:spcAft>
                <a:spcPct val="0"/>
              </a:spcAft>
            </a:pPr>
            <a:r>
              <a:rPr lang="ru-RU">
                <a:solidFill>
                  <a:srgbClr val="FFFFFF"/>
                </a:solidFill>
                <a:latin typeface="Myriad Pro"/>
                <a:ea typeface="ＭＳ Ｐゴシック"/>
              </a:rPr>
              <a:t>фото</a:t>
            </a:r>
            <a:endParaRPr lang="en-US">
              <a:solidFill>
                <a:srgbClr val="FFFFFF"/>
              </a:solidFill>
              <a:latin typeface="Arial" charset="0"/>
              <a:ea typeface="ＭＳ Ｐゴシック"/>
            </a:endParaRPr>
          </a:p>
        </p:txBody>
      </p:sp>
      <p:sp>
        <p:nvSpPr>
          <p:cNvPr id="2" name="Номер слайда 1"/>
          <p:cNvSpPr>
            <a:spLocks noGrp="1"/>
          </p:cNvSpPr>
          <p:nvPr>
            <p:ph type="sldNum" sz="quarter" idx="12"/>
          </p:nvPr>
        </p:nvSpPr>
        <p:spPr>
          <a:xfrm>
            <a:off x="44956" y="1568464"/>
            <a:ext cx="533400" cy="244476"/>
          </a:xfrm>
        </p:spPr>
        <p:txBody>
          <a:bodyPr>
            <a:normAutofit fontScale="85000" lnSpcReduction="20000"/>
          </a:bodyPr>
          <a:lstStyle/>
          <a:p>
            <a:pPr>
              <a:defRPr/>
            </a:pPr>
            <a:fld id="{CB65F501-F5CC-4E12-934E-78BB5E4DA208}" type="slidenum">
              <a:rPr lang="en-US" smtClean="0"/>
              <a:pPr>
                <a:defRPr/>
              </a:pPr>
              <a:t>6</a:t>
            </a:fld>
            <a:endParaRPr lang="en-US"/>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516" y="1637570"/>
            <a:ext cx="8058839" cy="5040000"/>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956" y="1639042"/>
            <a:ext cx="8058839" cy="5040000"/>
          </a:xfrm>
          <a:prstGeom prst="rect">
            <a:avLst/>
          </a:prstGeom>
        </p:spPr>
      </p:pic>
      <p:grpSp>
        <p:nvGrpSpPr>
          <p:cNvPr id="3" name="Группа 2"/>
          <p:cNvGrpSpPr/>
          <p:nvPr/>
        </p:nvGrpSpPr>
        <p:grpSpPr>
          <a:xfrm>
            <a:off x="8444" y="3598157"/>
            <a:ext cx="8857932" cy="3293115"/>
            <a:chOff x="-36512" y="3301915"/>
            <a:chExt cx="8857932" cy="3293115"/>
          </a:xfrm>
        </p:grpSpPr>
        <p:sp>
          <p:nvSpPr>
            <p:cNvPr id="41" name="Овал 40"/>
            <p:cNvSpPr/>
            <p:nvPr/>
          </p:nvSpPr>
          <p:spPr>
            <a:xfrm rot="19730713">
              <a:off x="6848067" y="3301915"/>
              <a:ext cx="925977" cy="2088232"/>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42" name="TextBox 41"/>
            <p:cNvSpPr txBox="1"/>
            <p:nvPr/>
          </p:nvSpPr>
          <p:spPr>
            <a:xfrm>
              <a:off x="7769081" y="3861328"/>
              <a:ext cx="1052339" cy="461665"/>
            </a:xfrm>
            <a:prstGeom prst="rect">
              <a:avLst/>
            </a:prstGeom>
            <a:noFill/>
          </p:spPr>
          <p:txBody>
            <a:bodyPr wrap="none" rtlCol="0">
              <a:spAutoFit/>
            </a:bodyPr>
            <a:lstStyle/>
            <a:p>
              <a:r>
                <a:rPr lang="ru-RU" sz="1200" b="1" dirty="0">
                  <a:solidFill>
                    <a:schemeClr val="accent4">
                      <a:lumMod val="75000"/>
                    </a:schemeClr>
                  </a:solidFill>
                </a:rPr>
                <a:t>Хабаровский</a:t>
              </a:r>
              <a:br>
                <a:rPr lang="ru-RU" sz="1200" b="1" dirty="0">
                  <a:solidFill>
                    <a:schemeClr val="accent4">
                      <a:lumMod val="75000"/>
                    </a:schemeClr>
                  </a:solidFill>
                </a:rPr>
              </a:br>
              <a:r>
                <a:rPr lang="ru-RU" sz="1200" b="1" dirty="0">
                  <a:solidFill>
                    <a:schemeClr val="accent4">
                      <a:lumMod val="75000"/>
                    </a:schemeClr>
                  </a:solidFill>
                </a:rPr>
                <a:t>край</a:t>
              </a:r>
            </a:p>
          </p:txBody>
        </p:sp>
        <p:sp>
          <p:nvSpPr>
            <p:cNvPr id="43" name="Овал 42"/>
            <p:cNvSpPr/>
            <p:nvPr/>
          </p:nvSpPr>
          <p:spPr>
            <a:xfrm rot="19730713">
              <a:off x="997607" y="4570427"/>
              <a:ext cx="363415" cy="453450"/>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44" name="TextBox 43"/>
            <p:cNvSpPr txBox="1"/>
            <p:nvPr/>
          </p:nvSpPr>
          <p:spPr>
            <a:xfrm>
              <a:off x="1624188" y="5661248"/>
              <a:ext cx="1795684" cy="707886"/>
            </a:xfrm>
            <a:prstGeom prst="rect">
              <a:avLst/>
            </a:prstGeom>
            <a:noFill/>
          </p:spPr>
          <p:txBody>
            <a:bodyPr wrap="none" rtlCol="0">
              <a:spAutoFit/>
            </a:bodyPr>
            <a:lstStyle/>
            <a:p>
              <a:r>
                <a:rPr lang="ru-RU" sz="1000" b="1" dirty="0">
                  <a:solidFill>
                    <a:schemeClr val="accent4">
                      <a:lumMod val="75000"/>
                    </a:schemeClr>
                  </a:solidFill>
                </a:rPr>
                <a:t>р. Адыгея</a:t>
              </a:r>
              <a:br>
                <a:rPr lang="ru-RU" sz="1000" b="1" dirty="0">
                  <a:solidFill>
                    <a:schemeClr val="accent4">
                      <a:lumMod val="75000"/>
                    </a:schemeClr>
                  </a:solidFill>
                </a:rPr>
              </a:br>
              <a:r>
                <a:rPr lang="ru-RU" sz="1000" b="1" dirty="0">
                  <a:solidFill>
                    <a:schemeClr val="accent4">
                      <a:lumMod val="75000"/>
                    </a:schemeClr>
                  </a:solidFill>
                </a:rPr>
                <a:t>Карачаево-Черкесская р.</a:t>
              </a:r>
            </a:p>
            <a:p>
              <a:r>
                <a:rPr lang="ru-RU" sz="1000" b="1" dirty="0">
                  <a:solidFill>
                    <a:schemeClr val="accent4">
                      <a:lumMod val="75000"/>
                    </a:schemeClr>
                  </a:solidFill>
                </a:rPr>
                <a:t>Кабардино-Балкарская р.</a:t>
              </a:r>
            </a:p>
            <a:p>
              <a:r>
                <a:rPr lang="ru-RU" sz="1000" b="1" dirty="0">
                  <a:solidFill>
                    <a:schemeClr val="accent4">
                      <a:lumMod val="75000"/>
                    </a:schemeClr>
                  </a:solidFill>
                </a:rPr>
                <a:t>р. Северная Осетия – Алания</a:t>
              </a:r>
            </a:p>
          </p:txBody>
        </p:sp>
        <p:sp>
          <p:nvSpPr>
            <p:cNvPr id="45" name="TextBox 44"/>
            <p:cNvSpPr txBox="1"/>
            <p:nvPr/>
          </p:nvSpPr>
          <p:spPr>
            <a:xfrm>
              <a:off x="-36512" y="5733256"/>
              <a:ext cx="1096775" cy="861774"/>
            </a:xfrm>
            <a:prstGeom prst="rect">
              <a:avLst/>
            </a:prstGeom>
            <a:noFill/>
          </p:spPr>
          <p:txBody>
            <a:bodyPr wrap="none" rtlCol="0">
              <a:spAutoFit/>
            </a:bodyPr>
            <a:lstStyle/>
            <a:p>
              <a:r>
                <a:rPr lang="ru-RU" sz="1000" b="1" dirty="0">
                  <a:solidFill>
                    <a:schemeClr val="accent4">
                      <a:lumMod val="75000"/>
                    </a:schemeClr>
                  </a:solidFill>
                </a:rPr>
                <a:t>р. Дагестан</a:t>
              </a:r>
            </a:p>
            <a:p>
              <a:r>
                <a:rPr lang="ru-RU" sz="1000" b="1" dirty="0">
                  <a:solidFill>
                    <a:schemeClr val="accent4">
                      <a:lumMod val="75000"/>
                    </a:schemeClr>
                  </a:solidFill>
                </a:rPr>
                <a:t>р. Калмыкия</a:t>
              </a:r>
            </a:p>
            <a:p>
              <a:r>
                <a:rPr lang="ru-RU" sz="1000" b="1" dirty="0">
                  <a:solidFill>
                    <a:schemeClr val="accent4">
                      <a:lumMod val="75000"/>
                    </a:schemeClr>
                  </a:solidFill>
                </a:rPr>
                <a:t>Ставропольский</a:t>
              </a:r>
              <a:br>
                <a:rPr lang="ru-RU" sz="1000" b="1" dirty="0">
                  <a:solidFill>
                    <a:schemeClr val="accent4">
                      <a:lumMod val="75000"/>
                    </a:schemeClr>
                  </a:solidFill>
                </a:rPr>
              </a:br>
              <a:r>
                <a:rPr lang="ru-RU" sz="1000" b="1" dirty="0">
                  <a:solidFill>
                    <a:schemeClr val="accent4">
                      <a:lumMod val="75000"/>
                    </a:schemeClr>
                  </a:solidFill>
                </a:rPr>
                <a:t>край</a:t>
              </a:r>
            </a:p>
            <a:p>
              <a:endParaRPr lang="ru-RU" sz="1000" b="1" dirty="0">
                <a:solidFill>
                  <a:schemeClr val="accent4">
                    <a:lumMod val="75000"/>
                  </a:schemeClr>
                </a:solidFill>
              </a:endParaRPr>
            </a:p>
          </p:txBody>
        </p:sp>
        <p:sp>
          <p:nvSpPr>
            <p:cNvPr id="46" name="Овал 45"/>
            <p:cNvSpPr/>
            <p:nvPr/>
          </p:nvSpPr>
          <p:spPr>
            <a:xfrm rot="20127403">
              <a:off x="857818" y="5416462"/>
              <a:ext cx="692930" cy="989709"/>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47" name="TextBox 46"/>
            <p:cNvSpPr txBox="1"/>
            <p:nvPr/>
          </p:nvSpPr>
          <p:spPr>
            <a:xfrm>
              <a:off x="63725" y="4531186"/>
              <a:ext cx="1051891" cy="553998"/>
            </a:xfrm>
            <a:prstGeom prst="rect">
              <a:avLst/>
            </a:prstGeom>
            <a:noFill/>
          </p:spPr>
          <p:txBody>
            <a:bodyPr wrap="none" rtlCol="0">
              <a:spAutoFit/>
            </a:bodyPr>
            <a:lstStyle/>
            <a:p>
              <a:r>
                <a:rPr lang="ru-RU" sz="1000" b="1" dirty="0">
                  <a:solidFill>
                    <a:schemeClr val="accent4">
                      <a:lumMod val="75000"/>
                    </a:schemeClr>
                  </a:solidFill>
                </a:rPr>
                <a:t>Брянская обл.</a:t>
              </a:r>
            </a:p>
            <a:p>
              <a:r>
                <a:rPr lang="ru-RU" sz="1000" b="1" dirty="0">
                  <a:solidFill>
                    <a:schemeClr val="accent4">
                      <a:lumMod val="75000"/>
                    </a:schemeClr>
                  </a:solidFill>
                </a:rPr>
                <a:t>Курская обл.</a:t>
              </a:r>
            </a:p>
            <a:p>
              <a:r>
                <a:rPr lang="ru-RU" sz="1000" b="1" dirty="0">
                  <a:solidFill>
                    <a:schemeClr val="accent4">
                      <a:lumMod val="75000"/>
                    </a:schemeClr>
                  </a:solidFill>
                </a:rPr>
                <a:t>Орловская обл.</a:t>
              </a:r>
            </a:p>
          </p:txBody>
        </p:sp>
      </p:grpSp>
      <p:grpSp>
        <p:nvGrpSpPr>
          <p:cNvPr id="5" name="Группа 5"/>
          <p:cNvGrpSpPr/>
          <p:nvPr/>
        </p:nvGrpSpPr>
        <p:grpSpPr>
          <a:xfrm>
            <a:off x="940012" y="1709018"/>
            <a:ext cx="7948357" cy="3889457"/>
            <a:chOff x="895056" y="1412776"/>
            <a:chExt cx="7948357" cy="3889457"/>
          </a:xfrm>
        </p:grpSpPr>
        <p:sp>
          <p:nvSpPr>
            <p:cNvPr id="49" name="Овал 48"/>
            <p:cNvSpPr/>
            <p:nvPr/>
          </p:nvSpPr>
          <p:spPr>
            <a:xfrm>
              <a:off x="6732240" y="1412776"/>
              <a:ext cx="1152128" cy="2160240"/>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50" name="TextBox 49"/>
            <p:cNvSpPr txBox="1"/>
            <p:nvPr/>
          </p:nvSpPr>
          <p:spPr>
            <a:xfrm>
              <a:off x="7747087" y="1678864"/>
              <a:ext cx="1096326" cy="276999"/>
            </a:xfrm>
            <a:prstGeom prst="rect">
              <a:avLst/>
            </a:prstGeom>
            <a:noFill/>
          </p:spPr>
          <p:txBody>
            <a:bodyPr wrap="none" rtlCol="0">
              <a:spAutoFit/>
            </a:bodyPr>
            <a:lstStyle/>
            <a:p>
              <a:r>
                <a:rPr lang="ru-RU" sz="1200" b="1" dirty="0">
                  <a:solidFill>
                    <a:schemeClr val="accent4">
                      <a:lumMod val="75000"/>
                    </a:schemeClr>
                  </a:solidFill>
                </a:rPr>
                <a:t>Чукотский АО</a:t>
              </a:r>
            </a:p>
          </p:txBody>
        </p:sp>
        <p:sp>
          <p:nvSpPr>
            <p:cNvPr id="51" name="TextBox 50"/>
            <p:cNvSpPr txBox="1"/>
            <p:nvPr/>
          </p:nvSpPr>
          <p:spPr>
            <a:xfrm>
              <a:off x="7193538" y="2927955"/>
              <a:ext cx="1381660" cy="276999"/>
            </a:xfrm>
            <a:prstGeom prst="rect">
              <a:avLst/>
            </a:prstGeom>
            <a:noFill/>
          </p:spPr>
          <p:txBody>
            <a:bodyPr wrap="none" rtlCol="0">
              <a:spAutoFit/>
            </a:bodyPr>
            <a:lstStyle/>
            <a:p>
              <a:r>
                <a:rPr lang="ru-RU" sz="1200" b="1" dirty="0">
                  <a:solidFill>
                    <a:schemeClr val="accent4">
                      <a:lumMod val="75000"/>
                    </a:schemeClr>
                  </a:solidFill>
                </a:rPr>
                <a:t>Магаданская обл.</a:t>
              </a:r>
            </a:p>
          </p:txBody>
        </p:sp>
        <p:sp>
          <p:nvSpPr>
            <p:cNvPr id="52" name="Овал 51"/>
            <p:cNvSpPr/>
            <p:nvPr/>
          </p:nvSpPr>
          <p:spPr>
            <a:xfrm>
              <a:off x="1455254" y="3573016"/>
              <a:ext cx="2036626" cy="1080120"/>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53" name="Овал 52"/>
            <p:cNvSpPr/>
            <p:nvPr/>
          </p:nvSpPr>
          <p:spPr>
            <a:xfrm>
              <a:off x="2240670" y="4797152"/>
              <a:ext cx="321778" cy="412613"/>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54" name="Овал 53"/>
            <p:cNvSpPr/>
            <p:nvPr/>
          </p:nvSpPr>
          <p:spPr>
            <a:xfrm>
              <a:off x="2737633" y="4653136"/>
              <a:ext cx="466215" cy="649097"/>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55" name="Овал 54"/>
            <p:cNvSpPr/>
            <p:nvPr/>
          </p:nvSpPr>
          <p:spPr>
            <a:xfrm rot="3034753">
              <a:off x="3220361" y="2801040"/>
              <a:ext cx="351350" cy="954467"/>
            </a:xfrm>
            <a:prstGeom prst="ellipse">
              <a:avLst/>
            </a:prstGeom>
            <a:noFill/>
            <a:ln w="190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56" name="TextBox 55"/>
            <p:cNvSpPr txBox="1"/>
            <p:nvPr/>
          </p:nvSpPr>
          <p:spPr>
            <a:xfrm>
              <a:off x="895056" y="2839515"/>
              <a:ext cx="1274708" cy="861774"/>
            </a:xfrm>
            <a:prstGeom prst="rect">
              <a:avLst/>
            </a:prstGeom>
            <a:noFill/>
          </p:spPr>
          <p:txBody>
            <a:bodyPr wrap="none" rtlCol="0">
              <a:spAutoFit/>
            </a:bodyPr>
            <a:lstStyle/>
            <a:p>
              <a:r>
                <a:rPr lang="ru-RU" sz="1000" b="1" dirty="0">
                  <a:solidFill>
                    <a:schemeClr val="accent4">
                      <a:lumMod val="75000"/>
                    </a:schemeClr>
                  </a:solidFill>
                </a:rPr>
                <a:t>р. Карелия</a:t>
              </a:r>
            </a:p>
            <a:p>
              <a:r>
                <a:rPr lang="ru-RU" sz="1000" b="1" dirty="0">
                  <a:solidFill>
                    <a:schemeClr val="accent4">
                      <a:lumMod val="75000"/>
                    </a:schemeClr>
                  </a:solidFill>
                </a:rPr>
                <a:t>Архангельская обл.</a:t>
              </a:r>
            </a:p>
            <a:p>
              <a:r>
                <a:rPr lang="ru-RU" sz="1000" b="1" dirty="0">
                  <a:solidFill>
                    <a:schemeClr val="accent4">
                      <a:lumMod val="75000"/>
                    </a:schemeClr>
                  </a:solidFill>
                </a:rPr>
                <a:t>Вологодская обл.</a:t>
              </a:r>
            </a:p>
            <a:p>
              <a:r>
                <a:rPr lang="ru-RU" sz="1000" b="1" dirty="0">
                  <a:solidFill>
                    <a:schemeClr val="accent4">
                      <a:lumMod val="75000"/>
                    </a:schemeClr>
                  </a:solidFill>
                </a:rPr>
                <a:t>р. Коми</a:t>
              </a:r>
            </a:p>
            <a:p>
              <a:r>
                <a:rPr lang="ru-RU" sz="1000" b="1" dirty="0">
                  <a:solidFill>
                    <a:schemeClr val="accent4">
                      <a:lumMod val="75000"/>
                    </a:schemeClr>
                  </a:solidFill>
                </a:rPr>
                <a:t>Ненецкий АО</a:t>
              </a:r>
            </a:p>
          </p:txBody>
        </p:sp>
        <p:sp>
          <p:nvSpPr>
            <p:cNvPr id="57" name="TextBox 56"/>
            <p:cNvSpPr txBox="1"/>
            <p:nvPr/>
          </p:nvSpPr>
          <p:spPr>
            <a:xfrm>
              <a:off x="1532410" y="4685074"/>
              <a:ext cx="869149" cy="246221"/>
            </a:xfrm>
            <a:prstGeom prst="rect">
              <a:avLst/>
            </a:prstGeom>
            <a:noFill/>
          </p:spPr>
          <p:txBody>
            <a:bodyPr wrap="none" rtlCol="0">
              <a:spAutoFit/>
            </a:bodyPr>
            <a:lstStyle/>
            <a:p>
              <a:r>
                <a:rPr lang="ru-RU" sz="1000" b="1" dirty="0">
                  <a:solidFill>
                    <a:schemeClr val="accent4">
                      <a:lumMod val="75000"/>
                    </a:schemeClr>
                  </a:solidFill>
                </a:rPr>
                <a:t>р. Удмуртия</a:t>
              </a:r>
            </a:p>
          </p:txBody>
        </p:sp>
        <p:sp>
          <p:nvSpPr>
            <p:cNvPr id="58" name="TextBox 57"/>
            <p:cNvSpPr txBox="1"/>
            <p:nvPr/>
          </p:nvSpPr>
          <p:spPr>
            <a:xfrm>
              <a:off x="3131840" y="4668738"/>
              <a:ext cx="1236236" cy="246221"/>
            </a:xfrm>
            <a:prstGeom prst="rect">
              <a:avLst/>
            </a:prstGeom>
            <a:noFill/>
          </p:spPr>
          <p:txBody>
            <a:bodyPr wrap="none" rtlCol="0">
              <a:spAutoFit/>
            </a:bodyPr>
            <a:lstStyle/>
            <a:p>
              <a:r>
                <a:rPr lang="ru-RU" sz="1000" b="1" dirty="0">
                  <a:solidFill>
                    <a:schemeClr val="accent4">
                      <a:lumMod val="75000"/>
                    </a:schemeClr>
                  </a:solidFill>
                </a:rPr>
                <a:t>Свердловская обл.</a:t>
              </a:r>
            </a:p>
          </p:txBody>
        </p:sp>
      </p:grpSp>
      <p:sp>
        <p:nvSpPr>
          <p:cNvPr id="67" name="Прямоугольник 66"/>
          <p:cNvSpPr/>
          <p:nvPr/>
        </p:nvSpPr>
        <p:spPr>
          <a:xfrm>
            <a:off x="6345148" y="6241747"/>
            <a:ext cx="2691348" cy="507831"/>
          </a:xfrm>
          <a:prstGeom prst="rect">
            <a:avLst/>
          </a:prstGeom>
        </p:spPr>
        <p:txBody>
          <a:bodyPr wrap="square">
            <a:spAutoFit/>
          </a:bodyPr>
          <a:lstStyle/>
          <a:p>
            <a:pPr algn="just"/>
            <a:r>
              <a:rPr lang="ru-RU" sz="900" b="1" dirty="0">
                <a:solidFill>
                  <a:schemeClr val="accent4">
                    <a:lumMod val="75000"/>
                  </a:schemeClr>
                </a:solidFill>
              </a:rPr>
              <a:t>Оранжевый цвет сигнализирует о более высоком уровне дифференциации образовательных результатов в регионе; зеленый – о более низком</a:t>
            </a:r>
          </a:p>
        </p:txBody>
      </p:sp>
      <p:sp>
        <p:nvSpPr>
          <p:cNvPr id="68" name="Прямоугольник 67"/>
          <p:cNvSpPr/>
          <p:nvPr/>
        </p:nvSpPr>
        <p:spPr>
          <a:xfrm>
            <a:off x="116964" y="2275790"/>
            <a:ext cx="6228184" cy="369332"/>
          </a:xfrm>
          <a:prstGeom prst="rect">
            <a:avLst/>
          </a:prstGeom>
        </p:spPr>
        <p:txBody>
          <a:bodyPr wrap="square">
            <a:spAutoFit/>
          </a:bodyPr>
          <a:lstStyle/>
          <a:p>
            <a:r>
              <a:rPr lang="en-US" sz="900" b="1" dirty="0">
                <a:solidFill>
                  <a:schemeClr val="accent4">
                    <a:lumMod val="75000"/>
                  </a:schemeClr>
                </a:solidFill>
              </a:rPr>
              <a:t>*</a:t>
            </a:r>
            <a:r>
              <a:rPr lang="ru-RU" sz="900" b="1" dirty="0">
                <a:solidFill>
                  <a:schemeClr val="accent4">
                    <a:lumMod val="75000"/>
                  </a:schemeClr>
                </a:solidFill>
              </a:rPr>
              <a:t>Дифференциация образовательных результатов рассматривается на двух уровнях: уровне школы </a:t>
            </a:r>
            <a:r>
              <a:rPr lang="en-US" sz="900" b="1" dirty="0">
                <a:solidFill>
                  <a:schemeClr val="accent4">
                    <a:lumMod val="75000"/>
                  </a:schemeClr>
                </a:solidFill>
              </a:rPr>
              <a:t>(</a:t>
            </a:r>
            <a:r>
              <a:rPr lang="ru-RU" sz="900" b="1" dirty="0">
                <a:solidFill>
                  <a:schemeClr val="accent4">
                    <a:lumMod val="75000"/>
                  </a:schemeClr>
                </a:solidFill>
              </a:rPr>
              <a:t>средний балл ЕГЭ) и уровне учеников (распределение выпускников 11 класса по результатам ЕГЭ )</a:t>
            </a:r>
          </a:p>
        </p:txBody>
      </p:sp>
      <p:graphicFrame>
        <p:nvGraphicFramePr>
          <p:cNvPr id="69" name="Таблица 68"/>
          <p:cNvGraphicFramePr>
            <a:graphicFrameLocks noGrp="1"/>
          </p:cNvGraphicFramePr>
          <p:nvPr>
            <p:extLst>
              <p:ext uri="{D42A27DB-BD31-4B8C-83A1-F6EECF244321}">
                <p14:modId xmlns:p14="http://schemas.microsoft.com/office/powerpoint/2010/main" val="832807891"/>
              </p:ext>
            </p:extLst>
          </p:nvPr>
        </p:nvGraphicFramePr>
        <p:xfrm>
          <a:off x="152460" y="1637010"/>
          <a:ext cx="6096000" cy="640080"/>
        </p:xfrm>
        <a:graphic>
          <a:graphicData uri="http://schemas.openxmlformats.org/drawingml/2006/table">
            <a:tbl>
              <a:tblPr firstRow="1" bandRow="1">
                <a:tableStyleId>{5C22544A-7EE6-4342-B048-85BDC9FD1C3A}</a:tableStyleId>
              </a:tblPr>
              <a:tblGrid>
                <a:gridCol w="12192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tblGrid>
              <a:tr h="370840">
                <a:tc>
                  <a:txBody>
                    <a:bodyPr/>
                    <a:lstStyle/>
                    <a:p>
                      <a:pPr algn="ctr"/>
                      <a:r>
                        <a:rPr lang="ru-RU" sz="1200" baseline="0" dirty="0"/>
                        <a:t>Уровень равенства высокий</a:t>
                      </a:r>
                      <a:endParaRPr lang="ru-RU"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2B14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baseline="0" dirty="0"/>
                        <a:t>Уровень равенства выше среднего</a:t>
                      </a:r>
                      <a:endParaRPr lang="ru-RU"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5E61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baseline="0" dirty="0"/>
                        <a:t>Уровень равенства средний</a:t>
                      </a:r>
                      <a:endParaRPr lang="ru-RU" sz="1200" dirty="0"/>
                    </a:p>
                  </a:txBody>
                  <a:tcPr>
                    <a:lnL w="12700" cmpd="sng">
                      <a:noFill/>
                    </a:lnL>
                    <a:solidFill>
                      <a:srgbClr val="EFE4B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baseline="0" dirty="0"/>
                        <a:t>Уровень равенства н</a:t>
                      </a:r>
                      <a:r>
                        <a:rPr lang="ru-RU" sz="1200" dirty="0"/>
                        <a:t>иже среднего</a:t>
                      </a:r>
                    </a:p>
                  </a:txBody>
                  <a:tcPr>
                    <a:solidFill>
                      <a:srgbClr val="FFC90E"/>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200" baseline="0" dirty="0"/>
                        <a:t>Уровень равенства</a:t>
                      </a:r>
                      <a:endParaRPr lang="ru-RU" sz="1200" dirty="0"/>
                    </a:p>
                    <a:p>
                      <a:pPr algn="ctr"/>
                      <a:r>
                        <a:rPr lang="ru-RU" sz="1200" dirty="0"/>
                        <a:t>низкий</a:t>
                      </a:r>
                    </a:p>
                  </a:txBody>
                  <a:tcPr>
                    <a:solidFill>
                      <a:srgbClr val="FF7F27"/>
                    </a:solidFill>
                  </a:tcPr>
                </a:tc>
                <a:extLst>
                  <a:ext uri="{0D108BD9-81ED-4DB2-BD59-A6C34878D82A}">
                    <a16:rowId xmlns="" xmlns:a16="http://schemas.microsoft.com/office/drawing/2014/main" val="10000"/>
                  </a:ext>
                </a:extLst>
              </a:tr>
            </a:tbl>
          </a:graphicData>
        </a:graphic>
      </p:graphicFrame>
      <p:sp>
        <p:nvSpPr>
          <p:cNvPr id="32" name="Title 1"/>
          <p:cNvSpPr>
            <a:spLocks noGrp="1"/>
          </p:cNvSpPr>
          <p:nvPr>
            <p:ph type="title"/>
          </p:nvPr>
        </p:nvSpPr>
        <p:spPr>
          <a:xfrm>
            <a:off x="609600" y="228600"/>
            <a:ext cx="8153400" cy="990600"/>
          </a:xfrm>
        </p:spPr>
        <p:txBody>
          <a:bodyPr>
            <a:noAutofit/>
          </a:bodyPr>
          <a:lstStyle/>
          <a:p>
            <a:pPr algn="ctr" defTabSz="457200" fontAlgn="base">
              <a:spcAft>
                <a:spcPct val="0"/>
              </a:spcAft>
            </a:pPr>
            <a:r>
              <a:rPr lang="ru-RU" sz="2400" b="1" dirty="0">
                <a:solidFill>
                  <a:schemeClr val="accent2"/>
                </a:solidFill>
              </a:rPr>
              <a:t>Дифференциация </a:t>
            </a:r>
            <a:r>
              <a:rPr lang="ru-RU" sz="2400" b="1" dirty="0" smtClean="0">
                <a:solidFill>
                  <a:schemeClr val="accent2"/>
                </a:solidFill>
              </a:rPr>
              <a:t>образовательных результатов в регионах РФ</a:t>
            </a:r>
            <a:r>
              <a:rPr lang="ru-RU" sz="2400" b="1" dirty="0">
                <a:solidFill>
                  <a:schemeClr val="accent2"/>
                </a:solidFill>
              </a:rPr>
              <a:t/>
            </a:r>
            <a:br>
              <a:rPr lang="ru-RU" sz="2400" b="1" dirty="0">
                <a:solidFill>
                  <a:schemeClr val="accent2"/>
                </a:solidFill>
              </a:rPr>
            </a:br>
            <a:r>
              <a:rPr lang="ru-RU" sz="2400" b="1" dirty="0" smtClean="0">
                <a:solidFill>
                  <a:schemeClr val="accent2"/>
                </a:solidFill>
              </a:rPr>
              <a:t>                      </a:t>
            </a:r>
            <a:r>
              <a:rPr lang="ru-RU" sz="2200" b="1" dirty="0" smtClean="0">
                <a:solidFill>
                  <a:schemeClr val="accent2"/>
                </a:solidFill>
              </a:rPr>
              <a:t>(школы, </a:t>
            </a:r>
            <a:r>
              <a:rPr lang="ru-RU" sz="2200" b="1" dirty="0" err="1" smtClean="0">
                <a:solidFill>
                  <a:schemeClr val="accent2"/>
                </a:solidFill>
              </a:rPr>
              <a:t>децильный</a:t>
            </a:r>
            <a:r>
              <a:rPr lang="ru-RU" sz="2200" b="1" dirty="0">
                <a:solidFill>
                  <a:schemeClr val="accent2"/>
                </a:solidFill>
              </a:rPr>
              <a:t> </a:t>
            </a:r>
            <a:r>
              <a:rPr lang="ru-RU" sz="2200" b="1" dirty="0" smtClean="0">
                <a:solidFill>
                  <a:schemeClr val="accent2"/>
                </a:solidFill>
              </a:rPr>
              <a:t>коэффициент)</a:t>
            </a:r>
            <a:r>
              <a:rPr lang="ru-RU" sz="2800" b="1" dirty="0" err="1" smtClean="0">
                <a:solidFill>
                  <a:srgbClr val="FFFFFF"/>
                </a:solidFill>
                <a:latin typeface="Arial" pitchFamily="34" charset="0"/>
                <a:ea typeface="ＭＳ Ｐゴシック"/>
                <a:cs typeface="Arial" pitchFamily="34" charset="0"/>
              </a:rPr>
              <a:t>ффициента</a:t>
            </a:r>
            <a:r>
              <a:rPr lang="ru-RU" sz="2800" b="1" dirty="0" smtClean="0">
                <a:solidFill>
                  <a:srgbClr val="FFFFFF"/>
                </a:solidFill>
                <a:latin typeface="Arial" pitchFamily="34" charset="0"/>
                <a:ea typeface="ＭＳ Ｐゴシック"/>
                <a:cs typeface="Arial" pitchFamily="34" charset="0"/>
              </a:rPr>
              <a:t> </a:t>
            </a:r>
            <a:r>
              <a:rPr lang="ru-RU" sz="2800" b="1" dirty="0" smtClean="0">
                <a:solidFill>
                  <a:srgbClr val="FFFFFF"/>
                </a:solidFill>
                <a:latin typeface="Arial" pitchFamily="34" charset="0"/>
                <a:ea typeface="ＭＳ Ｐゴシック"/>
                <a:cs typeface="Arial" pitchFamily="34" charset="0"/>
              </a:rPr>
              <a:t> </a:t>
            </a:r>
            <a:endParaRPr lang="en-US" sz="2800" dirty="0">
              <a:solidFill>
                <a:srgbClr val="FFFFFF"/>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1990085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400" b="1" dirty="0">
                <a:solidFill>
                  <a:schemeClr val="accent2"/>
                </a:solidFill>
              </a:rPr>
              <a:t>Соотношение степени дифференциации </a:t>
            </a:r>
            <a:r>
              <a:rPr lang="ru-RU" sz="2400" b="1" dirty="0" smtClean="0">
                <a:solidFill>
                  <a:schemeClr val="accent2"/>
                </a:solidFill>
              </a:rPr>
              <a:t>образовательных результатов между </a:t>
            </a:r>
            <a:r>
              <a:rPr lang="ru-RU" sz="2400" b="1" dirty="0">
                <a:solidFill>
                  <a:schemeClr val="accent2"/>
                </a:solidFill>
              </a:rPr>
              <a:t>школами и между выпускниками</a:t>
            </a:r>
            <a:endParaRPr lang="en-GB" sz="2400" b="1" dirty="0">
              <a:solidFill>
                <a:schemeClr val="accent2"/>
              </a:solidFill>
            </a:endParaRPr>
          </a:p>
        </p:txBody>
      </p:sp>
      <p:pic>
        <p:nvPicPr>
          <p:cNvPr id="4"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633" y="1557352"/>
            <a:ext cx="8058839" cy="5040000"/>
          </a:xfrm>
          <a:prstGeom prst="rect">
            <a:avLst/>
          </a:prstGeom>
        </p:spPr>
      </p:pic>
      <p:graphicFrame>
        <p:nvGraphicFramePr>
          <p:cNvPr id="5" name="Таблица 6"/>
          <p:cNvGraphicFramePr>
            <a:graphicFrameLocks noGrp="1"/>
          </p:cNvGraphicFramePr>
          <p:nvPr>
            <p:extLst>
              <p:ext uri="{D42A27DB-BD31-4B8C-83A1-F6EECF244321}">
                <p14:modId xmlns:p14="http://schemas.microsoft.com/office/powerpoint/2010/main" val="3994231081"/>
              </p:ext>
            </p:extLst>
          </p:nvPr>
        </p:nvGraphicFramePr>
        <p:xfrm>
          <a:off x="288136" y="1556792"/>
          <a:ext cx="5508000" cy="754380"/>
        </p:xfrm>
        <a:graphic>
          <a:graphicData uri="http://schemas.openxmlformats.org/drawingml/2006/table">
            <a:tbl>
              <a:tblPr firstRow="1" bandRow="1">
                <a:tableStyleId>{5C22544A-7EE6-4342-B048-85BDC9FD1C3A}</a:tableStyleId>
              </a:tblPr>
              <a:tblGrid>
                <a:gridCol w="828000">
                  <a:extLst>
                    <a:ext uri="{9D8B030D-6E8A-4147-A177-3AD203B41FA5}">
                      <a16:colId xmlns="" xmlns:a16="http://schemas.microsoft.com/office/drawing/2014/main" val="20000"/>
                    </a:ext>
                  </a:extLst>
                </a:gridCol>
                <a:gridCol w="936000">
                  <a:extLst>
                    <a:ext uri="{9D8B030D-6E8A-4147-A177-3AD203B41FA5}">
                      <a16:colId xmlns="" xmlns:a16="http://schemas.microsoft.com/office/drawing/2014/main" val="20001"/>
                    </a:ext>
                  </a:extLst>
                </a:gridCol>
                <a:gridCol w="936000">
                  <a:extLst>
                    <a:ext uri="{9D8B030D-6E8A-4147-A177-3AD203B41FA5}">
                      <a16:colId xmlns="" xmlns:a16="http://schemas.microsoft.com/office/drawing/2014/main" val="20002"/>
                    </a:ext>
                  </a:extLst>
                </a:gridCol>
                <a:gridCol w="936000">
                  <a:extLst>
                    <a:ext uri="{9D8B030D-6E8A-4147-A177-3AD203B41FA5}">
                      <a16:colId xmlns="" xmlns:a16="http://schemas.microsoft.com/office/drawing/2014/main" val="20003"/>
                    </a:ext>
                  </a:extLst>
                </a:gridCol>
                <a:gridCol w="936000">
                  <a:extLst>
                    <a:ext uri="{9D8B030D-6E8A-4147-A177-3AD203B41FA5}">
                      <a16:colId xmlns="" xmlns:a16="http://schemas.microsoft.com/office/drawing/2014/main" val="20004"/>
                    </a:ext>
                  </a:extLst>
                </a:gridCol>
                <a:gridCol w="936000">
                  <a:extLst>
                    <a:ext uri="{9D8B030D-6E8A-4147-A177-3AD203B41FA5}">
                      <a16:colId xmlns="" xmlns:a16="http://schemas.microsoft.com/office/drawing/2014/main" val="20005"/>
                    </a:ext>
                  </a:extLst>
                </a:gridCol>
              </a:tblGrid>
              <a:tr h="136229">
                <a:tc gridSpan="6">
                  <a:txBody>
                    <a:bodyPr/>
                    <a:lstStyle/>
                    <a:p>
                      <a:pPr algn="ctr"/>
                      <a:r>
                        <a:rPr lang="ru-RU" sz="1050" b="1" dirty="0">
                          <a:solidFill>
                            <a:schemeClr val="accent4">
                              <a:lumMod val="50000"/>
                            </a:schemeClr>
                          </a:solidFill>
                        </a:rPr>
                        <a:t>Дифференциация</a:t>
                      </a:r>
                      <a:r>
                        <a:rPr lang="ru-RU" sz="1050" b="1" baseline="0" dirty="0">
                          <a:solidFill>
                            <a:schemeClr val="accent4">
                              <a:lumMod val="50000"/>
                            </a:schemeClr>
                          </a:solidFill>
                        </a:rPr>
                        <a:t> на уровне </a:t>
                      </a:r>
                      <a:endParaRPr lang="ru-RU" sz="1050" dirty="0">
                        <a:solidFill>
                          <a:schemeClr val="accent4">
                            <a:lumMod val="50000"/>
                          </a:schemeClr>
                        </a:solidFill>
                      </a:endParaRPr>
                    </a:p>
                  </a:txBody>
                  <a:tcPr>
                    <a:solidFill>
                      <a:schemeClr val="bg1">
                        <a:lumMod val="75000"/>
                      </a:schemeClr>
                    </a:solidFill>
                  </a:tcPr>
                </a:tc>
                <a:tc hMerge="1">
                  <a:txBody>
                    <a:bodyPr/>
                    <a:lstStyle/>
                    <a:p>
                      <a:pPr algn="ctr"/>
                      <a:endParaRPr lang="ru-RU" sz="1050" dirty="0">
                        <a:solidFill>
                          <a:schemeClr val="accent4">
                            <a:lumMod val="50000"/>
                          </a:schemeClr>
                        </a:solidFill>
                      </a:endParaRPr>
                    </a:p>
                  </a:txBody>
                  <a:tcPr>
                    <a:solidFill>
                      <a:schemeClr val="bg1">
                        <a:lumMod val="75000"/>
                      </a:schemeClr>
                    </a:solidFill>
                  </a:tcPr>
                </a:tc>
                <a:tc hMerge="1">
                  <a:txBody>
                    <a:bodyPr/>
                    <a:lstStyle/>
                    <a:p>
                      <a:pPr algn="ctr"/>
                      <a:endParaRPr lang="ru-RU" sz="1200" dirty="0"/>
                    </a:p>
                  </a:txBody>
                  <a:tcPr>
                    <a:solidFill>
                      <a:srgbClr val="99D9EA"/>
                    </a:solidFill>
                  </a:tcPr>
                </a:tc>
                <a:tc hMerge="1">
                  <a:txBody>
                    <a:bodyPr/>
                    <a:lstStyle/>
                    <a:p>
                      <a:pPr algn="ctr"/>
                      <a:endParaRPr lang="ru-RU" sz="1200" dirty="0"/>
                    </a:p>
                  </a:txBody>
                  <a:tcPr>
                    <a:solidFill>
                      <a:srgbClr val="EFE4B0"/>
                    </a:solidFill>
                  </a:tcPr>
                </a:tc>
                <a:tc hMerge="1">
                  <a:txBody>
                    <a:bodyPr/>
                    <a:lstStyle/>
                    <a:p>
                      <a:pPr algn="ctr"/>
                      <a:endParaRPr lang="ru-RU" sz="1200" dirty="0"/>
                    </a:p>
                  </a:txBody>
                  <a:tcPr>
                    <a:solidFill>
                      <a:srgbClr val="00A2E8"/>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ru-RU" sz="1200" dirty="0"/>
                    </a:p>
                  </a:txBody>
                  <a:tcPr>
                    <a:solidFill>
                      <a:srgbClr val="FF7F27"/>
                    </a:solidFill>
                  </a:tcPr>
                </a:tc>
                <a:extLst>
                  <a:ext uri="{0D108BD9-81ED-4DB2-BD59-A6C34878D82A}">
                    <a16:rowId xmlns="" xmlns:a16="http://schemas.microsoft.com/office/drawing/2014/main" val="10000"/>
                  </a:ext>
                </a:extLst>
              </a:tr>
              <a:tr h="0">
                <a:tc>
                  <a:txBody>
                    <a:bodyPr/>
                    <a:lstStyle/>
                    <a:p>
                      <a:pPr algn="ctr"/>
                      <a:r>
                        <a:rPr lang="ru-RU" sz="1050" b="1" dirty="0">
                          <a:solidFill>
                            <a:schemeClr val="accent4">
                              <a:lumMod val="50000"/>
                            </a:schemeClr>
                          </a:solidFill>
                        </a:rPr>
                        <a:t>Школа</a:t>
                      </a:r>
                    </a:p>
                  </a:txBody>
                  <a:tcPr>
                    <a:solidFill>
                      <a:schemeClr val="bg1">
                        <a:lumMod val="75000"/>
                      </a:schemeClr>
                    </a:solidFill>
                  </a:tcPr>
                </a:tc>
                <a:tc>
                  <a:txBody>
                    <a:bodyPr/>
                    <a:lstStyle/>
                    <a:p>
                      <a:pPr algn="ctr"/>
                      <a:r>
                        <a:rPr lang="ru-RU" sz="1050" b="1" dirty="0">
                          <a:solidFill>
                            <a:schemeClr val="accent4">
                              <a:lumMod val="50000"/>
                            </a:schemeClr>
                          </a:solidFill>
                        </a:rPr>
                        <a:t>Равенство</a:t>
                      </a:r>
                    </a:p>
                  </a:txBody>
                  <a:tcPr>
                    <a:solidFill>
                      <a:srgbClr val="22B14C"/>
                    </a:solidFill>
                  </a:tcPr>
                </a:tc>
                <a:tc>
                  <a:txBody>
                    <a:bodyPr/>
                    <a:lstStyle/>
                    <a:p>
                      <a:pPr algn="ctr"/>
                      <a:r>
                        <a:rPr lang="ru-RU" sz="1050" b="1" dirty="0">
                          <a:solidFill>
                            <a:schemeClr val="accent4">
                              <a:lumMod val="50000"/>
                            </a:schemeClr>
                          </a:solidFill>
                        </a:rPr>
                        <a:t>Равенство </a:t>
                      </a:r>
                    </a:p>
                  </a:txBody>
                  <a:tcPr>
                    <a:solidFill>
                      <a:srgbClr val="99D9EA"/>
                    </a:solidFill>
                  </a:tcPr>
                </a:tc>
                <a:tc rowSpan="2">
                  <a:txBody>
                    <a:bodyPr/>
                    <a:lstStyle/>
                    <a:p>
                      <a:pPr algn="ctr"/>
                      <a:r>
                        <a:rPr lang="ru-RU" sz="1050" b="1" dirty="0">
                          <a:solidFill>
                            <a:schemeClr val="accent4">
                              <a:lumMod val="50000"/>
                            </a:schemeClr>
                          </a:solidFill>
                        </a:rPr>
                        <a:t>Средние</a:t>
                      </a:r>
                      <a:r>
                        <a:rPr lang="ru-RU" sz="1050" b="1" baseline="0" dirty="0">
                          <a:solidFill>
                            <a:schemeClr val="accent4">
                              <a:lumMod val="50000"/>
                            </a:schemeClr>
                          </a:solidFill>
                        </a:rPr>
                        <a:t> показатели</a:t>
                      </a:r>
                      <a:endParaRPr lang="ru-RU" sz="1050" b="1" dirty="0">
                        <a:solidFill>
                          <a:schemeClr val="accent4">
                            <a:lumMod val="50000"/>
                          </a:schemeClr>
                        </a:solidFill>
                      </a:endParaRPr>
                    </a:p>
                  </a:txBody>
                  <a:tcPr>
                    <a:solidFill>
                      <a:srgbClr val="EFE4B0"/>
                    </a:solidFill>
                  </a:tcPr>
                </a:tc>
                <a:tc>
                  <a:txBody>
                    <a:bodyPr/>
                    <a:lstStyle/>
                    <a:p>
                      <a:pPr algn="ctr"/>
                      <a:r>
                        <a:rPr lang="ru-RU" sz="1050" b="1" dirty="0">
                          <a:solidFill>
                            <a:schemeClr val="accent4">
                              <a:lumMod val="50000"/>
                            </a:schemeClr>
                          </a:solidFill>
                        </a:rPr>
                        <a:t>Неравенство</a:t>
                      </a:r>
                    </a:p>
                  </a:txBody>
                  <a:tcPr>
                    <a:solidFill>
                      <a:srgbClr val="00A2E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050" b="1" dirty="0">
                          <a:solidFill>
                            <a:schemeClr val="accent4">
                              <a:lumMod val="50000"/>
                            </a:schemeClr>
                          </a:solidFill>
                        </a:rPr>
                        <a:t>Неравенство</a:t>
                      </a:r>
                    </a:p>
                  </a:txBody>
                  <a:tcPr>
                    <a:solidFill>
                      <a:srgbClr val="FF7F27"/>
                    </a:solidFill>
                  </a:tcPr>
                </a:tc>
                <a:extLst>
                  <a:ext uri="{0D108BD9-81ED-4DB2-BD59-A6C34878D82A}">
                    <a16:rowId xmlns="" xmlns:a16="http://schemas.microsoft.com/office/drawing/2014/main" val="10001"/>
                  </a:ext>
                </a:extLst>
              </a:tr>
              <a:tr h="0">
                <a:tc>
                  <a:txBody>
                    <a:bodyPr/>
                    <a:lstStyle/>
                    <a:p>
                      <a:pPr algn="ctr"/>
                      <a:r>
                        <a:rPr lang="ru-RU" sz="1050" b="1" dirty="0">
                          <a:solidFill>
                            <a:schemeClr val="accent4">
                              <a:lumMod val="50000"/>
                            </a:schemeClr>
                          </a:solidFill>
                        </a:rPr>
                        <a:t>Ученик</a:t>
                      </a:r>
                    </a:p>
                  </a:txBody>
                  <a:tcPr>
                    <a:solidFill>
                      <a:schemeClr val="bg1">
                        <a:lumMod val="75000"/>
                      </a:schemeClr>
                    </a:solidFill>
                  </a:tcPr>
                </a:tc>
                <a:tc>
                  <a:txBody>
                    <a:bodyPr/>
                    <a:lstStyle/>
                    <a:p>
                      <a:pPr algn="ctr"/>
                      <a:r>
                        <a:rPr lang="ru-RU" sz="1050" b="1" dirty="0">
                          <a:solidFill>
                            <a:schemeClr val="accent4">
                              <a:lumMod val="50000"/>
                            </a:schemeClr>
                          </a:solidFill>
                        </a:rPr>
                        <a:t>Равенство </a:t>
                      </a:r>
                    </a:p>
                  </a:txBody>
                  <a:tcPr>
                    <a:solidFill>
                      <a:srgbClr val="22B14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050" b="1" dirty="0">
                          <a:solidFill>
                            <a:schemeClr val="accent4">
                              <a:lumMod val="50000"/>
                            </a:schemeClr>
                          </a:solidFill>
                        </a:rPr>
                        <a:t>Неравенство</a:t>
                      </a:r>
                    </a:p>
                  </a:txBody>
                  <a:tcPr>
                    <a:solidFill>
                      <a:srgbClr val="99D9EA"/>
                    </a:solidFill>
                  </a:tcPr>
                </a:tc>
                <a:tc vMerge="1">
                  <a:txBody>
                    <a:bodyPr/>
                    <a:lstStyle/>
                    <a:p>
                      <a:endParaRPr lang="ru-RU"/>
                    </a:p>
                  </a:txBody>
                  <a:tcPr/>
                </a:tc>
                <a:tc>
                  <a:txBody>
                    <a:bodyPr/>
                    <a:lstStyle/>
                    <a:p>
                      <a:pPr algn="ctr"/>
                      <a:r>
                        <a:rPr lang="ru-RU" sz="1050" b="1" baseline="0" dirty="0">
                          <a:solidFill>
                            <a:schemeClr val="accent4">
                              <a:lumMod val="50000"/>
                            </a:schemeClr>
                          </a:solidFill>
                        </a:rPr>
                        <a:t>Равенство</a:t>
                      </a:r>
                      <a:endParaRPr lang="ru-RU" sz="1050" b="1" dirty="0">
                        <a:solidFill>
                          <a:schemeClr val="accent4">
                            <a:lumMod val="50000"/>
                          </a:schemeClr>
                        </a:solidFill>
                      </a:endParaRPr>
                    </a:p>
                  </a:txBody>
                  <a:tcPr>
                    <a:solidFill>
                      <a:srgbClr val="00A2E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1050" b="1" baseline="0" dirty="0">
                          <a:solidFill>
                            <a:schemeClr val="accent4">
                              <a:lumMod val="50000"/>
                            </a:schemeClr>
                          </a:solidFill>
                        </a:rPr>
                        <a:t>Неравенство</a:t>
                      </a:r>
                      <a:endParaRPr lang="ru-RU" sz="1050" b="1" dirty="0">
                        <a:solidFill>
                          <a:schemeClr val="accent4">
                            <a:lumMod val="50000"/>
                          </a:schemeClr>
                        </a:solidFill>
                      </a:endParaRPr>
                    </a:p>
                  </a:txBody>
                  <a:tcPr>
                    <a:solidFill>
                      <a:srgbClr val="FF7F27"/>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988516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6672" y="331591"/>
            <a:ext cx="8493800" cy="533921"/>
          </a:xfrm>
        </p:spPr>
        <p:txBody>
          <a:bodyPr>
            <a:noAutofit/>
          </a:bodyPr>
          <a:lstStyle/>
          <a:p>
            <a:r>
              <a:rPr lang="ru-RU" sz="3200" dirty="0">
                <a:solidFill>
                  <a:srgbClr val="C00000"/>
                </a:solidFill>
              </a:rPr>
              <a:t/>
            </a:r>
            <a:br>
              <a:rPr lang="ru-RU" sz="3200" dirty="0">
                <a:solidFill>
                  <a:srgbClr val="C00000"/>
                </a:solidFill>
              </a:rPr>
            </a:br>
            <a:r>
              <a:rPr lang="ru-RU" sz="3200" dirty="0">
                <a:solidFill>
                  <a:srgbClr val="C00000"/>
                </a:solidFill>
              </a:rPr>
              <a:t/>
            </a:r>
            <a:br>
              <a:rPr lang="ru-RU" sz="3200" dirty="0">
                <a:solidFill>
                  <a:srgbClr val="C00000"/>
                </a:solidFill>
              </a:rPr>
            </a:br>
            <a:r>
              <a:rPr lang="ru-RU" sz="2800" b="1" dirty="0">
                <a:solidFill>
                  <a:schemeClr val="accent2"/>
                </a:solidFill>
              </a:rPr>
              <a:t>Динамика результатов групп </a:t>
            </a:r>
            <a:r>
              <a:rPr lang="ru-RU" sz="2800" b="1" dirty="0" smtClean="0">
                <a:solidFill>
                  <a:schemeClr val="accent2"/>
                </a:solidFill>
              </a:rPr>
              <a:t>российских учащихся </a:t>
            </a:r>
            <a:r>
              <a:rPr lang="ru-RU" sz="2800" b="1" dirty="0">
                <a:solidFill>
                  <a:schemeClr val="accent2"/>
                </a:solidFill>
              </a:rPr>
              <a:t>с разным СЭС </a:t>
            </a:r>
            <a:r>
              <a:rPr lang="en-US" sz="2800" b="1" dirty="0">
                <a:solidFill>
                  <a:schemeClr val="accent2"/>
                </a:solidFill>
              </a:rPr>
              <a:t>(PISA)</a:t>
            </a:r>
            <a:r>
              <a:rPr lang="ru-RU" sz="2800" b="1" dirty="0">
                <a:solidFill>
                  <a:schemeClr val="accent2"/>
                </a:solidFill>
              </a:rPr>
              <a:t/>
            </a:r>
            <a:br>
              <a:rPr lang="ru-RU" sz="2800" b="1" dirty="0">
                <a:solidFill>
                  <a:schemeClr val="accent2"/>
                </a:solidFill>
              </a:rPr>
            </a:br>
            <a:r>
              <a:rPr lang="ru-RU" sz="2800" b="1" dirty="0">
                <a:solidFill>
                  <a:schemeClr val="accent2"/>
                </a:solidFill>
              </a:rPr>
              <a:t/>
            </a:r>
            <a:br>
              <a:rPr lang="ru-RU" sz="2800" b="1" dirty="0">
                <a:solidFill>
                  <a:schemeClr val="accent2"/>
                </a:solidFill>
              </a:rPr>
            </a:br>
            <a:endParaRPr lang="ru-RU" sz="2800" b="1" dirty="0">
              <a:solidFill>
                <a:schemeClr val="accent2"/>
              </a:solidFill>
            </a:endParaRPr>
          </a:p>
        </p:txBody>
      </p:sp>
      <p:graphicFrame>
        <p:nvGraphicFramePr>
          <p:cNvPr id="5" name="Диаграмма 4"/>
          <p:cNvGraphicFramePr/>
          <p:nvPr>
            <p:extLst>
              <p:ext uri="{D42A27DB-BD31-4B8C-83A1-F6EECF244321}">
                <p14:modId xmlns:p14="http://schemas.microsoft.com/office/powerpoint/2010/main" val="1689784544"/>
              </p:ext>
            </p:extLst>
          </p:nvPr>
        </p:nvGraphicFramePr>
        <p:xfrm>
          <a:off x="827584" y="1844824"/>
          <a:ext cx="7632847"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72441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3829184141"/>
              </p:ext>
            </p:extLst>
          </p:nvPr>
        </p:nvGraphicFramePr>
        <p:xfrm>
          <a:off x="683568" y="1844824"/>
          <a:ext cx="7704856"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a:xfrm>
            <a:off x="326672" y="331591"/>
            <a:ext cx="8493800" cy="533921"/>
          </a:xfrm>
          <a:prstGeom prst="rect">
            <a:avLst/>
          </a:prstGeom>
        </p:spPr>
        <p:txBody>
          <a:bodyPr vert="horz" anchor="ctr">
            <a:noAutofit/>
          </a:bodyPr>
          <a:lstStyle>
            <a:lvl1pPr algn="l" rtl="0" eaLnBrk="1" latinLnBrk="0" hangingPunct="1">
              <a:spcBef>
                <a:spcPct val="0"/>
              </a:spcBef>
              <a:buNone/>
              <a:defRPr kumimoji="0" sz="4400" kern="1200" baseline="0">
                <a:solidFill>
                  <a:schemeClr val="tx2"/>
                </a:solidFill>
                <a:latin typeface="+mj-lt"/>
                <a:ea typeface="+mj-ea"/>
                <a:cs typeface="+mj-cs"/>
              </a:defRPr>
            </a:lvl1pPr>
          </a:lstStyle>
          <a:p>
            <a:r>
              <a:rPr lang="ru-RU" sz="2800" b="1" dirty="0">
                <a:solidFill>
                  <a:schemeClr val="accent2"/>
                </a:solidFill>
              </a:rPr>
              <a:t>Динамика результатов групп </a:t>
            </a:r>
            <a:r>
              <a:rPr lang="ru-RU" sz="2800" b="1" dirty="0" smtClean="0">
                <a:solidFill>
                  <a:schemeClr val="accent2"/>
                </a:solidFill>
              </a:rPr>
              <a:t>российских школ </a:t>
            </a:r>
            <a:r>
              <a:rPr lang="ru-RU" sz="2800" b="1" dirty="0">
                <a:solidFill>
                  <a:schemeClr val="accent2"/>
                </a:solidFill>
              </a:rPr>
              <a:t>с разным СЭС</a:t>
            </a:r>
            <a:r>
              <a:rPr lang="en-US" sz="2800" b="1" dirty="0">
                <a:solidFill>
                  <a:schemeClr val="accent2"/>
                </a:solidFill>
              </a:rPr>
              <a:t> (PISA)</a:t>
            </a:r>
            <a:endParaRPr lang="ru-RU" sz="2800" dirty="0">
              <a:solidFill>
                <a:srgbClr val="C00000"/>
              </a:solidFill>
            </a:endParaRPr>
          </a:p>
        </p:txBody>
      </p:sp>
    </p:spTree>
    <p:extLst>
      <p:ext uri="{BB962C8B-B14F-4D97-AF65-F5344CB8AC3E}">
        <p14:creationId xmlns:p14="http://schemas.microsoft.com/office/powerpoint/2010/main" val="13636473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955</TotalTime>
  <Words>1258</Words>
  <Application>Microsoft Macintosh PowerPoint</Application>
  <PresentationFormat>Экран (4:3)</PresentationFormat>
  <Paragraphs>276</Paragraphs>
  <Slides>30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Обычная</vt:lpstr>
      <vt:lpstr>Использование инструментов контекстуализации в системе управления качеством образования </vt:lpstr>
      <vt:lpstr> Качество и равенство  </vt:lpstr>
      <vt:lpstr>Доля студентов, окончивших колледж, в группах семей  по СЭС</vt:lpstr>
      <vt:lpstr>Сверстники с проблемами разного типа в школах  с низким и высоким СЭС  </vt:lpstr>
      <vt:lpstr>Дифференциация образовательных результатов в регионах</vt:lpstr>
      <vt:lpstr>Дифференциация образовательных результатов в регионах РФ                       (школы, децильный коэффициент)ффициента  </vt:lpstr>
      <vt:lpstr>Соотношение степени дифференциации образовательных результатов между школами и между выпускниками</vt:lpstr>
      <vt:lpstr>  Динамика результатов групп российских учащихся с разным СЭС (PISA)  </vt:lpstr>
      <vt:lpstr>Презентация PowerPoint</vt:lpstr>
      <vt:lpstr>Презентация PowerPoint</vt:lpstr>
      <vt:lpstr>Селекция в школах (МЭО, опрос семей, 2014) </vt:lpstr>
      <vt:lpstr>Селекция в школах (МЭО, опрос директоров, 2015)  </vt:lpstr>
      <vt:lpstr>Презентация PowerPoint</vt:lpstr>
      <vt:lpstr>Социальная инклюзия / сегрегация в системе образования</vt:lpstr>
      <vt:lpstr>Территориальное размещение школ из Топ 20</vt:lpstr>
      <vt:lpstr>Контекстуализация образовательных результатов</vt:lpstr>
      <vt:lpstr>Контекстуализация</vt:lpstr>
      <vt:lpstr> Индекс социального благополучия</vt:lpstr>
      <vt:lpstr>Связь индекса социального благополучия школы с образовательными результатами </vt:lpstr>
      <vt:lpstr>Академическая дифференциация школ в зависимости от ИСБ</vt:lpstr>
      <vt:lpstr>Социальная дифференциация  школ  </vt:lpstr>
      <vt:lpstr>Сравнение школ с использованием ИСБ</vt:lpstr>
      <vt:lpstr>Анализ эффективности  </vt:lpstr>
      <vt:lpstr>Специфика контекстов в разрезе регионов: «видимое» сходство…</vt:lpstr>
      <vt:lpstr>Специфика контекстов в разрезе регионов: …и «невидимые» различия</vt:lpstr>
      <vt:lpstr>Сравнение городских районов по среднему баллу ЕГЭ</vt:lpstr>
      <vt:lpstr>Дифференциация  школ районов по ИСБ</vt:lpstr>
      <vt:lpstr>Сравнение школ районов с учетом контекстной информации</vt:lpstr>
      <vt:lpstr>Качество,  равенство, эффективность  </vt:lpstr>
      <vt:lpstr>Высшая школа экономики апрель 2016 год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Козина Наталья Сергеевна</dc:creator>
  <cp:lastModifiedBy>user</cp:lastModifiedBy>
  <cp:revision>93</cp:revision>
  <dcterms:created xsi:type="dcterms:W3CDTF">2016-04-13T06:49:16Z</dcterms:created>
  <dcterms:modified xsi:type="dcterms:W3CDTF">2016-04-26T06:46:14Z</dcterms:modified>
</cp:coreProperties>
</file>