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435" r:id="rId3"/>
    <p:sldId id="537" r:id="rId4"/>
    <p:sldId id="538" r:id="rId5"/>
    <p:sldId id="539" r:id="rId6"/>
    <p:sldId id="543" r:id="rId7"/>
    <p:sldId id="544" r:id="rId8"/>
    <p:sldId id="545" r:id="rId9"/>
    <p:sldId id="546" r:id="rId10"/>
    <p:sldId id="548" r:id="rId11"/>
    <p:sldId id="547" r:id="rId12"/>
    <p:sldId id="536" r:id="rId13"/>
    <p:sldId id="518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40" autoAdjust="0"/>
  </p:normalViewPr>
  <p:slideViewPr>
    <p:cSldViewPr snapToGrid="0" snapToObjects="1">
      <p:cViewPr varScale="1">
        <p:scale>
          <a:sx n="74" d="100"/>
          <a:sy n="74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8CEB53-0488-46CF-93E3-F5728B5520C6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165F79C-E4D5-418C-BBB1-CED79D907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1322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5F79C-E4D5-418C-BBB1-CED79D90707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1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668B-F44B-459A-87D9-C1E6535C922D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B3FB-7CA2-45D0-B9A6-B7378DE917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DC55-1B9D-4B58-85B7-0AEB7B431BAD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3AF1-3C48-4FFE-B19A-7435F4ED50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FD9C-56C9-46BF-B84D-FF34E500C0BA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0DE5-1C9A-43A7-9461-0B1AFF1758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668B-F44B-459A-87D9-C1E6535C922D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B3FB-7CA2-45D0-B9A6-B7378DE917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8503-633D-4976-8ACE-FBDBDDAE64D3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31BF-65B3-43D6-9377-62A92DEEF9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D4EA-4658-447D-92AA-F57D4CA1785C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0B64-8F08-417B-91AE-C1EA7AC489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2F81-63A1-49CD-8441-673123B340EC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F14E-2955-4672-B524-9C33CA227B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FAEF-C520-4CD1-A6CB-21B1122D87A5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CBEC-66C2-4A2F-89EC-2ADAF156DB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2EEE-2149-47DD-B5F2-E93A50E36766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739-AE5B-496E-AEA9-3379A68152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3C85-2253-414F-8786-2E38849942F8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E55D-E777-4637-8FA4-61004FB5AF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2E74-2989-43D2-B072-B8367D9081CB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C65D-436B-4240-9CDB-EC9B99CCBA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8503-633D-4976-8ACE-FBDBDDAE64D3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31BF-65B3-43D6-9377-62A92DEEF9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FDA6-65A3-4B7B-9B9D-4DC7D076A49F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BBBB-3555-45F3-B31A-D12107F2E9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DC55-1B9D-4B58-85B7-0AEB7B431BAD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3AF1-3C48-4FFE-B19A-7435F4ED50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FD9C-56C9-46BF-B84D-FF34E500C0BA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0DE5-1C9A-43A7-9461-0B1AFF1758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D4EA-4658-447D-92AA-F57D4CA1785C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0B64-8F08-417B-91AE-C1EA7AC489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2F81-63A1-49CD-8441-673123B340EC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F14E-2955-4672-B524-9C33CA227B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FAEF-C520-4CD1-A6CB-21B1122D87A5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CBEC-66C2-4A2F-89EC-2ADAF156DB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2EEE-2149-47DD-B5F2-E93A50E36766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739-AE5B-496E-AEA9-3379A68152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3C85-2253-414F-8786-2E38849942F8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E55D-E777-4637-8FA4-61004FB5AF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2E74-2989-43D2-B072-B8367D9081CB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C65D-436B-4240-9CDB-EC9B99CCBA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FDA6-65A3-4B7B-9B9D-4DC7D076A49F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BBBB-3555-45F3-B31A-D12107F2E9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43769AD-D07E-4A13-B365-D575580B6041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AC05836-BAE4-42C1-B6B7-D5DA1038CA7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43769AD-D07E-4A13-B365-D575580B6041}" type="datetime1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AC05836-BAE4-42C1-B6B7-D5DA1038CA7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50863" y="4581525"/>
            <a:ext cx="78501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1584101"/>
            <a:ext cx="8746445" cy="438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4000" dirty="0" smtClean="0">
                <a:solidFill>
                  <a:srgbClr val="000066"/>
                </a:solidFill>
                <a:latin typeface="Myriad Pro Semibold" charset="0"/>
              </a:rPr>
              <a:t>Общественный </a:t>
            </a:r>
            <a:r>
              <a:rPr lang="ru-RU" altLang="ru-RU" sz="4000" dirty="0" smtClean="0">
                <a:solidFill>
                  <a:srgbClr val="000066"/>
                </a:solidFill>
                <a:latin typeface="Myriad Pro Semibold" charset="0"/>
              </a:rPr>
              <a:t>контроль в сфере образования: проблемы и практика правоприменения в системе образования города Москвы</a:t>
            </a:r>
            <a:endParaRPr lang="ru-RU" altLang="ru-RU" sz="2800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endParaRPr lang="ru-RU" altLang="ru-RU" sz="2800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endParaRPr lang="ru-RU" altLang="ru-RU" sz="2800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endParaRPr lang="ru-RU" altLang="ru-RU" sz="2800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r>
              <a:rPr lang="ru-RU" altLang="ru-RU" sz="2800" dirty="0" smtClean="0">
                <a:solidFill>
                  <a:srgbClr val="000066"/>
                </a:solidFill>
                <a:latin typeface="Myriad Pro Semibold" charset="0"/>
              </a:rPr>
              <a:t>(</a:t>
            </a:r>
            <a:r>
              <a:rPr lang="ru-RU" altLang="ru-RU" sz="2800" dirty="0" smtClean="0">
                <a:solidFill>
                  <a:srgbClr val="000066"/>
                </a:solidFill>
                <a:latin typeface="Myriad Pro Semibold" charset="0"/>
              </a:rPr>
              <a:t>из опыта работы </a:t>
            </a:r>
            <a:r>
              <a:rPr lang="ru-RU" altLang="ru-RU" sz="2800" dirty="0" smtClean="0">
                <a:solidFill>
                  <a:srgbClr val="000066"/>
                </a:solidFill>
                <a:latin typeface="Myriad Pro Semibold" charset="0"/>
              </a:rPr>
              <a:t>ГАОУ </a:t>
            </a:r>
            <a:r>
              <a:rPr lang="ru-RU" altLang="ru-RU" sz="2800" dirty="0" smtClean="0">
                <a:solidFill>
                  <a:srgbClr val="000066"/>
                </a:solidFill>
                <a:latin typeface="Myriad Pro Semibold" charset="0"/>
              </a:rPr>
              <a:t>ВО МГПУ)</a:t>
            </a:r>
            <a:endParaRPr lang="en-US" altLang="ru-RU" sz="3600" dirty="0">
              <a:latin typeface="Myriad Pro Semi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t="9752" r="66417" b="45617"/>
          <a:stretch/>
        </p:blipFill>
        <p:spPr bwMode="auto">
          <a:xfrm>
            <a:off x="290631" y="98573"/>
            <a:ext cx="1847262" cy="1485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418498" y="1196752"/>
            <a:ext cx="55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679269"/>
            <a:ext cx="8791303" cy="603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000" b="1" dirty="0" smtClean="0">
              <a:solidFill>
                <a:prstClr val="black"/>
              </a:solidFill>
            </a:endParaRPr>
          </a:p>
          <a:p>
            <a:pPr algn="ctr" eaLnBrk="1" hangingPunct="1"/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20" y="270455"/>
            <a:ext cx="8772726" cy="60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156754"/>
            <a:ext cx="8746445" cy="63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algn="ctr" eaLnBrk="1" hangingPunct="1"/>
            <a:endParaRPr lang="ru-RU" sz="2400" dirty="0" smtClean="0"/>
          </a:p>
          <a:p>
            <a:pPr algn="ctr" eaLnBrk="1" hangingPunct="1"/>
            <a:endParaRPr lang="ru-RU" sz="2400" dirty="0" smtClean="0"/>
          </a:p>
          <a:p>
            <a:pPr marL="342900" lvl="0" indent="-342900" algn="ctr" defTabSz="914400" eaLnBrk="1" hangingPunct="1">
              <a:spcBef>
                <a:spcPct val="20000"/>
              </a:spcBef>
            </a:pPr>
            <a:endParaRPr lang="ru-RU" sz="4800" b="1" kern="0" dirty="0" smtClean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342900" lvl="0" indent="-342900" algn="ctr" defTabSz="914400" eaLnBrk="1" hangingPunct="1">
              <a:spcBef>
                <a:spcPct val="20000"/>
              </a:spcBef>
            </a:pPr>
            <a:endParaRPr lang="ru-RU" sz="4800" b="1" kern="0" dirty="0" smtClean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342900" lvl="0" indent="-342900" algn="ctr" defTabSz="914400" eaLnBrk="1" hangingPunct="1">
              <a:spcBef>
                <a:spcPct val="20000"/>
              </a:spcBef>
            </a:pPr>
            <a:r>
              <a:rPr lang="ru-RU" sz="4000" b="1" kern="0" dirty="0" smtClean="0">
                <a:solidFill>
                  <a:srgbClr val="003F82"/>
                </a:solidFill>
                <a:latin typeface="Times New Roman"/>
                <a:ea typeface="+mn-ea"/>
              </a:rPr>
              <a:t>Ваши вопросы </a:t>
            </a:r>
          </a:p>
          <a:p>
            <a:pPr marL="342900" lvl="0" indent="-342900" algn="ctr" defTabSz="914400" eaLnBrk="1" hangingPunct="1">
              <a:spcBef>
                <a:spcPct val="20000"/>
              </a:spcBef>
            </a:pPr>
            <a:r>
              <a:rPr lang="ru-RU" sz="4000" b="1" kern="0" dirty="0" smtClean="0">
                <a:solidFill>
                  <a:srgbClr val="003F82"/>
                </a:solidFill>
                <a:latin typeface="Times New Roman"/>
                <a:ea typeface="+mn-ea"/>
              </a:rPr>
              <a:t>Московского городскому педагогическому университету ?</a:t>
            </a:r>
          </a:p>
          <a:p>
            <a:pPr marL="457200" lvl="0" indent="-457200" algn="ctr" defTabSz="914400" eaLnBrk="1" hangingPunct="1">
              <a:spcBef>
                <a:spcPct val="20000"/>
              </a:spcBef>
            </a:pPr>
            <a:endParaRPr lang="ru-RU" sz="4800" kern="0" dirty="0" smtClean="0">
              <a:solidFill>
                <a:srgbClr val="000000"/>
              </a:solidFill>
              <a:latin typeface="Times New Roman"/>
              <a:ea typeface="+mn-ea"/>
            </a:endParaRPr>
          </a:p>
          <a:p>
            <a:pPr algn="ctr" eaLnBrk="1" hangingPunct="1"/>
            <a:endParaRPr lang="ru-RU" sz="4800" dirty="0" smtClean="0"/>
          </a:p>
          <a:p>
            <a:pPr algn="ctr" eaLnBrk="1" hangingPunct="1"/>
            <a:endParaRPr lang="ru-RU" sz="4800" dirty="0" smtClean="0"/>
          </a:p>
          <a:p>
            <a:pPr algn="ctr" eaLnBrk="1" hangingPunct="1"/>
            <a:r>
              <a:rPr lang="ru-RU" altLang="ru-RU" sz="4800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4800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4800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9752" r="66417" b="45617"/>
          <a:stretch/>
        </p:blipFill>
        <p:spPr bwMode="auto">
          <a:xfrm>
            <a:off x="290632" y="98574"/>
            <a:ext cx="1538168" cy="1292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6"/>
            <a:ext cx="9144000" cy="51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cs540109.vk.me/c418216/v418216039/551b/HF35jvz-6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9650" y="4727575"/>
            <a:ext cx="17843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679269"/>
            <a:ext cx="8791303" cy="603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000" b="1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0066"/>
              </a:solidFill>
              <a:latin typeface="Myriad Pro Semibold" charset="0"/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Myriad Pro Semibold" charset="0"/>
              </a:rPr>
              <a:t>Принципы и правила общественного контроля в свете реализации Федерального закона «Об основах общественного контроля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0066"/>
                </a:solidFill>
                <a:latin typeface="Myriad Pro Semibold" charset="0"/>
              </a:rPr>
              <a:t>в Российской Федерации»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000" b="1" dirty="0" smtClean="0">
              <a:solidFill>
                <a:prstClr val="black"/>
              </a:solidFill>
              <a:latin typeface="Arial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Общественный контроль в сфере образования – это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деятельность субъектов общественного контроля,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осуществляемая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целях наблюдения </a:t>
            </a:r>
            <a:b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 деятельностью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органов государственной власти, органов местного самоуправления, государственных и муниципальных организаций, иных органов и организаций, осуществляющих в соответствии с федеральными законами отдельные публичные полномочия, а также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целях общественной проверки, анализа и общественной оценки издаваемых ими актов и принимаемых решений в сфере образования.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Правовые основы общественного контроля, в том числе в сфере образования, определены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Федеральным законом от 21 июля 2014 г. № 212-ФЗ «Об основах общественного контроля в Российской Федерации».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Осуществление общественного контроля регулируется Федеральным законом №212-ФЗ, другими федеральными законами и иными нормативными правовыми актами Российской Федерации, законами и иными нормативными правовыми актами субъектов Российской Федерации, муниципальными нормативными правовыми актами.</a:t>
            </a:r>
          </a:p>
          <a:p>
            <a:pPr algn="just"/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Например, общественные наблюдатели во время ЕГЭ в соответствии с ч.15 ст. 59 Федерального закона № 273-ФЗ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679269"/>
            <a:ext cx="8791303" cy="57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Субъектами общественного контроля являются: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Общественная палата Российской Федерации;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общественные палаты субъектов Российской Федерации;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общественные палаты (советы) муниципальных образований;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общественные советы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 законодательных (представительных) </a:t>
            </a:r>
            <a:b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исполнительных органах государственной власти, в том числе субъектов Российской Федерации.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Для осуществления общественного контроля могут создаваться: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общественные наблюдательные комиссии;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общественные инспекции;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группы общественного контроля;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иные организационные структуры общественного контроля.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679269"/>
            <a:ext cx="8791303" cy="569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Общественный контроль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осуществляется в формах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общественного мониторинга, общественной проверки, общественной экспертизы, общественных обсуждений, общественных (публичных) слушаниях и других формах взаимодействия.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Общественный контроль может осуществляться как в формах, предусмотренных Федеральным законом № 212-ФЗ, так и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иных формах, предусмотренных другими федеральными законами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Например, ч. 1 ст. 21 Федерального закона от 29.12.2010 N 436-ФЗ «О защите детей от информации, причиняющей вред их здоровью и развитию» зарегистрированные общественные объединения и иные некоммерческие организации в соответствии с их уставами, а также граждане вправе осуществлять в соответствии с законодательством Российской Федерации общественный контроль за соблюдением требований настоящего Федерального закона. При осуществлении общественного контроля общественные объединения и иные некоммерческие организации, граждане вправе осуществлять мониторинг оборота информационной продукции и доступа детей к информации, в том числе посредством создания "горячих линий".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Myriad Pro Semibold" charset="0"/>
              </a:rPr>
            </a:br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679269"/>
            <a:ext cx="8791303" cy="603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000" b="1" dirty="0" smtClean="0">
              <a:solidFill>
                <a:prstClr val="black"/>
              </a:solidFill>
            </a:endParaRPr>
          </a:p>
          <a:p>
            <a:pPr algn="ctr" eaLnBrk="1" hangingPunct="1"/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3" y="679269"/>
            <a:ext cx="8791303" cy="574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679269"/>
            <a:ext cx="8791303" cy="603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000" b="1" dirty="0" smtClean="0">
              <a:solidFill>
                <a:prstClr val="black"/>
              </a:solidFill>
            </a:endParaRPr>
          </a:p>
          <a:p>
            <a:pPr algn="ctr" eaLnBrk="1" hangingPunct="1"/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3" y="679269"/>
            <a:ext cx="8791303" cy="584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50863" y="5089524"/>
            <a:ext cx="785018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itle 1"/>
          <p:cNvSpPr txBox="1">
            <a:spLocks/>
          </p:cNvSpPr>
          <p:nvPr/>
        </p:nvSpPr>
        <p:spPr bwMode="auto">
          <a:xfrm>
            <a:off x="198777" y="500063"/>
            <a:ext cx="8746445" cy="8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3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Myriad Pro Semibold" charset="0"/>
              </a:rPr>
              <a:t>ДОБРОВОЛЬНАЯ  АККРЕДИТАЦИЯ</a:t>
            </a:r>
          </a:p>
        </p:txBody>
      </p:sp>
      <p:sp>
        <p:nvSpPr>
          <p:cNvPr id="2" name="Параллелограмм 1"/>
          <p:cNvSpPr/>
          <p:nvPr/>
        </p:nvSpPr>
        <p:spPr>
          <a:xfrm>
            <a:off x="1007481" y="1347940"/>
            <a:ext cx="7129035" cy="88107"/>
          </a:xfrm>
          <a:prstGeom prst="parallelogram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63" y="5350933"/>
            <a:ext cx="7850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Экспертная комиссия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Общественного совета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при Департаменте образования города Москвы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777" y="1947459"/>
            <a:ext cx="8746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добровольной аккредитации управляющих советов образовательных организаций города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-114300" y="6769893"/>
            <a:ext cx="9372600" cy="88107"/>
          </a:xfrm>
          <a:prstGeom prst="parallelogram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-114300" y="6769893"/>
            <a:ext cx="9372600" cy="88107"/>
          </a:xfrm>
          <a:prstGeom prst="parallelogram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3" y="901185"/>
            <a:ext cx="85582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ПОШАГОВЫЙ АЛГОРИТМ АККРЕДИТАЦИИ </a:t>
            </a:r>
          </a:p>
          <a:p>
            <a:pPr algn="ctr"/>
            <a:r>
              <a:rPr lang="ru-RU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  <a:endParaRPr lang="ru-RU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967" y="2292945"/>
            <a:ext cx="2450307" cy="71854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967" y="3615194"/>
            <a:ext cx="2450307" cy="71854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ЗАЯВКИ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967" y="4960797"/>
            <a:ext cx="2450307" cy="98461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ЭКСПЕРТНОЙ КОМИССИИ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4935" y="5087334"/>
            <a:ext cx="2557462" cy="8460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ЗАКЛЮЧЕНИЕ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5442" y="3626871"/>
            <a:ext cx="3016451" cy="105403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АККРЕДИТАЦИОННОЙ КОМИССИИ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45442" y="2163696"/>
            <a:ext cx="3016451" cy="9770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АККРЕДИТАЦИОННОЙ КОМИССИИ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091162" y="5279205"/>
            <a:ext cx="2583773" cy="35149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656905" y="3023163"/>
            <a:ext cx="357188" cy="6037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656905" y="4334027"/>
            <a:ext cx="357188" cy="6037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6761676" y="4657725"/>
            <a:ext cx="383980" cy="41925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верх 23"/>
          <p:cNvSpPr/>
          <p:nvPr/>
        </p:nvSpPr>
        <p:spPr>
          <a:xfrm>
            <a:off x="6761676" y="3163134"/>
            <a:ext cx="383980" cy="41925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6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 txBox="1">
            <a:spLocks/>
          </p:cNvSpPr>
          <p:nvPr/>
        </p:nvSpPr>
        <p:spPr bwMode="auto">
          <a:xfrm>
            <a:off x="195943" y="679269"/>
            <a:ext cx="8791303" cy="603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8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2000" b="1" dirty="0" smtClean="0">
              <a:solidFill>
                <a:prstClr val="black"/>
              </a:solidFill>
            </a:endParaRPr>
          </a:p>
          <a:p>
            <a:pPr algn="ctr" eaLnBrk="1" hangingPunct="1"/>
            <a:endParaRPr lang="en-US" altLang="ru-RU" sz="3600" b="1" dirty="0">
              <a:solidFill>
                <a:srgbClr val="21386F"/>
              </a:solidFill>
              <a:latin typeface="Myriad Pro Semi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3" y="318661"/>
            <a:ext cx="8791303" cy="60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283</Words>
  <Application>Microsoft Office PowerPoint</Application>
  <PresentationFormat>Экран (4:3)</PresentationFormat>
  <Paragraphs>98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Toshiba</cp:lastModifiedBy>
  <cp:revision>470</cp:revision>
  <dcterms:created xsi:type="dcterms:W3CDTF">2010-09-30T06:45:29Z</dcterms:created>
  <dcterms:modified xsi:type="dcterms:W3CDTF">2016-04-21T12:30:46Z</dcterms:modified>
</cp:coreProperties>
</file>