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65" r:id="rId4"/>
    <p:sldId id="261" r:id="rId5"/>
    <p:sldId id="259" r:id="rId6"/>
    <p:sldId id="262" r:id="rId7"/>
    <p:sldId id="263" r:id="rId8"/>
    <p:sldId id="264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41700-6D1B-4429-9B56-7A551F1DA1D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65980-3755-4856-A5A2-54EB4D3460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65980-3755-4856-A5A2-54EB4D34601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Саратове (2 ед.), Балашове, Марксе и Хвалынске (по 3 ед.), р.п. Базарный Карабулак, Калининске, Пугачеве (по 2 ед.), с. Александров-Гай, п. Алексеевка (</a:t>
            </a:r>
            <a:r>
              <a:rPr lang="ru-RU" dirty="0" err="1" smtClean="0"/>
              <a:t>Хвалынский</a:t>
            </a:r>
            <a:r>
              <a:rPr lang="ru-RU" dirty="0" smtClean="0"/>
              <a:t> район), Аткарске, Балаково, с. </a:t>
            </a:r>
            <a:r>
              <a:rPr lang="ru-RU" dirty="0" err="1" smtClean="0"/>
              <a:t>Белогорное</a:t>
            </a:r>
            <a:r>
              <a:rPr lang="ru-RU" dirty="0" smtClean="0"/>
              <a:t> (</a:t>
            </a:r>
            <a:r>
              <a:rPr lang="ru-RU" dirty="0" err="1" smtClean="0"/>
              <a:t>Вольский</a:t>
            </a:r>
            <a:r>
              <a:rPr lang="ru-RU" dirty="0" smtClean="0"/>
              <a:t> район), Вольске, р.п. Горный (</a:t>
            </a:r>
            <a:r>
              <a:rPr lang="ru-RU" dirty="0" err="1" smtClean="0"/>
              <a:t>Краснопартизанский</a:t>
            </a:r>
            <a:r>
              <a:rPr lang="ru-RU" dirty="0" smtClean="0"/>
              <a:t> район), р.п. Дергачи, Ершове, с. Ивантеевка, Красноармейске, г. Красный Кут, Новоузенске, р.п.Озинки, с. Перелюб, Петровске, с. Питерка, с. Приволжское (Ровенского района), с. Родничок (</a:t>
            </a:r>
            <a:r>
              <a:rPr lang="ru-RU" dirty="0" err="1" smtClean="0"/>
              <a:t>Балашовского</a:t>
            </a:r>
            <a:r>
              <a:rPr lang="ru-RU" dirty="0" smtClean="0"/>
              <a:t> района), Ртищево, р.п.Степное (Советский район), </a:t>
            </a:r>
            <a:br>
              <a:rPr lang="ru-RU" dirty="0" smtClean="0"/>
            </a:br>
            <a:r>
              <a:rPr lang="ru-RU" dirty="0" smtClean="0"/>
              <a:t>с. Широкий Буерак (</a:t>
            </a:r>
            <a:r>
              <a:rPr lang="ru-RU" dirty="0" err="1" smtClean="0"/>
              <a:t>Вольского</a:t>
            </a:r>
            <a:r>
              <a:rPr lang="ru-RU" dirty="0" smtClean="0"/>
              <a:t> района), Энгельсе (по 1 ед.).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65980-3755-4856-A5A2-54EB4D34601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инструмент будет восприниматься не как очередная проверка, а как процесс помощи учреждениям в повышении эффективности образовательного процесса.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65980-3755-4856-A5A2-54EB4D34601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592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167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953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713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106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486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042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22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053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105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5363-2481-419E-B8DB-589D3CCDD05B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BC49-1CCF-421C-AE3D-4AE293C03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387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I:\logoexport_18bfd9c7cb3901d098083b1993e17c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5"/>
            <a:ext cx="2304256" cy="15668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700808"/>
            <a:ext cx="7414592" cy="2448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Состояние </a:t>
            </a:r>
            <a:r>
              <a:rPr lang="ru-RU" sz="4000" b="1" dirty="0"/>
              <a:t>и перспективы развития </a:t>
            </a:r>
            <a:r>
              <a:rPr lang="ru-RU" sz="4000" b="1" dirty="0" smtClean="0"/>
              <a:t> общественного </a:t>
            </a:r>
            <a:r>
              <a:rPr lang="ru-RU" sz="4000" b="1" dirty="0"/>
              <a:t>контроля 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 </a:t>
            </a:r>
            <a:r>
              <a:rPr lang="ru-RU" sz="4000" b="1" dirty="0"/>
              <a:t>системе </a:t>
            </a:r>
            <a:r>
              <a:rPr lang="ru-RU" sz="4000" b="1" dirty="0" smtClean="0"/>
              <a:t>образования: </a:t>
            </a:r>
            <a:br>
              <a:rPr lang="ru-RU" sz="4000" b="1" dirty="0" smtClean="0"/>
            </a:br>
            <a:r>
              <a:rPr lang="ru-RU" sz="4000" b="1" dirty="0" smtClean="0"/>
              <a:t>опыт </a:t>
            </a:r>
            <a:r>
              <a:rPr lang="ru-RU" sz="4000" b="1" dirty="0"/>
              <a:t>Саратовской </a:t>
            </a:r>
            <a:r>
              <a:rPr lang="ru-RU" sz="4000" b="1" dirty="0" smtClean="0"/>
              <a:t>области</a:t>
            </a:r>
            <a:br>
              <a:rPr lang="ru-RU" sz="4000" b="1" dirty="0" smtClean="0"/>
            </a:br>
            <a:endParaRPr lang="ru-RU" sz="53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365104"/>
            <a:ext cx="6336704" cy="1921416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ct val="50000"/>
              </a:spcBef>
              <a:defRPr/>
            </a:pPr>
            <a:endParaRPr lang="ru-RU" sz="4400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ru-RU" sz="9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Каткова Марина Андреевна </a:t>
            </a:r>
          </a:p>
          <a:p>
            <a:pPr>
              <a:spcBef>
                <a:spcPct val="50000"/>
              </a:spcBef>
              <a:defRPr/>
            </a:pPr>
            <a:r>
              <a:rPr lang="ru-RU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Ярославль</a:t>
            </a:r>
          </a:p>
          <a:p>
            <a:pPr>
              <a:spcBef>
                <a:spcPct val="50000"/>
              </a:spcBef>
              <a:defRPr/>
            </a:pPr>
            <a:r>
              <a:rPr lang="ru-RU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26</a:t>
            </a:r>
            <a:r>
              <a:rPr lang="en-US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Апреля </a:t>
            </a:r>
            <a:r>
              <a:rPr lang="en-US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2016</a:t>
            </a:r>
            <a:r>
              <a:rPr lang="ru-RU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г.</a:t>
            </a:r>
          </a:p>
          <a:p>
            <a:endParaRPr lang="ru-RU" dirty="0"/>
          </a:p>
        </p:txBody>
      </p:sp>
      <p:sp>
        <p:nvSpPr>
          <p:cNvPr id="1026" name="AutoShape 2" descr="http://xn--64-emce.xn--p1ai/images/logo_n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xn--64-emce.xn--p1ai/images/logo_n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xn--64-emce.xn--p1ai/images/logo_new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99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Работа со </a:t>
            </a:r>
            <a:r>
              <a:rPr lang="ru-RU" sz="3200" dirty="0" err="1" smtClean="0"/>
              <a:t>стейкхолдерами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регионального рынка образовательных услуг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88840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Бизнес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203848" y="1844824"/>
            <a:ext cx="2448272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ГЧП, льготы, снижение барьеров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128" y="2060848"/>
            <a:ext cx="27363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Инфраструктурные  и благотворительные проекты, </a:t>
            </a:r>
            <a:r>
              <a:rPr lang="ru-RU" dirty="0" err="1" smtClean="0"/>
              <a:t>инттернет-проекты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27584" y="3212976"/>
            <a:ext cx="2314600" cy="16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НКО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5157192"/>
            <a:ext cx="21602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Сообщества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347864" y="3284984"/>
            <a:ext cx="2448272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Субсидии, гранты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419872" y="4869160"/>
            <a:ext cx="2448272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Гранты, </a:t>
            </a:r>
            <a:r>
              <a:rPr lang="ru-RU" dirty="0" smtClean="0"/>
              <a:t> </a:t>
            </a:r>
            <a:r>
              <a:rPr lang="ru-RU" dirty="0" smtClean="0"/>
              <a:t>снижение административных барьеров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96136" y="3501008"/>
            <a:ext cx="27363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Уникальные образовательные проекты и программы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2" y="5085184"/>
            <a:ext cx="27363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Авторские разработки, новые практики, профориентация, мастер-классы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89143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azeta-rus.ru/wp-content/uploads/2015/05/cropped-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3095625" cy="11144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Федеральный закон от 21 июля 2014 г. N 212-ФЗ</a:t>
            </a:r>
            <a:br>
              <a:rPr lang="ru-RU" sz="2400" b="1" dirty="0" smtClean="0"/>
            </a:br>
            <a:r>
              <a:rPr lang="ru-RU" sz="2400" b="1" dirty="0" smtClean="0"/>
              <a:t> "Об основах общественного контроля в Российской Федерации"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3116"/>
            <a:ext cx="7901014" cy="3983047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учет общественного мнения при принятии решений органами государственной власти и местного самоуправления;</a:t>
            </a:r>
          </a:p>
          <a:p>
            <a:pPr algn="just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субъекты ОК (общественные палаты, общественные советы при ФОИВ, ЗИОГВ субъектов РФ) могут осуществлять общественный мониторинг, общественные проверки, общественную экспертизу;</a:t>
            </a:r>
          </a:p>
          <a:p>
            <a:pPr algn="just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могут проводиться общественные слушания в отношении проектов решений ОГВ.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Механизмы ОК в образовании: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</a:t>
            </a:r>
            <a:r>
              <a:rPr lang="ru-RU" dirty="0" smtClean="0"/>
              <a:t>лементы государственного контроля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езависимая оценка качества</a:t>
            </a:r>
          </a:p>
          <a:p>
            <a:r>
              <a:rPr lang="ru-RU" dirty="0" smtClean="0"/>
              <a:t>саморегулирование.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мониторинг </a:t>
            </a:r>
            <a:r>
              <a:rPr lang="ru-RU" dirty="0" smtClean="0"/>
              <a:t>реализации прав граждан на получение качественного доступного образования.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002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Общественные советы при </a:t>
            </a:r>
            <a:r>
              <a:rPr lang="ru-RU" dirty="0" smtClean="0"/>
              <a:t>РОИВ </a:t>
            </a:r>
            <a:r>
              <a:rPr lang="ru-RU" dirty="0" smtClean="0"/>
              <a:t>Саратовской области, </a:t>
            </a:r>
            <a:br>
              <a:rPr lang="ru-RU" dirty="0" smtClean="0"/>
            </a:br>
            <a:r>
              <a:rPr lang="ru-RU" dirty="0" smtClean="0"/>
              <a:t>проводящие </a:t>
            </a:r>
            <a:r>
              <a:rPr lang="ru-RU" dirty="0" smtClean="0"/>
              <a:t>НОК</a:t>
            </a:r>
            <a:br>
              <a:rPr lang="ru-RU" dirty="0" smtClean="0"/>
            </a:br>
            <a:r>
              <a:rPr lang="ru-RU" dirty="0" smtClean="0"/>
              <a:t> (по итогам 2015 г.):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43890" cy="426879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Министерство </a:t>
            </a:r>
            <a:r>
              <a:rPr lang="ru-RU" dirty="0" smtClean="0"/>
              <a:t>здравоохранения </a:t>
            </a:r>
          </a:p>
          <a:p>
            <a:r>
              <a:rPr lang="ru-RU" dirty="0" smtClean="0"/>
              <a:t> Министерство труда, занятости и миграционной политики </a:t>
            </a:r>
          </a:p>
          <a:p>
            <a:r>
              <a:rPr lang="ru-RU" dirty="0" smtClean="0"/>
              <a:t> Министерство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1\Downloads\1436798523_585.jpg"/>
          <p:cNvPicPr>
            <a:picLocks noChangeAspect="1" noChangeArrowheads="1"/>
          </p:cNvPicPr>
          <p:nvPr/>
        </p:nvPicPr>
        <p:blipFill>
          <a:blip r:embed="rId3" cstate="print">
            <a:lum bright="4000" contrast="57000"/>
          </a:blip>
          <a:srcRect/>
          <a:stretch>
            <a:fillRect/>
          </a:stretch>
        </p:blipFill>
        <p:spPr bwMode="auto">
          <a:xfrm>
            <a:off x="224307" y="635154"/>
            <a:ext cx="8695385" cy="5587692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Из </a:t>
            </a:r>
            <a:r>
              <a:rPr lang="ru-RU" sz="2400" dirty="0"/>
              <a:t>них:</a:t>
            </a:r>
          </a:p>
          <a:p>
            <a:r>
              <a:rPr lang="ru-RU" sz="2400" dirty="0"/>
              <a:t>организации среднего профессионального образования – 22 ед. (55%);</a:t>
            </a:r>
          </a:p>
          <a:p>
            <a:r>
              <a:rPr lang="ru-RU" sz="2400" dirty="0"/>
              <a:t>организации </a:t>
            </a:r>
            <a:r>
              <a:rPr lang="ru-RU" sz="2400" dirty="0" err="1"/>
              <a:t>интернатного</a:t>
            </a:r>
            <a:r>
              <a:rPr lang="ru-RU" sz="2400" dirty="0"/>
              <a:t> типа – 15 (37,5%);</a:t>
            </a:r>
          </a:p>
          <a:p>
            <a:r>
              <a:rPr lang="ru-RU" sz="2400" dirty="0"/>
              <a:t>специальные (коррекционные) школы – 3 (7,5%). </a:t>
            </a:r>
          </a:p>
          <a:p>
            <a:pPr algn="ctr">
              <a:buNone/>
            </a:pPr>
            <a:r>
              <a:rPr lang="ru-RU" sz="2400" b="1" dirty="0"/>
              <a:t>СРЕДНИЙ БАЛЛ ПО ОРГАНИЗАЦИЯМ В СФЕРЕ ОБРАЗОВАНИЯ — 134,9 ИЗ 160 ВОЗМОЖНЫХ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Независимая оценка качества образования проводилась в 40 организациях: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305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Критерии оценки качества оказания услуг организациями социальной сферы : 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dirty="0" smtClean="0"/>
              <a:t>открытость и доступность информации об организации;</a:t>
            </a:r>
          </a:p>
          <a:p>
            <a:pPr lvl="0"/>
            <a:r>
              <a:rPr lang="ru-RU" sz="2800" dirty="0" smtClean="0"/>
              <a:t>комфортность условий предоставления услуг и доступность их получения;</a:t>
            </a:r>
          </a:p>
          <a:p>
            <a:pPr lvl="0"/>
            <a:r>
              <a:rPr lang="ru-RU" sz="2800" dirty="0" smtClean="0"/>
              <a:t>время ожидания предоставления услуги;</a:t>
            </a:r>
          </a:p>
          <a:p>
            <a:pPr lvl="0"/>
            <a:r>
              <a:rPr lang="ru-RU" sz="2800" dirty="0" smtClean="0"/>
              <a:t>доброжелательность, вежливость, компетентность работников организации;</a:t>
            </a:r>
          </a:p>
          <a:p>
            <a:pPr lvl="0"/>
            <a:r>
              <a:rPr lang="ru-RU" sz="2800" dirty="0" smtClean="0"/>
              <a:t>удовлетворенность качеством оказания услуг.</a:t>
            </a:r>
          </a:p>
          <a:p>
            <a:pPr>
              <a:buNone/>
            </a:pPr>
            <a:r>
              <a:rPr lang="ru-RU" sz="1400" dirty="0" smtClean="0"/>
              <a:t>«Методические рекомендации по формированию независимой системы оценки качества оказания услуг организациями социальной сферы», утвержденных на заседании Общественного совета 26 мая 2015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Проблемы, выявленные при НОК: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неполнота </a:t>
            </a:r>
            <a:r>
              <a:rPr lang="ru-RU" dirty="0" smtClean="0"/>
              <a:t>либо неактуальность сведений, размещаемых на сайте </a:t>
            </a:r>
            <a:r>
              <a:rPr lang="en-US" dirty="0" smtClean="0"/>
              <a:t>bus</a:t>
            </a:r>
            <a:r>
              <a:rPr lang="ru-RU" dirty="0" smtClean="0"/>
              <a:t>.</a:t>
            </a:r>
            <a:r>
              <a:rPr lang="en-US" dirty="0" err="1" smtClean="0"/>
              <a:t>gov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недостаточное информационное наполнение сайтов и стендов организаций;</a:t>
            </a:r>
          </a:p>
          <a:p>
            <a:pPr lvl="0"/>
            <a:r>
              <a:rPr lang="ru-RU" dirty="0" smtClean="0"/>
              <a:t>отсутствие на официальных сайтах ряда организаций версии для слабовидящих и обратной связи;</a:t>
            </a:r>
          </a:p>
          <a:p>
            <a:pPr lvl="0"/>
            <a:r>
              <a:rPr lang="ru-RU" dirty="0" smtClean="0"/>
              <a:t>необходимость увеличения материально-технического обеспечения организаций;</a:t>
            </a:r>
          </a:p>
          <a:p>
            <a:pPr lvl="0"/>
            <a:r>
              <a:rPr lang="ru-RU" dirty="0" smtClean="0"/>
              <a:t>поддержка дополнительных, кроме официальных, сайтов, что зачастую вводит в заблуждение потребителей социальных услуг;</a:t>
            </a:r>
          </a:p>
          <a:p>
            <a:pPr lvl="0"/>
            <a:r>
              <a:rPr lang="ru-RU" dirty="0" smtClean="0"/>
              <a:t>необходимость проведения ремонтных работ в ряде организаций;</a:t>
            </a:r>
          </a:p>
          <a:p>
            <a:pPr lvl="0"/>
            <a:r>
              <a:rPr lang="ru-RU" dirty="0" smtClean="0"/>
              <a:t>разная степень обеспечения организаций элементами доступной среды для граждан с ограниченными возможностями здоровья в различных типах организаций.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в ОК и НОК: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Формирование бюджета образовательной организации и контроль за расходами;</a:t>
            </a:r>
          </a:p>
          <a:p>
            <a:r>
              <a:rPr lang="ru-RU" dirty="0" smtClean="0"/>
              <a:t>Реализация «майских Указов» Президента РФ;</a:t>
            </a:r>
          </a:p>
          <a:p>
            <a:r>
              <a:rPr lang="ru-RU" dirty="0" err="1" smtClean="0"/>
              <a:t>Раширение</a:t>
            </a:r>
            <a:r>
              <a:rPr lang="ru-RU" dirty="0" smtClean="0"/>
              <a:t> практики привлечения граждан, НКО к </a:t>
            </a:r>
            <a:r>
              <a:rPr lang="ru-RU" dirty="0" smtClean="0"/>
              <a:t>обсуждению вопросов, касающихся прав граждан на получение качественного </a:t>
            </a:r>
            <a:r>
              <a:rPr lang="ru-RU" dirty="0" smtClean="0"/>
              <a:t>образования;</a:t>
            </a:r>
          </a:p>
          <a:p>
            <a:r>
              <a:rPr lang="ru-RU" dirty="0" smtClean="0"/>
              <a:t>Контроль соблюдения нормативов финансирования в образовательных организациях;</a:t>
            </a:r>
          </a:p>
          <a:p>
            <a:r>
              <a:rPr lang="ru-RU" dirty="0" smtClean="0"/>
              <a:t>Проведение оценки удовлетворенности обучающихся (их родителей) качеством предоставления образовательной услуги;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в ОК и НОК: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Экспертиза реализации полномочий муниципальными образованиями Саратовской области в части организации предоставления общедоступного и бесплатного дошкольного, начального общего, основного общего, среднего общего образования по основным общеобразовательным программам.</a:t>
            </a:r>
          </a:p>
          <a:p>
            <a:r>
              <a:rPr lang="ru-RU" dirty="0" smtClean="0"/>
              <a:t>Популяризация инструментов общественного </a:t>
            </a:r>
            <a:r>
              <a:rPr lang="ru-RU" dirty="0" smtClean="0"/>
              <a:t>контроля (СМИ, разъяснительная работа). 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609</Words>
  <Application>Microsoft Office PowerPoint</Application>
  <PresentationFormat>Экран (4:3)</PresentationFormat>
  <Paragraphs>72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Состояние и перспективы развития  общественного контроля   в системе образования:  опыт Саратовской области </vt:lpstr>
      <vt:lpstr>Федеральный закон от 21 июля 2014 г. N 212-ФЗ  "Об основах общественного контроля в Российской Федерации" </vt:lpstr>
      <vt:lpstr>Механизмы ОК в образовании:</vt:lpstr>
      <vt:lpstr>Общественные советы при РОИВ Саратовской области,  проводящие НОК  (по итогам 2015 г.):</vt:lpstr>
      <vt:lpstr>Независимая оценка качества образования проводилась в 40 организациях:</vt:lpstr>
      <vt:lpstr>Критерии оценки качества оказания услуг организациями социальной сферы :  </vt:lpstr>
      <vt:lpstr>Проблемы, выявленные при НОК:</vt:lpstr>
      <vt:lpstr>Задачи в ОК и НОК:</vt:lpstr>
      <vt:lpstr>Задачи в ОК и НОК:</vt:lpstr>
      <vt:lpstr>Работа со стейкхолдерами  регионального рынка образовательных услуг</vt:lpstr>
      <vt:lpstr>Слайд 11</vt:lpstr>
    </vt:vector>
  </TitlesOfParts>
  <Company>СГТУ имени Гагарина Ю.А.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Каткова Марина Андреевна</dc:creator>
  <cp:lastModifiedBy>Пользователь</cp:lastModifiedBy>
  <cp:revision>17</cp:revision>
  <dcterms:created xsi:type="dcterms:W3CDTF">2016-04-22T11:37:59Z</dcterms:created>
  <dcterms:modified xsi:type="dcterms:W3CDTF">2016-04-26T03:29:40Z</dcterms:modified>
</cp:coreProperties>
</file>