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3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807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28A37-9D6B-421B-BD06-C3881984F302}" type="doc">
      <dgm:prSet loTypeId="urn:microsoft.com/office/officeart/2005/8/layout/hChevron3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6444A25-12CC-4815-81C2-F03F22B13496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Действие субъекта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/>
          </a:r>
          <a:b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</a:b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в среде</a:t>
          </a:r>
          <a:endParaRPr lang="ru-RU" sz="1400" b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927ECD58-039E-4360-AE9E-93CDB356D755}" type="parTrans" cxnId="{A6F4A8D1-4CD3-45B0-ACE5-620E84225034}">
      <dgm:prSet/>
      <dgm:spPr/>
      <dgm:t>
        <a:bodyPr/>
        <a:lstStyle/>
        <a:p>
          <a:endParaRPr lang="ru-RU"/>
        </a:p>
      </dgm:t>
    </dgm:pt>
    <dgm:pt modelId="{31C69CBF-6DFB-4E6E-84FC-0343DDDE4609}" type="sibTrans" cxnId="{A6F4A8D1-4CD3-45B0-ACE5-620E84225034}">
      <dgm:prSet/>
      <dgm:spPr/>
      <dgm:t>
        <a:bodyPr/>
        <a:lstStyle/>
        <a:p>
          <a:endParaRPr lang="ru-RU"/>
        </a:p>
      </dgm:t>
    </dgm:pt>
    <dgm:pt modelId="{D322F31A-7F90-43BA-8993-9243FFEA837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Запись </a:t>
          </a:r>
          <a:b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</a:b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в базе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dgm:t>
    </dgm:pt>
    <dgm:pt modelId="{F957A147-BF6A-4810-804B-FEE81A4FE7EF}" type="parTrans" cxnId="{0FF753A3-7071-442B-B905-4838A46641DD}">
      <dgm:prSet/>
      <dgm:spPr/>
      <dgm:t>
        <a:bodyPr/>
        <a:lstStyle/>
        <a:p>
          <a:endParaRPr lang="ru-RU"/>
        </a:p>
      </dgm:t>
    </dgm:pt>
    <dgm:pt modelId="{5AF50D4C-D28C-4A46-BB52-F267B63C9FD5}" type="sibTrans" cxnId="{0FF753A3-7071-442B-B905-4838A46641DD}">
      <dgm:prSet/>
      <dgm:spPr/>
      <dgm:t>
        <a:bodyPr/>
        <a:lstStyle/>
        <a:p>
          <a:endParaRPr lang="ru-RU"/>
        </a:p>
      </dgm:t>
    </dgm:pt>
    <dgm:pt modelId="{5A129407-12E5-4F7A-B711-0A2D46E44ED8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Извлечение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dgm:t>
    </dgm:pt>
    <dgm:pt modelId="{AB74CA9E-BAFD-4DD0-89C3-680C213432BE}" type="parTrans" cxnId="{D2A8D8D7-76A6-439B-8A33-543BC9EA9A0A}">
      <dgm:prSet/>
      <dgm:spPr/>
      <dgm:t>
        <a:bodyPr/>
        <a:lstStyle/>
        <a:p>
          <a:endParaRPr lang="ru-RU"/>
        </a:p>
      </dgm:t>
    </dgm:pt>
    <dgm:pt modelId="{774C816B-7A2D-4CDB-B32C-DBAA3550809E}" type="sibTrans" cxnId="{D2A8D8D7-76A6-439B-8A33-543BC9EA9A0A}">
      <dgm:prSet/>
      <dgm:spPr/>
      <dgm:t>
        <a:bodyPr/>
        <a:lstStyle/>
        <a:p>
          <a:endParaRPr lang="ru-RU"/>
        </a:p>
      </dgm:t>
    </dgm:pt>
    <dgm:pt modelId="{85FA4759-A095-4568-8E1B-55377D10A47A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Обработка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dgm:t>
    </dgm:pt>
    <dgm:pt modelId="{D67506DA-EDB7-45C3-95E2-BADF2CF64CFF}" type="parTrans" cxnId="{C0B13455-189F-4451-9CE7-9B68F3EED245}">
      <dgm:prSet/>
      <dgm:spPr/>
      <dgm:t>
        <a:bodyPr/>
        <a:lstStyle/>
        <a:p>
          <a:endParaRPr lang="ru-RU"/>
        </a:p>
      </dgm:t>
    </dgm:pt>
    <dgm:pt modelId="{25717C5E-9890-45EF-8098-FA76E95AA24C}" type="sibTrans" cxnId="{C0B13455-189F-4451-9CE7-9B68F3EED245}">
      <dgm:prSet/>
      <dgm:spPr/>
      <dgm:t>
        <a:bodyPr/>
        <a:lstStyle/>
        <a:p>
          <a:endParaRPr lang="ru-RU"/>
        </a:p>
      </dgm:t>
    </dgm:pt>
    <dgm:pt modelId="{B57C9EE4-3488-429E-B1DD-07E62935CA78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Визуализация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dgm:t>
    </dgm:pt>
    <dgm:pt modelId="{7E909EEE-146A-41F7-B857-01028C13767A}" type="parTrans" cxnId="{49EBC44D-5A6A-45C9-AE17-D55CDD64E1F6}">
      <dgm:prSet/>
      <dgm:spPr/>
      <dgm:t>
        <a:bodyPr/>
        <a:lstStyle/>
        <a:p>
          <a:endParaRPr lang="ru-RU"/>
        </a:p>
      </dgm:t>
    </dgm:pt>
    <dgm:pt modelId="{74DF582A-B471-4DA2-B732-14BF72B89ED3}" type="sibTrans" cxnId="{49EBC44D-5A6A-45C9-AE17-D55CDD64E1F6}">
      <dgm:prSet/>
      <dgm:spPr/>
      <dgm:t>
        <a:bodyPr/>
        <a:lstStyle/>
        <a:p>
          <a:endParaRPr lang="ru-RU"/>
        </a:p>
      </dgm:t>
    </dgm:pt>
    <dgm:pt modelId="{E6FD6CE3-399E-4C5D-BAF9-9587B3889EBF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Анализ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dgm:t>
    </dgm:pt>
    <dgm:pt modelId="{AF1CC801-2281-4C6A-BB9E-CF7399B309EF}" type="parTrans" cxnId="{DF81B656-4A8C-46BD-800B-C3050FC4064A}">
      <dgm:prSet/>
      <dgm:spPr/>
      <dgm:t>
        <a:bodyPr/>
        <a:lstStyle/>
        <a:p>
          <a:endParaRPr lang="ru-RU"/>
        </a:p>
      </dgm:t>
    </dgm:pt>
    <dgm:pt modelId="{D5B5A832-C041-43A0-9FE3-5959FEB50759}" type="sibTrans" cxnId="{DF81B656-4A8C-46BD-800B-C3050FC4064A}">
      <dgm:prSet/>
      <dgm:spPr/>
      <dgm:t>
        <a:bodyPr/>
        <a:lstStyle/>
        <a:p>
          <a:endParaRPr lang="ru-RU"/>
        </a:p>
      </dgm:t>
    </dgm:pt>
    <dgm:pt modelId="{2588C44B-B478-4E18-AD75-C3BB7C6B4432}" type="pres">
      <dgm:prSet presAssocID="{5D228A37-9D6B-421B-BD06-C3881984F3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3F7DC-31E5-454B-99EE-39DD4869721F}" type="pres">
      <dgm:prSet presAssocID="{B6444A25-12CC-4815-81C2-F03F22B13496}" presName="parTxOnly" presStyleLbl="node1" presStyleIdx="0" presStyleCnt="6" custScaleX="87721" custLinFactNeighborX="-256" custLinFactNeighborY="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4EEBE-E9FF-47C1-9A61-79DF82B45149}" type="pres">
      <dgm:prSet presAssocID="{31C69CBF-6DFB-4E6E-84FC-0343DDDE4609}" presName="parSpace" presStyleCnt="0"/>
      <dgm:spPr/>
    </dgm:pt>
    <dgm:pt modelId="{8CF8CB5F-82E4-4B5A-9E95-D60CD6BB2F89}" type="pres">
      <dgm:prSet presAssocID="{D322F31A-7F90-43BA-8993-9243FFEA8377}" presName="parTxOnly" presStyleLbl="node1" presStyleIdx="1" presStyleCnt="6" custScaleX="87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9B7BA-765C-4916-B1A0-39A004CE53E2}" type="pres">
      <dgm:prSet presAssocID="{5AF50D4C-D28C-4A46-BB52-F267B63C9FD5}" presName="parSpace" presStyleCnt="0"/>
      <dgm:spPr/>
    </dgm:pt>
    <dgm:pt modelId="{B13D105D-8021-42F8-99D9-31F89BB3D669}" type="pres">
      <dgm:prSet presAssocID="{5A129407-12E5-4F7A-B711-0A2D46E44ED8}" presName="parTxOnly" presStyleLbl="node1" presStyleIdx="2" presStyleCnt="6" custScaleX="112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0BFB7-F34E-43CD-BC50-B9D55341BDA3}" type="pres">
      <dgm:prSet presAssocID="{774C816B-7A2D-4CDB-B32C-DBAA3550809E}" presName="parSpace" presStyleCnt="0"/>
      <dgm:spPr/>
    </dgm:pt>
    <dgm:pt modelId="{90BEB053-AF1D-4378-A937-916D306B43C2}" type="pres">
      <dgm:prSet presAssocID="{85FA4759-A095-4568-8E1B-55377D10A47A}" presName="parTxOnly" presStyleLbl="node1" presStyleIdx="3" presStyleCnt="6" custScaleX="98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87CEA-ABC5-4422-85E2-8EF5FC2392FE}" type="pres">
      <dgm:prSet presAssocID="{25717C5E-9890-45EF-8098-FA76E95AA24C}" presName="parSpace" presStyleCnt="0"/>
      <dgm:spPr/>
    </dgm:pt>
    <dgm:pt modelId="{F53CC67C-3332-4C21-9F7B-DDCDCC50EB0E}" type="pres">
      <dgm:prSet presAssocID="{B57C9EE4-3488-429E-B1DD-07E62935CA78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AD61E-D7DF-4570-842B-1590AB8985D5}" type="pres">
      <dgm:prSet presAssocID="{74DF582A-B471-4DA2-B732-14BF72B89ED3}" presName="parSpace" presStyleCnt="0"/>
      <dgm:spPr/>
    </dgm:pt>
    <dgm:pt modelId="{58B8A05D-0AD3-46A4-8C4D-E2F2C238394C}" type="pres">
      <dgm:prSet presAssocID="{E6FD6CE3-399E-4C5D-BAF9-9587B3889EBF}" presName="parTxOnly" presStyleLbl="node1" presStyleIdx="5" presStyleCnt="6" custScaleX="80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81B656-4A8C-46BD-800B-C3050FC4064A}" srcId="{5D228A37-9D6B-421B-BD06-C3881984F302}" destId="{E6FD6CE3-399E-4C5D-BAF9-9587B3889EBF}" srcOrd="5" destOrd="0" parTransId="{AF1CC801-2281-4C6A-BB9E-CF7399B309EF}" sibTransId="{D5B5A832-C041-43A0-9FE3-5959FEB50759}"/>
    <dgm:cxn modelId="{051342C7-5ABB-45DB-B38C-11125270D05F}" type="presOf" srcId="{D322F31A-7F90-43BA-8993-9243FFEA8377}" destId="{8CF8CB5F-82E4-4B5A-9E95-D60CD6BB2F89}" srcOrd="0" destOrd="0" presId="urn:microsoft.com/office/officeart/2005/8/layout/hChevron3"/>
    <dgm:cxn modelId="{17C12420-BEE3-46D3-844E-724E1EE8A39E}" type="presOf" srcId="{85FA4759-A095-4568-8E1B-55377D10A47A}" destId="{90BEB053-AF1D-4378-A937-916D306B43C2}" srcOrd="0" destOrd="0" presId="urn:microsoft.com/office/officeart/2005/8/layout/hChevron3"/>
    <dgm:cxn modelId="{B590AC3E-003E-4CE5-92D8-218B996D661A}" type="presOf" srcId="{5A129407-12E5-4F7A-B711-0A2D46E44ED8}" destId="{B13D105D-8021-42F8-99D9-31F89BB3D669}" srcOrd="0" destOrd="0" presId="urn:microsoft.com/office/officeart/2005/8/layout/hChevron3"/>
    <dgm:cxn modelId="{49EBC44D-5A6A-45C9-AE17-D55CDD64E1F6}" srcId="{5D228A37-9D6B-421B-BD06-C3881984F302}" destId="{B57C9EE4-3488-429E-B1DD-07E62935CA78}" srcOrd="4" destOrd="0" parTransId="{7E909EEE-146A-41F7-B857-01028C13767A}" sibTransId="{74DF582A-B471-4DA2-B732-14BF72B89ED3}"/>
    <dgm:cxn modelId="{C0B13455-189F-4451-9CE7-9B68F3EED245}" srcId="{5D228A37-9D6B-421B-BD06-C3881984F302}" destId="{85FA4759-A095-4568-8E1B-55377D10A47A}" srcOrd="3" destOrd="0" parTransId="{D67506DA-EDB7-45C3-95E2-BADF2CF64CFF}" sibTransId="{25717C5E-9890-45EF-8098-FA76E95AA24C}"/>
    <dgm:cxn modelId="{0FF753A3-7071-442B-B905-4838A46641DD}" srcId="{5D228A37-9D6B-421B-BD06-C3881984F302}" destId="{D322F31A-7F90-43BA-8993-9243FFEA8377}" srcOrd="1" destOrd="0" parTransId="{F957A147-BF6A-4810-804B-FEE81A4FE7EF}" sibTransId="{5AF50D4C-D28C-4A46-BB52-F267B63C9FD5}"/>
    <dgm:cxn modelId="{4CC4A020-938E-4A06-95B0-E0E81FD93A26}" type="presOf" srcId="{5D228A37-9D6B-421B-BD06-C3881984F302}" destId="{2588C44B-B478-4E18-AD75-C3BB7C6B4432}" srcOrd="0" destOrd="0" presId="urn:microsoft.com/office/officeart/2005/8/layout/hChevron3"/>
    <dgm:cxn modelId="{B8D04D43-4FC0-4171-B82D-A056E8BFA0E0}" type="presOf" srcId="{B6444A25-12CC-4815-81C2-F03F22B13496}" destId="{14F3F7DC-31E5-454B-99EE-39DD4869721F}" srcOrd="0" destOrd="0" presId="urn:microsoft.com/office/officeart/2005/8/layout/hChevron3"/>
    <dgm:cxn modelId="{D2A8D8D7-76A6-439B-8A33-543BC9EA9A0A}" srcId="{5D228A37-9D6B-421B-BD06-C3881984F302}" destId="{5A129407-12E5-4F7A-B711-0A2D46E44ED8}" srcOrd="2" destOrd="0" parTransId="{AB74CA9E-BAFD-4DD0-89C3-680C213432BE}" sibTransId="{774C816B-7A2D-4CDB-B32C-DBAA3550809E}"/>
    <dgm:cxn modelId="{7D835828-3EE2-40DB-B7DB-D83CA419B5F7}" type="presOf" srcId="{B57C9EE4-3488-429E-B1DD-07E62935CA78}" destId="{F53CC67C-3332-4C21-9F7B-DDCDCC50EB0E}" srcOrd="0" destOrd="0" presId="urn:microsoft.com/office/officeart/2005/8/layout/hChevron3"/>
    <dgm:cxn modelId="{38B7E999-E373-48AB-BB1E-2D7938AC2964}" type="presOf" srcId="{E6FD6CE3-399E-4C5D-BAF9-9587B3889EBF}" destId="{58B8A05D-0AD3-46A4-8C4D-E2F2C238394C}" srcOrd="0" destOrd="0" presId="urn:microsoft.com/office/officeart/2005/8/layout/hChevron3"/>
    <dgm:cxn modelId="{A6F4A8D1-4CD3-45B0-ACE5-620E84225034}" srcId="{5D228A37-9D6B-421B-BD06-C3881984F302}" destId="{B6444A25-12CC-4815-81C2-F03F22B13496}" srcOrd="0" destOrd="0" parTransId="{927ECD58-039E-4360-AE9E-93CDB356D755}" sibTransId="{31C69CBF-6DFB-4E6E-84FC-0343DDDE4609}"/>
    <dgm:cxn modelId="{6AEFCE1A-E690-4A0D-BA88-ACE14BCE0DCB}" type="presParOf" srcId="{2588C44B-B478-4E18-AD75-C3BB7C6B4432}" destId="{14F3F7DC-31E5-454B-99EE-39DD4869721F}" srcOrd="0" destOrd="0" presId="urn:microsoft.com/office/officeart/2005/8/layout/hChevron3"/>
    <dgm:cxn modelId="{019B2D2C-3350-453D-9889-01BEC2921DED}" type="presParOf" srcId="{2588C44B-B478-4E18-AD75-C3BB7C6B4432}" destId="{2854EEBE-E9FF-47C1-9A61-79DF82B45149}" srcOrd="1" destOrd="0" presId="urn:microsoft.com/office/officeart/2005/8/layout/hChevron3"/>
    <dgm:cxn modelId="{44D9735D-771B-4D5F-A49F-30E538797007}" type="presParOf" srcId="{2588C44B-B478-4E18-AD75-C3BB7C6B4432}" destId="{8CF8CB5F-82E4-4B5A-9E95-D60CD6BB2F89}" srcOrd="2" destOrd="0" presId="urn:microsoft.com/office/officeart/2005/8/layout/hChevron3"/>
    <dgm:cxn modelId="{EA26C3EC-F8BC-4452-92CD-1B746D7A4D40}" type="presParOf" srcId="{2588C44B-B478-4E18-AD75-C3BB7C6B4432}" destId="{FF99B7BA-765C-4916-B1A0-39A004CE53E2}" srcOrd="3" destOrd="0" presId="urn:microsoft.com/office/officeart/2005/8/layout/hChevron3"/>
    <dgm:cxn modelId="{F746A950-DB88-41CD-A034-CC7CE11D75E7}" type="presParOf" srcId="{2588C44B-B478-4E18-AD75-C3BB7C6B4432}" destId="{B13D105D-8021-42F8-99D9-31F89BB3D669}" srcOrd="4" destOrd="0" presId="urn:microsoft.com/office/officeart/2005/8/layout/hChevron3"/>
    <dgm:cxn modelId="{EDE5B70F-5870-499E-8BAB-20B17FD880E0}" type="presParOf" srcId="{2588C44B-B478-4E18-AD75-C3BB7C6B4432}" destId="{4BC0BFB7-F34E-43CD-BC50-B9D55341BDA3}" srcOrd="5" destOrd="0" presId="urn:microsoft.com/office/officeart/2005/8/layout/hChevron3"/>
    <dgm:cxn modelId="{DC9AEE6E-B9EC-43F0-9C83-C00D3BB8E563}" type="presParOf" srcId="{2588C44B-B478-4E18-AD75-C3BB7C6B4432}" destId="{90BEB053-AF1D-4378-A937-916D306B43C2}" srcOrd="6" destOrd="0" presId="urn:microsoft.com/office/officeart/2005/8/layout/hChevron3"/>
    <dgm:cxn modelId="{A2719F52-D15F-4549-8622-5267C4A1E3D4}" type="presParOf" srcId="{2588C44B-B478-4E18-AD75-C3BB7C6B4432}" destId="{F1887CEA-ABC5-4422-85E2-8EF5FC2392FE}" srcOrd="7" destOrd="0" presId="urn:microsoft.com/office/officeart/2005/8/layout/hChevron3"/>
    <dgm:cxn modelId="{14758AF4-A4E7-4071-8605-AA1CB9D91509}" type="presParOf" srcId="{2588C44B-B478-4E18-AD75-C3BB7C6B4432}" destId="{F53CC67C-3332-4C21-9F7B-DDCDCC50EB0E}" srcOrd="8" destOrd="0" presId="urn:microsoft.com/office/officeart/2005/8/layout/hChevron3"/>
    <dgm:cxn modelId="{44D8C77C-B690-4D5B-B031-2CF36A911EB3}" type="presParOf" srcId="{2588C44B-B478-4E18-AD75-C3BB7C6B4432}" destId="{610AD61E-D7DF-4570-842B-1590AB8985D5}" srcOrd="9" destOrd="0" presId="urn:microsoft.com/office/officeart/2005/8/layout/hChevron3"/>
    <dgm:cxn modelId="{884FCDC7-539E-4140-90A8-0CFE5C961885}" type="presParOf" srcId="{2588C44B-B478-4E18-AD75-C3BB7C6B4432}" destId="{58B8A05D-0AD3-46A4-8C4D-E2F2C238394C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F3F7DC-31E5-454B-99EE-39DD4869721F}">
      <dsp:nvSpPr>
        <dsp:cNvPr id="0" name=""/>
        <dsp:cNvSpPr/>
      </dsp:nvSpPr>
      <dsp:spPr>
        <a:xfrm>
          <a:off x="1381" y="616250"/>
          <a:ext cx="1611260" cy="73472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  <a:t>Действие субъекта </a:t>
          </a: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  <a:t/>
          </a:r>
          <a:b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</a:b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  <a:t>в среде</a:t>
          </a:r>
          <a:endParaRPr lang="ru-RU" sz="1400" b="1" kern="1200" dirty="0" smtClean="0">
            <a:solidFill>
              <a:schemeClr val="accent3">
                <a:lumMod val="50000"/>
              </a:schemeClr>
            </a:solidFill>
          </a:endParaRPr>
        </a:p>
      </dsp:txBody>
      <dsp:txXfrm>
        <a:off x="1381" y="616250"/>
        <a:ext cx="1611260" cy="734720"/>
      </dsp:txXfrm>
    </dsp:sp>
    <dsp:sp modelId="{8CF8CB5F-82E4-4B5A-9E95-D60CD6BB2F89}">
      <dsp:nvSpPr>
        <dsp:cNvPr id="0" name=""/>
        <dsp:cNvSpPr/>
      </dsp:nvSpPr>
      <dsp:spPr>
        <a:xfrm>
          <a:off x="1246222" y="612635"/>
          <a:ext cx="1601213" cy="734720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  <a:t>Запись </a:t>
          </a:r>
          <a:b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</a:b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  <a:t>в базе</a:t>
          </a:r>
          <a:endParaRPr lang="ru-RU" sz="1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246222" y="612635"/>
        <a:ext cx="1601213" cy="734720"/>
      </dsp:txXfrm>
    </dsp:sp>
    <dsp:sp modelId="{B13D105D-8021-42F8-99D9-31F89BB3D669}">
      <dsp:nvSpPr>
        <dsp:cNvPr id="0" name=""/>
        <dsp:cNvSpPr/>
      </dsp:nvSpPr>
      <dsp:spPr>
        <a:xfrm>
          <a:off x="2480075" y="612635"/>
          <a:ext cx="2065593" cy="734720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  <a:t>Извлечение</a:t>
          </a:r>
          <a:endParaRPr lang="ru-RU" sz="1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480075" y="612635"/>
        <a:ext cx="2065593" cy="734720"/>
      </dsp:txXfrm>
    </dsp:sp>
    <dsp:sp modelId="{90BEB053-AF1D-4378-A937-916D306B43C2}">
      <dsp:nvSpPr>
        <dsp:cNvPr id="0" name=""/>
        <dsp:cNvSpPr/>
      </dsp:nvSpPr>
      <dsp:spPr>
        <a:xfrm>
          <a:off x="4178308" y="612635"/>
          <a:ext cx="1812060" cy="734720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  <a:t>Обработка</a:t>
          </a:r>
          <a:endParaRPr lang="ru-RU" sz="1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178308" y="612635"/>
        <a:ext cx="1812060" cy="734720"/>
      </dsp:txXfrm>
    </dsp:sp>
    <dsp:sp modelId="{F53CC67C-3332-4C21-9F7B-DDCDCC50EB0E}">
      <dsp:nvSpPr>
        <dsp:cNvPr id="0" name=""/>
        <dsp:cNvSpPr/>
      </dsp:nvSpPr>
      <dsp:spPr>
        <a:xfrm>
          <a:off x="5623008" y="612635"/>
          <a:ext cx="1836801" cy="734720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  <a:t>Визуализация</a:t>
          </a:r>
          <a:endParaRPr lang="ru-RU" sz="1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623008" y="612635"/>
        <a:ext cx="1836801" cy="734720"/>
      </dsp:txXfrm>
    </dsp:sp>
    <dsp:sp modelId="{58B8A05D-0AD3-46A4-8C4D-E2F2C238394C}">
      <dsp:nvSpPr>
        <dsp:cNvPr id="0" name=""/>
        <dsp:cNvSpPr/>
      </dsp:nvSpPr>
      <dsp:spPr>
        <a:xfrm>
          <a:off x="7092449" y="612635"/>
          <a:ext cx="1474180" cy="734720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  <a:t>Анализ</a:t>
          </a:r>
          <a:endParaRPr lang="ru-RU" sz="1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7092449" y="612635"/>
        <a:ext cx="1474180" cy="73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ru-RU" sz="11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 b="1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3310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292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421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4985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Цифровые следы сетевого взаимодействия сотрудников образовательной организации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Смирнова Мария Алексеевна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заместитель директора по информатизации образовательного процесса </a:t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ГБОУ Школа № 777, Москва</a:t>
            </a: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m.a.smirnova@school777.ru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1075"/>
            <a:ext cx="8508771" cy="572699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Оценка эффективности образовательных событий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64526" y="843558"/>
            <a:ext cx="8267914" cy="4307170"/>
            <a:chOff x="264526" y="915566"/>
            <a:chExt cx="8665190" cy="4786345"/>
          </a:xfrm>
        </p:grpSpPr>
        <p:sp>
          <p:nvSpPr>
            <p:cNvPr id="4" name="Shape 182"/>
            <p:cNvSpPr/>
            <p:nvPr/>
          </p:nvSpPr>
          <p:spPr>
            <a:xfrm>
              <a:off x="285719" y="915566"/>
              <a:ext cx="8643997" cy="478634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Shape 138"/>
            <p:cNvPicPr preferRelativeResize="0"/>
            <p:nvPr/>
          </p:nvPicPr>
          <p:blipFill rotWithShape="1">
            <a:blip r:embed="rId2">
              <a:alphaModFix/>
            </a:blip>
            <a:srcRect l="865" t="15038" r="37318" b="24074"/>
            <a:stretch/>
          </p:blipFill>
          <p:spPr>
            <a:xfrm>
              <a:off x="651525" y="1069829"/>
              <a:ext cx="7619175" cy="3606626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6" name="Shape 139"/>
            <p:cNvGraphicFramePr/>
            <p:nvPr/>
          </p:nvGraphicFramePr>
          <p:xfrm>
            <a:off x="644400" y="4756474"/>
            <a:ext cx="8041245" cy="440289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258950"/>
                  <a:gridCol w="1402775"/>
                  <a:gridCol w="1618350"/>
                  <a:gridCol w="1594425"/>
                  <a:gridCol w="1798075"/>
                </a:tblGrid>
                <a:tr h="381000"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ru" dirty="0"/>
                          <a:t>Октябрь</a:t>
                        </a:r>
                      </a:p>
                    </a:txBody>
                    <a:tcPr marL="91425" marR="91425" marT="91425" marB="91425">
                      <a:lnL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EAD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ru"/>
                          <a:t>Ноябрь</a:t>
                        </a:r>
                      </a:p>
                    </a:txBody>
                    <a:tcPr marL="91425" marR="91425" marT="91425" marB="91425">
                      <a:lnL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EAD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ru" dirty="0"/>
                          <a:t>Декабрь</a:t>
                        </a:r>
                      </a:p>
                    </a:txBody>
                    <a:tcPr marL="91425" marR="91425" marT="91425" marB="91425">
                      <a:lnL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EAD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ru"/>
                          <a:t>Январь</a:t>
                        </a:r>
                      </a:p>
                    </a:txBody>
                    <a:tcPr marL="91425" marR="91425" marT="91425" marB="91425">
                      <a:lnL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EAD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ru" dirty="0"/>
                          <a:t>Февраль</a:t>
                        </a:r>
                      </a:p>
                    </a:txBody>
                    <a:tcPr marL="91425" marR="91425" marT="91425" marB="91425">
                      <a:lnL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EAD3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7" name="Shape 140"/>
            <p:cNvSpPr/>
            <p:nvPr/>
          </p:nvSpPr>
          <p:spPr>
            <a:xfrm>
              <a:off x="2059700" y="993879"/>
              <a:ext cx="115200" cy="3926699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41"/>
            <p:cNvSpPr/>
            <p:nvPr/>
          </p:nvSpPr>
          <p:spPr>
            <a:xfrm>
              <a:off x="5008250" y="1009579"/>
              <a:ext cx="733499" cy="3926699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44"/>
            <p:cNvSpPr txBox="1"/>
            <p:nvPr/>
          </p:nvSpPr>
          <p:spPr>
            <a:xfrm rot="-5400000">
              <a:off x="-868874" y="2685103"/>
              <a:ext cx="25776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ru" dirty="0"/>
                <a:t>Пользователи</a:t>
              </a:r>
            </a:p>
          </p:txBody>
        </p:sp>
        <p:sp>
          <p:nvSpPr>
            <p:cNvPr id="10" name="Скругленная прямоугольная выноска 9"/>
            <p:cNvSpPr/>
            <p:nvPr/>
          </p:nvSpPr>
          <p:spPr>
            <a:xfrm>
              <a:off x="683568" y="5204635"/>
              <a:ext cx="2208707" cy="489244"/>
            </a:xfrm>
            <a:prstGeom prst="wedgeRoundRectCallout">
              <a:avLst>
                <a:gd name="adj1" fmla="val 14721"/>
                <a:gd name="adj2" fmla="val -126852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Образовательное событие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ая прямоугольная выноска 10"/>
            <p:cNvSpPr/>
            <p:nvPr/>
          </p:nvSpPr>
          <p:spPr>
            <a:xfrm>
              <a:off x="3995936" y="5204635"/>
              <a:ext cx="2133239" cy="489244"/>
            </a:xfrm>
            <a:prstGeom prst="wedgeRoundRectCallout">
              <a:avLst>
                <a:gd name="adj1" fmla="val 2204"/>
                <a:gd name="adj2" fmla="val -14451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Новогодние каникулы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nov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95686"/>
            <a:ext cx="6696743" cy="3050002"/>
          </a:xfrm>
          <a:prstGeom prst="rect">
            <a:avLst/>
          </a:prstGeom>
        </p:spPr>
      </p:pic>
      <p:pic>
        <p:nvPicPr>
          <p:cNvPr id="5" name="Рисунок 4" descr="inno3.jpeg"/>
          <p:cNvPicPr>
            <a:picLocks noChangeAspect="1"/>
          </p:cNvPicPr>
          <p:nvPr/>
        </p:nvPicPr>
        <p:blipFill>
          <a:blip r:embed="rId3"/>
          <a:srcRect t="12000"/>
          <a:stretch>
            <a:fillRect/>
          </a:stretch>
        </p:blipFill>
        <p:spPr>
          <a:xfrm>
            <a:off x="323528" y="915566"/>
            <a:ext cx="6507355" cy="1458697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331075"/>
            <a:ext cx="8508771" cy="572699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Кластеризация коллектива (принятие инновации)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1075"/>
            <a:ext cx="8508771" cy="572699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Социальный капитал организации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Рисунок 4" descr="досту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65423"/>
            <a:ext cx="8547602" cy="41780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1075"/>
            <a:ext cx="8508771" cy="572699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Формальная и неформальная структура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Shape 99"/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14229" t="15450" r="27668" b="31199"/>
          <a:stretch/>
        </p:blipFill>
        <p:spPr>
          <a:xfrm>
            <a:off x="1547664" y="843558"/>
            <a:ext cx="5455150" cy="4299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156176" y="1059582"/>
            <a:ext cx="2831700" cy="792088"/>
          </a:xfrm>
          <a:prstGeom prst="wedgeRoundRectCallout">
            <a:avLst>
              <a:gd name="adj1" fmla="val -95947"/>
              <a:gd name="adj2" fmla="val 8557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Руководитель психологической службы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156176" y="4083918"/>
            <a:ext cx="2831700" cy="792088"/>
          </a:xfrm>
          <a:prstGeom prst="wedgeRoundRectCallout">
            <a:avLst>
              <a:gd name="adj1" fmla="val -78370"/>
              <a:gd name="adj2" fmla="val -605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Учитель начальных классов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51520" y="1059582"/>
            <a:ext cx="2411760" cy="792088"/>
          </a:xfrm>
          <a:prstGeom prst="wedgeRoundRectCallout">
            <a:avLst>
              <a:gd name="adj1" fmla="val 105162"/>
              <a:gd name="adj2" fmla="val 25362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Завуч начальной школы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51520" y="4083918"/>
            <a:ext cx="2411760" cy="792088"/>
          </a:xfrm>
          <a:prstGeom prst="wedgeRoundRectCallout">
            <a:avLst>
              <a:gd name="adj1" fmla="val 33078"/>
              <a:gd name="adj2" fmla="val -16869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Руководитель детского сада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156176" y="2283718"/>
            <a:ext cx="2831700" cy="792088"/>
          </a:xfrm>
          <a:prstGeom prst="wedgeRoundRectCallout">
            <a:avLst>
              <a:gd name="adj1" fmla="val -53845"/>
              <a:gd name="adj2" fmla="val 12210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Учитель начальных классов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1075"/>
            <a:ext cx="8508771" cy="572699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Связи в методических сообществах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Shape 150"/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51521" y="1347614"/>
            <a:ext cx="2880320" cy="28803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Shape 164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14084" r="14121"/>
          <a:stretch>
            <a:fillRect/>
          </a:stretch>
        </p:blipFill>
        <p:spPr>
          <a:xfrm>
            <a:off x="3131841" y="1347615"/>
            <a:ext cx="2088232" cy="28803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Shape 155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5894" t="8833" r="19724" b="23582"/>
          <a:stretch/>
        </p:blipFill>
        <p:spPr>
          <a:xfrm rot="10800000">
            <a:off x="5220073" y="1347615"/>
            <a:ext cx="3672407" cy="28803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8"/>
          <p:cNvSpPr txBox="1">
            <a:spLocks noGrp="1"/>
          </p:cNvSpPr>
          <p:nvPr>
            <p:ph type="body" idx="1"/>
          </p:nvPr>
        </p:nvSpPr>
        <p:spPr>
          <a:xfrm>
            <a:off x="323528" y="771550"/>
            <a:ext cx="84639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Анализ данных в работе образовательной организации</a:t>
            </a:r>
            <a:r>
              <a:rPr lang="en-US" sz="1600" dirty="0" smtClean="0"/>
              <a:t> </a:t>
            </a:r>
            <a:r>
              <a:rPr lang="ru-RU" sz="1600" dirty="0" smtClean="0"/>
              <a:t>[Электронный ресурс]</a:t>
            </a:r>
            <a:r>
              <a:rPr lang="en-US" sz="1600" dirty="0" smtClean="0"/>
              <a:t> //</a:t>
            </a:r>
            <a:r>
              <a:rPr lang="ru-RU" sz="1600" dirty="0" smtClean="0"/>
              <a:t> </a:t>
            </a:r>
            <a:r>
              <a:rPr lang="en-US" sz="1600" dirty="0" smtClean="0"/>
              <a:t>C</a:t>
            </a:r>
            <a:r>
              <a:rPr lang="ru-RU" sz="1600" dirty="0" err="1" smtClean="0"/>
              <a:t>еминар</a:t>
            </a:r>
            <a:r>
              <a:rPr lang="en-US" sz="1600" dirty="0" smtClean="0"/>
              <a:t> </a:t>
            </a:r>
            <a:r>
              <a:rPr lang="ru-RU" sz="1600" dirty="0" smtClean="0"/>
              <a:t>в ГБОУ Школа № 777 [сайт]. </a:t>
            </a:r>
            <a:r>
              <a:rPr lang="en-US" sz="1600" dirty="0" smtClean="0"/>
              <a:t>URL: https://sites.google.com/a/school777.ru/bigdata2016/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err="1" smtClean="0"/>
              <a:t>Патаракин</a:t>
            </a:r>
            <a:r>
              <a:rPr lang="ru-RU" sz="1600" dirty="0" smtClean="0"/>
              <a:t> Е.Д., </a:t>
            </a:r>
            <a:r>
              <a:rPr lang="ru-RU" sz="1600" dirty="0" err="1" smtClean="0"/>
              <a:t>Ярмахов</a:t>
            </a:r>
            <a:r>
              <a:rPr lang="ru-RU" sz="1600" dirty="0" smtClean="0"/>
              <a:t>, Б.Б. Смирнова М.А.. Моделирование развития сообщества практики в информационной среде школы на основе данных учебной аналитики [Электронный ресурс]</a:t>
            </a:r>
            <a:r>
              <a:rPr lang="en-US" sz="1600" dirty="0" smtClean="0"/>
              <a:t> // </a:t>
            </a:r>
            <a:r>
              <a:rPr lang="ru-RU" sz="1600" dirty="0" smtClean="0"/>
              <a:t>Доклады Круглого стола «Модернизация образования: педагогические проблемы применения </a:t>
            </a:r>
            <a:r>
              <a:rPr lang="ru-RU" sz="1600" dirty="0" err="1" smtClean="0"/>
              <a:t>интернет-технологий</a:t>
            </a:r>
            <a:r>
              <a:rPr lang="ru-RU" sz="1600" dirty="0" smtClean="0"/>
              <a:t>» (ноябрь 2015). </a:t>
            </a:r>
            <a:r>
              <a:rPr lang="en-US" sz="1600" dirty="0" smtClean="0"/>
              <a:t>URL</a:t>
            </a:r>
            <a:r>
              <a:rPr lang="ru-RU" sz="1600" dirty="0" smtClean="0"/>
              <a:t>:</a:t>
            </a:r>
            <a:r>
              <a:rPr lang="en-US" sz="1600" dirty="0" smtClean="0"/>
              <a:t> http://met.emissia.org/offline/2015/met034_files/met034.pdf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Пульт управления школой [Электронный ресурс]</a:t>
            </a:r>
            <a:r>
              <a:rPr lang="en-US" sz="1600" dirty="0" smtClean="0"/>
              <a:t> // </a:t>
            </a:r>
            <a:r>
              <a:rPr lang="ru-RU" sz="1600" dirty="0" smtClean="0"/>
              <a:t>Проект для конкурса КИвО-2015 [сайт]. </a:t>
            </a:r>
            <a:r>
              <a:rPr lang="en-US" sz="1600" dirty="0" smtClean="0"/>
              <a:t>URL: https://sites.google.com/site/2015kivo/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Школьная ИОС как инструмент управления образовательным комплексом [Электронный ресурс]</a:t>
            </a:r>
            <a:r>
              <a:rPr lang="en-US" sz="1600" dirty="0" smtClean="0"/>
              <a:t> //</a:t>
            </a:r>
            <a:r>
              <a:rPr lang="ru-RU" sz="1600" dirty="0" smtClean="0"/>
              <a:t> Семинар в ГБОУ Школа № 777 [сайт]. </a:t>
            </a:r>
            <a:r>
              <a:rPr lang="en-US" sz="1600" dirty="0" smtClean="0"/>
              <a:t>URL: https://sites.google.com/a/school777.ru/ios2015/</a:t>
            </a:r>
            <a:endParaRPr lang="ru-RU" sz="16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331075"/>
            <a:ext cx="8508771" cy="572699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Публикации, выступления по теме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  <a:sym typeface="Calibri"/>
              </a:rPr>
              <a:t>Примеры вопросов для оценки информатизации школы в национальных инструментах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  <a:sym typeface="Calibri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  <a:sym typeface="Calibri"/>
              </a:rPr>
              <a:t>оценки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387598"/>
            <a:ext cx="8520599" cy="3416400"/>
          </a:xfrm>
        </p:spPr>
        <p:txBody>
          <a:bodyPr/>
          <a:lstStyle/>
          <a:p>
            <a:pPr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Сколько ученических компьютеров есть в школе?</a:t>
            </a:r>
          </a:p>
          <a:p>
            <a:pPr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Сколько учеников приходится на один компьютер?</a:t>
            </a:r>
          </a:p>
          <a:p>
            <a:pPr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Сколько в школе интерактивных досок ?</a:t>
            </a:r>
          </a:p>
          <a:p>
            <a:pPr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Сколько учителей прошли повышение квалификации в области ИКТ?</a:t>
            </a:r>
          </a:p>
          <a:p>
            <a:pPr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sym typeface="Calibri"/>
              </a:rPr>
              <a:t> Какова пропускная способность интернет-канала?</a:t>
            </a:r>
          </a:p>
          <a:p>
            <a:pPr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sym typeface="Calibri"/>
              </a:rPr>
              <a:t>Сколько учителей имеют дома доступ к компьютеру?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3310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Наша школа</a:t>
            </a:r>
            <a:endParaRPr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059582"/>
            <a:ext cx="5472608" cy="4009192"/>
            <a:chOff x="611560" y="1412776"/>
            <a:chExt cx="6743999" cy="4940604"/>
          </a:xfrm>
        </p:grpSpPr>
        <p:pic>
          <p:nvPicPr>
            <p:cNvPr id="6" name="Shape 156"/>
            <p:cNvPicPr preferRelativeResize="0"/>
            <p:nvPr/>
          </p:nvPicPr>
          <p:blipFill rotWithShape="1">
            <a:blip r:embed="rId3">
              <a:alphaModFix/>
            </a:blip>
            <a:srcRect l="5371" t="7237" r="6429" b="9760"/>
            <a:stretch/>
          </p:blipFill>
          <p:spPr>
            <a:xfrm>
              <a:off x="611560" y="1988840"/>
              <a:ext cx="6743999" cy="3677999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7" name="Shape 157"/>
            <p:cNvSpPr/>
            <p:nvPr/>
          </p:nvSpPr>
          <p:spPr>
            <a:xfrm>
              <a:off x="1907704" y="5949280"/>
              <a:ext cx="762000" cy="404100"/>
            </a:xfrm>
            <a:prstGeom prst="wedgeRoundRectCallout">
              <a:avLst>
                <a:gd name="adj1" fmla="val -72483"/>
                <a:gd name="adj2" fmla="val -739839"/>
                <a:gd name="adj3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 cap="flat" cmpd="sng">
              <a:solidFill>
                <a:srgbClr val="0075A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b="1" dirty="0" smtClean="0"/>
                <a:t>ДО </a:t>
              </a:r>
              <a:r>
                <a:rPr lang="ru" b="1" dirty="0"/>
                <a:t>3</a:t>
              </a:r>
            </a:p>
          </p:txBody>
        </p:sp>
        <p:sp>
          <p:nvSpPr>
            <p:cNvPr id="8" name="Shape 158"/>
            <p:cNvSpPr/>
            <p:nvPr/>
          </p:nvSpPr>
          <p:spPr>
            <a:xfrm>
              <a:off x="5724128" y="1412776"/>
              <a:ext cx="1569899" cy="432048"/>
            </a:xfrm>
            <a:prstGeom prst="wedgeRoundRectCallout">
              <a:avLst>
                <a:gd name="adj1" fmla="val -127469"/>
                <a:gd name="adj2" fmla="val 295306"/>
                <a:gd name="adj3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>
              <a:solidFill>
                <a:srgbClr val="61A23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b="1" dirty="0"/>
                <a:t>ШО </a:t>
              </a:r>
              <a:r>
                <a:rPr lang="ru" b="1" dirty="0" smtClean="0"/>
                <a:t>4</a:t>
              </a:r>
              <a:endParaRPr lang="ru" b="1" dirty="0"/>
            </a:p>
          </p:txBody>
        </p:sp>
        <p:sp>
          <p:nvSpPr>
            <p:cNvPr id="9" name="Shape 159"/>
            <p:cNvSpPr/>
            <p:nvPr/>
          </p:nvSpPr>
          <p:spPr>
            <a:xfrm>
              <a:off x="611560" y="1412776"/>
              <a:ext cx="1347000" cy="470988"/>
            </a:xfrm>
            <a:prstGeom prst="wedgeRoundRectCallout">
              <a:avLst>
                <a:gd name="adj1" fmla="val 21013"/>
                <a:gd name="adj2" fmla="val 365022"/>
                <a:gd name="adj3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>
              <a:solidFill>
                <a:srgbClr val="61A23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b="1" dirty="0"/>
                <a:t>ШО </a:t>
              </a:r>
              <a:r>
                <a:rPr lang="ru" b="1" dirty="0" smtClean="0"/>
                <a:t>2</a:t>
              </a:r>
              <a:endParaRPr lang="ru" b="1" dirty="0"/>
            </a:p>
          </p:txBody>
        </p:sp>
        <p:sp>
          <p:nvSpPr>
            <p:cNvPr id="10" name="Shape 160"/>
            <p:cNvSpPr/>
            <p:nvPr/>
          </p:nvSpPr>
          <p:spPr>
            <a:xfrm rot="203948">
              <a:off x="3182461" y="3642259"/>
              <a:ext cx="3640214" cy="1815567"/>
            </a:xfrm>
            <a:custGeom>
              <a:avLst/>
              <a:gdLst/>
              <a:ahLst/>
              <a:cxnLst/>
              <a:rect l="0" t="0" r="0" b="0"/>
              <a:pathLst>
                <a:path w="125893" h="64172" extrusionOk="0">
                  <a:moveTo>
                    <a:pt x="0" y="28412"/>
                  </a:moveTo>
                  <a:lnTo>
                    <a:pt x="13716" y="64172"/>
                  </a:lnTo>
                  <a:lnTo>
                    <a:pt x="125893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1" name="Shape 161"/>
            <p:cNvSpPr/>
            <p:nvPr/>
          </p:nvSpPr>
          <p:spPr>
            <a:xfrm>
              <a:off x="5004048" y="5949280"/>
              <a:ext cx="762000" cy="404100"/>
            </a:xfrm>
            <a:prstGeom prst="wedgeRoundRectCallout">
              <a:avLst>
                <a:gd name="adj1" fmla="val -196646"/>
                <a:gd name="adj2" fmla="val -357353"/>
                <a:gd name="adj3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 cap="flat" cmpd="sng">
              <a:solidFill>
                <a:srgbClr val="0075A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b="1" dirty="0" smtClean="0"/>
                <a:t>ДО </a:t>
              </a:r>
              <a:r>
                <a:rPr lang="ru" b="1" dirty="0"/>
                <a:t>1</a:t>
              </a:r>
            </a:p>
          </p:txBody>
        </p:sp>
        <p:sp>
          <p:nvSpPr>
            <p:cNvPr id="12" name="Shape 162"/>
            <p:cNvSpPr/>
            <p:nvPr/>
          </p:nvSpPr>
          <p:spPr>
            <a:xfrm>
              <a:off x="4139952" y="1412776"/>
              <a:ext cx="1417200" cy="432048"/>
            </a:xfrm>
            <a:prstGeom prst="wedgeRoundRectCallout">
              <a:avLst>
                <a:gd name="adj1" fmla="val -118031"/>
                <a:gd name="adj2" fmla="val 713245"/>
                <a:gd name="adj3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>
              <a:solidFill>
                <a:srgbClr val="61A23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b="1" dirty="0"/>
                <a:t>ШО </a:t>
              </a:r>
              <a:r>
                <a:rPr lang="ru" b="1" dirty="0" smtClean="0"/>
                <a:t>3</a:t>
              </a:r>
              <a:endParaRPr lang="ru" b="1" dirty="0"/>
            </a:p>
          </p:txBody>
        </p:sp>
        <p:sp>
          <p:nvSpPr>
            <p:cNvPr id="13" name="Shape 163"/>
            <p:cNvSpPr/>
            <p:nvPr/>
          </p:nvSpPr>
          <p:spPr>
            <a:xfrm>
              <a:off x="2411760" y="1412776"/>
              <a:ext cx="1569899" cy="432048"/>
            </a:xfrm>
            <a:prstGeom prst="wedgeRoundRectCallout">
              <a:avLst>
                <a:gd name="adj1" fmla="val -29784"/>
                <a:gd name="adj2" fmla="val 430099"/>
                <a:gd name="adj3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>
              <a:solidFill>
                <a:srgbClr val="61A23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b="1" dirty="0"/>
                <a:t>ШО </a:t>
              </a:r>
              <a:r>
                <a:rPr lang="ru" b="1" dirty="0" smtClean="0"/>
                <a:t>1</a:t>
              </a:r>
              <a:endParaRPr lang="ru" b="1" dirty="0"/>
            </a:p>
          </p:txBody>
        </p:sp>
        <p:sp>
          <p:nvSpPr>
            <p:cNvPr id="14" name="Shape 164"/>
            <p:cNvSpPr/>
            <p:nvPr/>
          </p:nvSpPr>
          <p:spPr>
            <a:xfrm>
              <a:off x="1099284" y="4444953"/>
              <a:ext cx="600075" cy="600075"/>
            </a:xfrm>
            <a:custGeom>
              <a:avLst/>
              <a:gdLst/>
              <a:ahLst/>
              <a:cxnLst/>
              <a:rect l="0" t="0" r="0" b="0"/>
              <a:pathLst>
                <a:path w="24003" h="24003" extrusionOk="0">
                  <a:moveTo>
                    <a:pt x="0" y="0"/>
                  </a:moveTo>
                  <a:lnTo>
                    <a:pt x="490" y="23513"/>
                  </a:lnTo>
                  <a:lnTo>
                    <a:pt x="24003" y="24003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5" name="Shape 165"/>
            <p:cNvSpPr/>
            <p:nvPr/>
          </p:nvSpPr>
          <p:spPr>
            <a:xfrm>
              <a:off x="611560" y="5949280"/>
              <a:ext cx="762000" cy="404100"/>
            </a:xfrm>
            <a:prstGeom prst="wedgeRoundRectCallout">
              <a:avLst>
                <a:gd name="adj1" fmla="val 44985"/>
                <a:gd name="adj2" fmla="val -308533"/>
                <a:gd name="adj3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 cap="flat" cmpd="sng">
              <a:solidFill>
                <a:srgbClr val="0075A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b="1"/>
                <a:t>ДО 2</a:t>
              </a:r>
            </a:p>
          </p:txBody>
        </p:sp>
      </p:grpSp>
      <p:sp>
        <p:nvSpPr>
          <p:cNvPr id="16" name="Shape 68"/>
          <p:cNvSpPr txBox="1"/>
          <p:nvPr/>
        </p:nvSpPr>
        <p:spPr>
          <a:xfrm>
            <a:off x="6156176" y="1491630"/>
            <a:ext cx="2627785" cy="29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 u="sng" dirty="0">
                <a:solidFill>
                  <a:schemeClr val="accent3">
                    <a:lumMod val="50000"/>
                  </a:schemeClr>
                </a:solidFill>
              </a:rPr>
              <a:t>11 зданий</a:t>
            </a:r>
          </a:p>
          <a:p>
            <a:pPr lvl="0" algn="ctr" rtl="0">
              <a:spcBef>
                <a:spcPts val="0"/>
              </a:spcBef>
              <a:buNone/>
            </a:pPr>
            <a:endParaRPr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b="1" dirty="0">
                <a:solidFill>
                  <a:schemeClr val="accent3">
                    <a:lumMod val="50000"/>
                  </a:schemeClr>
                </a:solidFill>
              </a:rPr>
              <a:t>2200 обучающихся:</a:t>
            </a:r>
          </a:p>
          <a:p>
            <a:pPr lvl="0" rtl="0">
              <a:spcBef>
                <a:spcPts val="0"/>
              </a:spcBef>
              <a:buNone/>
            </a:pPr>
            <a:endParaRPr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b="1" dirty="0">
                <a:solidFill>
                  <a:schemeClr val="accent3">
                    <a:lumMod val="50000"/>
                  </a:schemeClr>
                </a:solidFill>
              </a:rPr>
              <a:t>1424 - школьников</a:t>
            </a:r>
          </a:p>
          <a:p>
            <a:pPr lvl="0" rtl="0">
              <a:spcBef>
                <a:spcPts val="0"/>
              </a:spcBef>
              <a:buNone/>
            </a:pPr>
            <a:endParaRPr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b="1" dirty="0">
                <a:solidFill>
                  <a:schemeClr val="accent3">
                    <a:lumMod val="50000"/>
                  </a:schemeClr>
                </a:solidFill>
              </a:rPr>
              <a:t>776 - дошкольников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Задачи исследования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hape 182"/>
          <p:cNvSpPr/>
          <p:nvPr/>
        </p:nvSpPr>
        <p:spPr>
          <a:xfrm>
            <a:off x="251520" y="1059582"/>
            <a:ext cx="8643997" cy="4786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indent="-51435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Оценка состояния информатизации комплекса по направлениям: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Мониторинг процесса внедрения школьной информационно-образовательной среды в практику сетевого взаимодействия сотрудников.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Выявление дефицитов и рассогласований в управлении школой </a:t>
            </a:r>
          </a:p>
          <a:p>
            <a:pPr marL="514350" lvl="0" indent="-51435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	в целом, в деятельности методических объединений школы.</a:t>
            </a:r>
          </a:p>
          <a:p>
            <a:pPr marL="514350" lvl="0" indent="-514350"/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lvl="0" indent="-51435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3. 	Выявление групп сотрудников, готовых стать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тьюторами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 сетевом сообществе практики.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Shape 117"/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r="11768" b="16763"/>
          <a:stretch/>
        </p:blipFill>
        <p:spPr>
          <a:xfrm>
            <a:off x="7524328" y="3579862"/>
            <a:ext cx="1619672" cy="1563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Объект и предмет исследования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71600" y="987574"/>
            <a:ext cx="7020272" cy="4155926"/>
            <a:chOff x="0" y="1196752"/>
            <a:chExt cx="8964488" cy="511256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196752"/>
              <a:ext cx="8964488" cy="5112568"/>
              <a:chOff x="0" y="1196752"/>
              <a:chExt cx="8964488" cy="5112568"/>
            </a:xfrm>
          </p:grpSpPr>
          <p:pic>
            <p:nvPicPr>
              <p:cNvPr id="5" name="Picture 2" descr="IT_GAFElogo.pn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68" r="2363" b="5333"/>
              <a:stretch>
                <a:fillRect/>
              </a:stretch>
            </p:blipFill>
            <p:spPr bwMode="auto">
              <a:xfrm>
                <a:off x="0" y="1196752"/>
                <a:ext cx="8964488" cy="5112568"/>
              </a:xfrm>
              <a:prstGeom prst="rect">
                <a:avLst/>
              </a:prstGeom>
              <a:noFill/>
            </p:spPr>
          </p:pic>
          <p:sp>
            <p:nvSpPr>
              <p:cNvPr id="6" name="Скругленный прямоугольник 5"/>
              <p:cNvSpPr/>
              <p:nvPr/>
            </p:nvSpPr>
            <p:spPr>
              <a:xfrm>
                <a:off x="1115616" y="2636912"/>
                <a:ext cx="6624736" cy="27363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" name="Рисунок 6" descr="slide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7624" y="2132856"/>
              <a:ext cx="1800200" cy="1800200"/>
            </a:xfrm>
            <a:prstGeom prst="rect">
              <a:avLst/>
            </a:prstGeom>
          </p:spPr>
        </p:pic>
        <p:pic>
          <p:nvPicPr>
            <p:cNvPr id="8" name="Рисунок 7" descr="slide6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7584" y="3789040"/>
              <a:ext cx="1944216" cy="1944216"/>
            </a:xfrm>
            <a:prstGeom prst="rect">
              <a:avLst/>
            </a:prstGeom>
          </p:spPr>
        </p:pic>
        <p:pic>
          <p:nvPicPr>
            <p:cNvPr id="9" name="Рисунок 8" descr="скачанные файлы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3888" y="4869160"/>
              <a:ext cx="1656184" cy="1161801"/>
            </a:xfrm>
            <a:prstGeom prst="rect">
              <a:avLst/>
            </a:prstGeom>
          </p:spPr>
        </p:pic>
        <p:pic>
          <p:nvPicPr>
            <p:cNvPr id="10" name="Рисунок 9" descr="фото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6096" y="2204864"/>
              <a:ext cx="1584176" cy="1584176"/>
            </a:xfrm>
            <a:prstGeom prst="rect">
              <a:avLst/>
            </a:prstGeom>
          </p:spPr>
        </p:pic>
        <p:pic>
          <p:nvPicPr>
            <p:cNvPr id="11" name="Рисунок 10" descr="5921216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4168" y="3789040"/>
              <a:ext cx="1833426" cy="1833426"/>
            </a:xfrm>
            <a:prstGeom prst="rect">
              <a:avLst/>
            </a:prstGeom>
          </p:spPr>
        </p:pic>
        <p:pic>
          <p:nvPicPr>
            <p:cNvPr id="12" name="Рисунок 11" descr="скачанные файлы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7864" y="1556792"/>
              <a:ext cx="1618366" cy="1584176"/>
            </a:xfrm>
            <a:prstGeom prst="rect">
              <a:avLst/>
            </a:prstGeom>
          </p:spPr>
        </p:pic>
        <p:pic>
          <p:nvPicPr>
            <p:cNvPr id="13" name="Рисунок 12" descr="3030_orig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91880" y="3068960"/>
              <a:ext cx="1736664" cy="1728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 каких данных идет речь?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1" y="883542"/>
            <a:ext cx="6420539" cy="3416400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Учителей: 100</a:t>
            </a:r>
          </a:p>
          <a:p>
            <a:pPr fontAlgn="base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Учащихся: 1000</a:t>
            </a:r>
          </a:p>
          <a:p>
            <a:pPr fontAlgn="base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Записей в год: </a:t>
            </a:r>
            <a:r>
              <a:rPr lang="ru-RU" b="1" dirty="0" smtClean="0">
                <a:solidFill>
                  <a:srgbClr val="FF0000"/>
                </a:solidFill>
              </a:rPr>
              <a:t>10 000 000</a:t>
            </a:r>
          </a:p>
          <a:p>
            <a:pPr fontAlgn="base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Записей о действиях с документами в год: </a:t>
            </a:r>
            <a:r>
              <a:rPr lang="ru-RU" b="1" dirty="0" smtClean="0">
                <a:solidFill>
                  <a:srgbClr val="FF0000"/>
                </a:solidFill>
              </a:rPr>
              <a:t>1 000 000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2859782"/>
          <a:ext cx="8568952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Дорожная карта информатизации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987574"/>
            <a:ext cx="8592340" cy="3874740"/>
            <a:chOff x="179512" y="1268760"/>
            <a:chExt cx="9813631" cy="5050991"/>
          </a:xfrm>
        </p:grpSpPr>
        <p:pic>
          <p:nvPicPr>
            <p:cNvPr id="4" name="Рисунок 3" descr="дорожная_карта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268760"/>
              <a:ext cx="6502896" cy="5050991"/>
            </a:xfrm>
            <a:prstGeom prst="rect">
              <a:avLst/>
            </a:prstGeom>
          </p:spPr>
        </p:pic>
        <p:sp>
          <p:nvSpPr>
            <p:cNvPr id="5" name="Скругленная прямоугольная выноска 4"/>
            <p:cNvSpPr/>
            <p:nvPr/>
          </p:nvSpPr>
          <p:spPr>
            <a:xfrm>
              <a:off x="6732240" y="1347614"/>
              <a:ext cx="3234190" cy="720080"/>
            </a:xfrm>
            <a:prstGeom prst="wedgeRoundRectCallout">
              <a:avLst>
                <a:gd name="adj1" fmla="val -66517"/>
                <a:gd name="adj2" fmla="val 5924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solidFill>
                    <a:schemeClr val="tx1"/>
                  </a:solidFill>
                </a:rPr>
                <a:t>Электронный документооборот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6" name="Скругленная прямоугольная выноска 5"/>
            <p:cNvSpPr/>
            <p:nvPr/>
          </p:nvSpPr>
          <p:spPr>
            <a:xfrm>
              <a:off x="6732240" y="2139702"/>
              <a:ext cx="3234190" cy="720080"/>
            </a:xfrm>
            <a:prstGeom prst="wedgeRoundRectCallout">
              <a:avLst>
                <a:gd name="adj1" fmla="val -66517"/>
                <a:gd name="adj2" fmla="val 5924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solidFill>
                    <a:schemeClr val="tx1"/>
                  </a:solidFill>
                </a:rPr>
                <a:t>Повышение </a:t>
              </a:r>
              <a:r>
                <a:rPr lang="en-US" sz="1800" dirty="0" smtClean="0">
                  <a:solidFill>
                    <a:schemeClr val="tx1"/>
                  </a:solidFill>
                </a:rPr>
                <a:t>IT-</a:t>
              </a:r>
              <a:r>
                <a:rPr lang="ru-RU" sz="1800" dirty="0" smtClean="0">
                  <a:solidFill>
                    <a:schemeClr val="tx1"/>
                  </a:solidFill>
                </a:rPr>
                <a:t>квалификации</a:t>
              </a:r>
              <a:r>
                <a:rPr lang="en-US" sz="1800" dirty="0" smtClean="0">
                  <a:solidFill>
                    <a:schemeClr val="tx1"/>
                  </a:solidFill>
                </a:rPr>
                <a:t> 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ая прямоугольная выноска 6"/>
            <p:cNvSpPr/>
            <p:nvPr/>
          </p:nvSpPr>
          <p:spPr>
            <a:xfrm>
              <a:off x="6732240" y="2931789"/>
              <a:ext cx="3234190" cy="720080"/>
            </a:xfrm>
            <a:prstGeom prst="wedgeRoundRectCallout">
              <a:avLst>
                <a:gd name="adj1" fmla="val -66517"/>
                <a:gd name="adj2" fmla="val 5924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solidFill>
                    <a:schemeClr val="tx1"/>
                  </a:solidFill>
                </a:rPr>
                <a:t>ИКТ в учебной деятельности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Скругленная прямоугольная выноска 7"/>
            <p:cNvSpPr/>
            <p:nvPr/>
          </p:nvSpPr>
          <p:spPr>
            <a:xfrm>
              <a:off x="6732240" y="3717032"/>
              <a:ext cx="3234190" cy="720080"/>
            </a:xfrm>
            <a:prstGeom prst="wedgeRoundRectCallout">
              <a:avLst>
                <a:gd name="adj1" fmla="val -66517"/>
                <a:gd name="adj2" fmla="val 5924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solidFill>
                    <a:schemeClr val="tx1"/>
                  </a:solidFill>
                </a:rPr>
                <a:t>Материально-техническая база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ая прямоугольная выноска 8"/>
            <p:cNvSpPr/>
            <p:nvPr/>
          </p:nvSpPr>
          <p:spPr>
            <a:xfrm>
              <a:off x="6732240" y="4509120"/>
              <a:ext cx="3234190" cy="720080"/>
            </a:xfrm>
            <a:prstGeom prst="wedgeRoundRectCallout">
              <a:avLst>
                <a:gd name="adj1" fmla="val -66517"/>
                <a:gd name="adj2" fmla="val 5924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solidFill>
                    <a:schemeClr val="tx1"/>
                  </a:solidFill>
                </a:rPr>
                <a:t>ИКТ во внеурочной </a:t>
              </a:r>
              <a:br>
                <a:rPr lang="ru-RU" sz="1800" dirty="0" smtClean="0">
                  <a:solidFill>
                    <a:schemeClr val="tx1"/>
                  </a:solidFill>
                </a:rPr>
              </a:br>
              <a:r>
                <a:rPr lang="ru-RU" sz="1800" dirty="0" smtClean="0">
                  <a:solidFill>
                    <a:schemeClr val="tx1"/>
                  </a:solidFill>
                </a:rPr>
                <a:t>деятельности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ая прямоугольная выноска 10"/>
            <p:cNvSpPr/>
            <p:nvPr/>
          </p:nvSpPr>
          <p:spPr>
            <a:xfrm>
              <a:off x="6758953" y="5305058"/>
              <a:ext cx="3234190" cy="720080"/>
            </a:xfrm>
            <a:prstGeom prst="wedgeRoundRectCallout">
              <a:avLst>
                <a:gd name="adj1" fmla="val -66517"/>
                <a:gd name="adj2" fmla="val 59244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solidFill>
                    <a:schemeClr val="tx1"/>
                  </a:solidFill>
                </a:rPr>
                <a:t>Информационная открытость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Мониторинг внедрения ИОС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6512" y="1059582"/>
            <a:ext cx="9107488" cy="3833148"/>
            <a:chOff x="0" y="1844824"/>
            <a:chExt cx="9144000" cy="3833148"/>
          </a:xfrm>
        </p:grpSpPr>
        <p:pic>
          <p:nvPicPr>
            <p:cNvPr id="5" name="Рисунок 4" descr="отчет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88840"/>
              <a:ext cx="9144000" cy="3689132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1844824"/>
              <a:ext cx="327585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Мониторинг документооборота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Shape 111"/>
          <p:cNvPicPr preferRelativeResize="0"/>
          <p:nvPr/>
        </p:nvPicPr>
        <p:blipFill rotWithShape="1">
          <a:blip r:embed="rId2">
            <a:alphaModFix/>
          </a:blip>
          <a:srcRect l="12531" t="23871" r="9196" b="10222"/>
          <a:stretch/>
        </p:blipFill>
        <p:spPr>
          <a:xfrm>
            <a:off x="38370" y="1059582"/>
            <a:ext cx="9105630" cy="4083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БОУ СОШ №777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305</Words>
  <Application>Microsoft Office PowerPoint</Application>
  <PresentationFormat>Экран (16:9)</PresentationFormat>
  <Paragraphs>84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ГБОУ СОШ №777</vt:lpstr>
      <vt:lpstr>Цифровые следы сетевого взаимодействия сотрудников образовательной организации</vt:lpstr>
      <vt:lpstr>Примеры вопросов для оценки информатизации школы в национальных инструментах оценки</vt:lpstr>
      <vt:lpstr>Наша школа</vt:lpstr>
      <vt:lpstr>Задачи исследования </vt:lpstr>
      <vt:lpstr>Объект и предмет исследования</vt:lpstr>
      <vt:lpstr>О каких данных идет речь?</vt:lpstr>
      <vt:lpstr>Дорожная карта информатизации</vt:lpstr>
      <vt:lpstr>Мониторинг внедрения ИОС</vt:lpstr>
      <vt:lpstr>Мониторинг документооборота</vt:lpstr>
      <vt:lpstr>Оценка эффективности образовательных событий</vt:lpstr>
      <vt:lpstr>Кластеризация коллектива (принятие инновации)</vt:lpstr>
      <vt:lpstr>Социальный капитал организации</vt:lpstr>
      <vt:lpstr>Формальная и неформальная структура </vt:lpstr>
      <vt:lpstr>Связи в методических сообществах</vt:lpstr>
      <vt:lpstr>Публикации, выступления по теме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следы сетевого взаимодействия сотрудников образовательной организации</dc:title>
  <dc:creator>Maria S</dc:creator>
  <cp:lastModifiedBy>Maria S</cp:lastModifiedBy>
  <cp:revision>23</cp:revision>
  <dcterms:modified xsi:type="dcterms:W3CDTF">2016-04-26T09:32:06Z</dcterms:modified>
</cp:coreProperties>
</file>