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569" r:id="rId3"/>
    <p:sldId id="547" r:id="rId4"/>
    <p:sldId id="571" r:id="rId5"/>
    <p:sldId id="570" r:id="rId6"/>
    <p:sldId id="546" r:id="rId7"/>
    <p:sldId id="502" r:id="rId8"/>
    <p:sldId id="503" r:id="rId9"/>
    <p:sldId id="504" r:id="rId10"/>
    <p:sldId id="505" r:id="rId11"/>
    <p:sldId id="508" r:id="rId12"/>
    <p:sldId id="509" r:id="rId13"/>
    <p:sldId id="515" r:id="rId14"/>
    <p:sldId id="516" r:id="rId15"/>
    <p:sldId id="517" r:id="rId16"/>
    <p:sldId id="521" r:id="rId17"/>
    <p:sldId id="549" r:id="rId18"/>
    <p:sldId id="542" r:id="rId19"/>
    <p:sldId id="543" r:id="rId20"/>
    <p:sldId id="545" r:id="rId21"/>
    <p:sldId id="565" r:id="rId22"/>
    <p:sldId id="566" r:id="rId23"/>
    <p:sldId id="548" r:id="rId24"/>
    <p:sldId id="550" r:id="rId25"/>
    <p:sldId id="552" r:id="rId26"/>
    <p:sldId id="555" r:id="rId27"/>
    <p:sldId id="556" r:id="rId28"/>
    <p:sldId id="557" r:id="rId29"/>
    <p:sldId id="558" r:id="rId30"/>
    <p:sldId id="559" r:id="rId31"/>
    <p:sldId id="564" r:id="rId32"/>
    <p:sldId id="561" r:id="rId33"/>
    <p:sldId id="562" r:id="rId34"/>
    <p:sldId id="572" r:id="rId35"/>
    <p:sldId id="568" r:id="rId36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939"/>
    <a:srgbClr val="FF0066"/>
    <a:srgbClr val="A0F692"/>
    <a:srgbClr val="F1FC8C"/>
    <a:srgbClr val="F36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49" autoAdjust="0"/>
  </p:normalViewPr>
  <p:slideViewPr>
    <p:cSldViewPr>
      <p:cViewPr varScale="1">
        <p:scale>
          <a:sx n="107" d="100"/>
          <a:sy n="107" d="100"/>
        </p:scale>
        <p:origin x="-61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E3D39-C1F5-4953-B799-991BAFB9D857}" type="doc">
      <dgm:prSet loTypeId="urn:diagrams.loki3.com/TabbedArc+Icon" loCatId="relationship" qsTypeId="urn:microsoft.com/office/officeart/2005/8/quickstyle/simple1" qsCatId="simple" csTypeId="urn:microsoft.com/office/officeart/2005/8/colors/colorful5" csCatId="colorful" phldr="1"/>
      <dgm:spPr/>
    </dgm:pt>
    <dgm:pt modelId="{7A75CCCB-0EE9-430D-9CC8-F209A57F0F5A}">
      <dgm:prSet phldrT="[Текст]"/>
      <dgm:spPr/>
      <dgm:t>
        <a:bodyPr/>
        <a:lstStyle/>
        <a:p>
          <a:r>
            <a:rPr lang="ru-RU" dirty="0" smtClean="0"/>
            <a:t>Политическая воля</a:t>
          </a:r>
          <a:endParaRPr lang="ru-RU" dirty="0"/>
        </a:p>
      </dgm:t>
    </dgm:pt>
    <dgm:pt modelId="{E38C8C65-7414-4107-BC71-1B88BDADE345}" type="parTrans" cxnId="{C87871E9-AD25-41F7-A1E5-2CE72BAD950D}">
      <dgm:prSet/>
      <dgm:spPr/>
      <dgm:t>
        <a:bodyPr/>
        <a:lstStyle/>
        <a:p>
          <a:endParaRPr lang="ru-RU"/>
        </a:p>
      </dgm:t>
    </dgm:pt>
    <dgm:pt modelId="{238C1354-B38B-4CA4-8E65-15D004316959}" type="sibTrans" cxnId="{C87871E9-AD25-41F7-A1E5-2CE72BAD950D}">
      <dgm:prSet/>
      <dgm:spPr/>
      <dgm:t>
        <a:bodyPr/>
        <a:lstStyle/>
        <a:p>
          <a:endParaRPr lang="ru-RU"/>
        </a:p>
      </dgm:t>
    </dgm:pt>
    <dgm:pt modelId="{09EFD349-C44B-4A16-965F-C77FE3EAD97E}">
      <dgm:prSet phldrT="[Текст]" custT="1"/>
      <dgm:spPr/>
      <dgm:t>
        <a:bodyPr/>
        <a:lstStyle/>
        <a:p>
          <a:r>
            <a:rPr lang="ru-RU" sz="4000" dirty="0" smtClean="0"/>
            <a:t>Доверие</a:t>
          </a:r>
          <a:endParaRPr lang="ru-RU" sz="4000" dirty="0"/>
        </a:p>
      </dgm:t>
    </dgm:pt>
    <dgm:pt modelId="{B3EB6D7D-783B-4FE1-AD81-9EFF17F9AB21}" type="parTrans" cxnId="{33FE1B59-D3EC-4ED7-8F51-CCA22637D5B3}">
      <dgm:prSet/>
      <dgm:spPr/>
      <dgm:t>
        <a:bodyPr/>
        <a:lstStyle/>
        <a:p>
          <a:endParaRPr lang="ru-RU"/>
        </a:p>
      </dgm:t>
    </dgm:pt>
    <dgm:pt modelId="{99488A2F-68C6-4901-9AB6-221C267BEAEE}" type="sibTrans" cxnId="{33FE1B59-D3EC-4ED7-8F51-CCA22637D5B3}">
      <dgm:prSet/>
      <dgm:spPr/>
      <dgm:t>
        <a:bodyPr/>
        <a:lstStyle/>
        <a:p>
          <a:endParaRPr lang="ru-RU"/>
        </a:p>
      </dgm:t>
    </dgm:pt>
    <dgm:pt modelId="{E92A408A-C5C1-4F11-AA30-34BD94951F80}">
      <dgm:prSet phldrT="[Текст]"/>
      <dgm:spPr/>
      <dgm:t>
        <a:bodyPr/>
        <a:lstStyle/>
        <a:p>
          <a:r>
            <a:rPr lang="ru-RU" dirty="0" smtClean="0"/>
            <a:t>Техническая компетентность ПОЛЬЗОВАТЕЛЕЙ</a:t>
          </a:r>
          <a:endParaRPr lang="ru-RU" dirty="0"/>
        </a:p>
      </dgm:t>
    </dgm:pt>
    <dgm:pt modelId="{CA48968C-73AE-4B71-B6B1-7573DB31CBF6}" type="parTrans" cxnId="{4BBA044A-CB19-4170-9382-82273CEA25C9}">
      <dgm:prSet/>
      <dgm:spPr/>
      <dgm:t>
        <a:bodyPr/>
        <a:lstStyle/>
        <a:p>
          <a:endParaRPr lang="ru-RU"/>
        </a:p>
      </dgm:t>
    </dgm:pt>
    <dgm:pt modelId="{5D275E89-07E0-4DC0-B260-3CD453BCA967}" type="sibTrans" cxnId="{4BBA044A-CB19-4170-9382-82273CEA25C9}">
      <dgm:prSet/>
      <dgm:spPr/>
      <dgm:t>
        <a:bodyPr/>
        <a:lstStyle/>
        <a:p>
          <a:endParaRPr lang="ru-RU"/>
        </a:p>
      </dgm:t>
    </dgm:pt>
    <dgm:pt modelId="{E0CB4F66-80B2-445D-845A-385A9D735E72}" type="pres">
      <dgm:prSet presAssocID="{D27E3D39-C1F5-4953-B799-991BAFB9D857}" presName="Name0" presStyleCnt="0">
        <dgm:presLayoutVars>
          <dgm:dir/>
          <dgm:resizeHandles val="exact"/>
        </dgm:presLayoutVars>
      </dgm:prSet>
      <dgm:spPr/>
    </dgm:pt>
    <dgm:pt modelId="{4D106CC2-2A3E-429F-A2AF-37A555F8D6BD}" type="pres">
      <dgm:prSet presAssocID="{7A75CCCB-0EE9-430D-9CC8-F209A57F0F5A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61329-053C-45C3-979E-603B21688599}" type="pres">
      <dgm:prSet presAssocID="{09EFD349-C44B-4A16-965F-C77FE3EAD97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15661-8ABE-4911-8332-0C63599D918A}" type="pres">
      <dgm:prSet presAssocID="{E92A408A-C5C1-4F11-AA30-34BD94951F80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E2634D-C287-4C9D-9000-8E089AB38869}" type="presOf" srcId="{7A75CCCB-0EE9-430D-9CC8-F209A57F0F5A}" destId="{4D106CC2-2A3E-429F-A2AF-37A555F8D6BD}" srcOrd="0" destOrd="0" presId="urn:diagrams.loki3.com/TabbedArc+Icon"/>
    <dgm:cxn modelId="{39847D8E-468E-4474-86E5-8943DF9D7351}" type="presOf" srcId="{D27E3D39-C1F5-4953-B799-991BAFB9D857}" destId="{E0CB4F66-80B2-445D-845A-385A9D735E72}" srcOrd="0" destOrd="0" presId="urn:diagrams.loki3.com/TabbedArc+Icon"/>
    <dgm:cxn modelId="{33FE1B59-D3EC-4ED7-8F51-CCA22637D5B3}" srcId="{D27E3D39-C1F5-4953-B799-991BAFB9D857}" destId="{09EFD349-C44B-4A16-965F-C77FE3EAD97E}" srcOrd="1" destOrd="0" parTransId="{B3EB6D7D-783B-4FE1-AD81-9EFF17F9AB21}" sibTransId="{99488A2F-68C6-4901-9AB6-221C267BEAEE}"/>
    <dgm:cxn modelId="{155BB20D-8B20-4375-81F2-D29AC1888BD8}" type="presOf" srcId="{09EFD349-C44B-4A16-965F-C77FE3EAD97E}" destId="{B9461329-053C-45C3-979E-603B21688599}" srcOrd="0" destOrd="0" presId="urn:diagrams.loki3.com/TabbedArc+Icon"/>
    <dgm:cxn modelId="{4BBA044A-CB19-4170-9382-82273CEA25C9}" srcId="{D27E3D39-C1F5-4953-B799-991BAFB9D857}" destId="{E92A408A-C5C1-4F11-AA30-34BD94951F80}" srcOrd="2" destOrd="0" parTransId="{CA48968C-73AE-4B71-B6B1-7573DB31CBF6}" sibTransId="{5D275E89-07E0-4DC0-B260-3CD453BCA967}"/>
    <dgm:cxn modelId="{C87871E9-AD25-41F7-A1E5-2CE72BAD950D}" srcId="{D27E3D39-C1F5-4953-B799-991BAFB9D857}" destId="{7A75CCCB-0EE9-430D-9CC8-F209A57F0F5A}" srcOrd="0" destOrd="0" parTransId="{E38C8C65-7414-4107-BC71-1B88BDADE345}" sibTransId="{238C1354-B38B-4CA4-8E65-15D004316959}"/>
    <dgm:cxn modelId="{4AF47380-6EED-4C2C-B570-4145F4C684B5}" type="presOf" srcId="{E92A408A-C5C1-4F11-AA30-34BD94951F80}" destId="{00115661-8ABE-4911-8332-0C63599D918A}" srcOrd="0" destOrd="0" presId="urn:diagrams.loki3.com/TabbedArc+Icon"/>
    <dgm:cxn modelId="{7F80F3E7-19E8-4938-BDE2-13CA361C2AAF}" type="presParOf" srcId="{E0CB4F66-80B2-445D-845A-385A9D735E72}" destId="{4D106CC2-2A3E-429F-A2AF-37A555F8D6BD}" srcOrd="0" destOrd="0" presId="urn:diagrams.loki3.com/TabbedArc+Icon"/>
    <dgm:cxn modelId="{DCF17294-BC16-4158-A166-F44B2ECCB5D8}" type="presParOf" srcId="{E0CB4F66-80B2-445D-845A-385A9D735E72}" destId="{B9461329-053C-45C3-979E-603B21688599}" srcOrd="1" destOrd="0" presId="urn:diagrams.loki3.com/TabbedArc+Icon"/>
    <dgm:cxn modelId="{E3A790C1-F233-4596-BA24-52BCC6977234}" type="presParOf" srcId="{E0CB4F66-80B2-445D-845A-385A9D735E72}" destId="{00115661-8ABE-4911-8332-0C63599D918A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E3D39-C1F5-4953-B799-991BAFB9D857}" type="doc">
      <dgm:prSet loTypeId="urn:diagrams.loki3.com/TabbedArc+Icon" loCatId="relationship" qsTypeId="urn:microsoft.com/office/officeart/2005/8/quickstyle/simple1" qsCatId="simple" csTypeId="urn:microsoft.com/office/officeart/2005/8/colors/colorful5" csCatId="colorful" phldr="1"/>
      <dgm:spPr/>
    </dgm:pt>
    <dgm:pt modelId="{09EFD349-C44B-4A16-965F-C77FE3EAD97E}">
      <dgm:prSet phldrT="[Текст]" custT="1"/>
      <dgm:spPr>
        <a:solidFill>
          <a:srgbClr val="4CD939"/>
        </a:solidFill>
      </dgm:spPr>
      <dgm:t>
        <a:bodyPr/>
        <a:lstStyle/>
        <a:p>
          <a:r>
            <a:rPr lang="ru-RU" sz="3600" dirty="0" smtClean="0"/>
            <a:t>Доверие</a:t>
          </a:r>
          <a:endParaRPr lang="ru-RU" sz="3600" dirty="0"/>
        </a:p>
      </dgm:t>
    </dgm:pt>
    <dgm:pt modelId="{B3EB6D7D-783B-4FE1-AD81-9EFF17F9AB21}" type="parTrans" cxnId="{33FE1B59-D3EC-4ED7-8F51-CCA22637D5B3}">
      <dgm:prSet/>
      <dgm:spPr/>
      <dgm:t>
        <a:bodyPr/>
        <a:lstStyle/>
        <a:p>
          <a:endParaRPr lang="ru-RU"/>
        </a:p>
      </dgm:t>
    </dgm:pt>
    <dgm:pt modelId="{99488A2F-68C6-4901-9AB6-221C267BEAEE}" type="sibTrans" cxnId="{33FE1B59-D3EC-4ED7-8F51-CCA22637D5B3}">
      <dgm:prSet/>
      <dgm:spPr/>
      <dgm:t>
        <a:bodyPr/>
        <a:lstStyle/>
        <a:p>
          <a:endParaRPr lang="ru-RU"/>
        </a:p>
      </dgm:t>
    </dgm:pt>
    <dgm:pt modelId="{E0CB4F66-80B2-445D-845A-385A9D735E72}" type="pres">
      <dgm:prSet presAssocID="{D27E3D39-C1F5-4953-B799-991BAFB9D857}" presName="Name0" presStyleCnt="0">
        <dgm:presLayoutVars>
          <dgm:dir/>
          <dgm:resizeHandles val="exact"/>
        </dgm:presLayoutVars>
      </dgm:prSet>
      <dgm:spPr/>
    </dgm:pt>
    <dgm:pt modelId="{556FE202-8429-4C7B-A54C-6BF2CE408236}" type="pres">
      <dgm:prSet presAssocID="{09EFD349-C44B-4A16-965F-C77FE3EAD97E}" presName="one" presStyleLbl="node1" presStyleIdx="0" presStyleCnt="1" custScaleX="100000" custScaleY="90907" custRadScaleRad="103751" custRadScaleInc="-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FE1B59-D3EC-4ED7-8F51-CCA22637D5B3}" srcId="{D27E3D39-C1F5-4953-B799-991BAFB9D857}" destId="{09EFD349-C44B-4A16-965F-C77FE3EAD97E}" srcOrd="0" destOrd="0" parTransId="{B3EB6D7D-783B-4FE1-AD81-9EFF17F9AB21}" sibTransId="{99488A2F-68C6-4901-9AB6-221C267BEAEE}"/>
    <dgm:cxn modelId="{3A9D9A5C-2466-45FF-842C-A80D3A583429}" type="presOf" srcId="{09EFD349-C44B-4A16-965F-C77FE3EAD97E}" destId="{556FE202-8429-4C7B-A54C-6BF2CE408236}" srcOrd="0" destOrd="0" presId="urn:diagrams.loki3.com/TabbedArc+Icon"/>
    <dgm:cxn modelId="{489ECC50-506C-46BC-B2D8-918D7209FA3F}" type="presOf" srcId="{D27E3D39-C1F5-4953-B799-991BAFB9D857}" destId="{E0CB4F66-80B2-445D-845A-385A9D735E72}" srcOrd="0" destOrd="0" presId="urn:diagrams.loki3.com/TabbedArc+Icon"/>
    <dgm:cxn modelId="{C1211478-E123-4B71-BAC1-4CD70006A126}" type="presParOf" srcId="{E0CB4F66-80B2-445D-845A-385A9D735E72}" destId="{556FE202-8429-4C7B-A54C-6BF2CE408236}" srcOrd="0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E3D39-C1F5-4953-B799-991BAFB9D857}" type="doc">
      <dgm:prSet loTypeId="urn:diagrams.loki3.com/TabbedArc+Icon" loCatId="relationship" qsTypeId="urn:microsoft.com/office/officeart/2005/8/quickstyle/simple1" qsCatId="simple" csTypeId="urn:microsoft.com/office/officeart/2005/8/colors/colorful5" csCatId="colorful" phldr="1"/>
      <dgm:spPr/>
    </dgm:pt>
    <dgm:pt modelId="{E92A408A-C5C1-4F11-AA30-34BD94951F80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Техническая компетентность ПОЛЬЗОВАТЕЛЕЙ</a:t>
          </a:r>
          <a:endParaRPr lang="ru-RU" dirty="0"/>
        </a:p>
      </dgm:t>
    </dgm:pt>
    <dgm:pt modelId="{CA48968C-73AE-4B71-B6B1-7573DB31CBF6}" type="parTrans" cxnId="{4BBA044A-CB19-4170-9382-82273CEA25C9}">
      <dgm:prSet/>
      <dgm:spPr/>
      <dgm:t>
        <a:bodyPr/>
        <a:lstStyle/>
        <a:p>
          <a:endParaRPr lang="ru-RU"/>
        </a:p>
      </dgm:t>
    </dgm:pt>
    <dgm:pt modelId="{5D275E89-07E0-4DC0-B260-3CD453BCA967}" type="sibTrans" cxnId="{4BBA044A-CB19-4170-9382-82273CEA25C9}">
      <dgm:prSet/>
      <dgm:spPr/>
      <dgm:t>
        <a:bodyPr/>
        <a:lstStyle/>
        <a:p>
          <a:endParaRPr lang="ru-RU"/>
        </a:p>
      </dgm:t>
    </dgm:pt>
    <dgm:pt modelId="{E0CB4F66-80B2-445D-845A-385A9D735E72}" type="pres">
      <dgm:prSet presAssocID="{D27E3D39-C1F5-4953-B799-991BAFB9D857}" presName="Name0" presStyleCnt="0">
        <dgm:presLayoutVars>
          <dgm:dir/>
          <dgm:resizeHandles val="exact"/>
        </dgm:presLayoutVars>
      </dgm:prSet>
      <dgm:spPr/>
    </dgm:pt>
    <dgm:pt modelId="{2297D648-A8DD-44E6-AFEE-CE872F2E87BD}" type="pres">
      <dgm:prSet presAssocID="{E92A408A-C5C1-4F11-AA30-34BD94951F80}" presName="on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3F3FD-6613-4441-86C1-A6CCF8B04AAF}" type="presOf" srcId="{D27E3D39-C1F5-4953-B799-991BAFB9D857}" destId="{E0CB4F66-80B2-445D-845A-385A9D735E72}" srcOrd="0" destOrd="0" presId="urn:diagrams.loki3.com/TabbedArc+Icon"/>
    <dgm:cxn modelId="{4BBA044A-CB19-4170-9382-82273CEA25C9}" srcId="{D27E3D39-C1F5-4953-B799-991BAFB9D857}" destId="{E92A408A-C5C1-4F11-AA30-34BD94951F80}" srcOrd="0" destOrd="0" parTransId="{CA48968C-73AE-4B71-B6B1-7573DB31CBF6}" sibTransId="{5D275E89-07E0-4DC0-B260-3CD453BCA967}"/>
    <dgm:cxn modelId="{0C9A5287-8F3A-4BAA-B902-985D3B17ADC9}" type="presOf" srcId="{E92A408A-C5C1-4F11-AA30-34BD94951F80}" destId="{2297D648-A8DD-44E6-AFEE-CE872F2E87BD}" srcOrd="0" destOrd="0" presId="urn:diagrams.loki3.com/TabbedArc+Icon"/>
    <dgm:cxn modelId="{FF051812-A848-4476-AF2A-C5FAB8493836}" type="presParOf" srcId="{E0CB4F66-80B2-445D-845A-385A9D735E72}" destId="{2297D648-A8DD-44E6-AFEE-CE872F2E87BD}" srcOrd="0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E3D39-C1F5-4953-B799-991BAFB9D857}" type="doc">
      <dgm:prSet loTypeId="urn:diagrams.loki3.com/TabbedArc+Icon" loCatId="relationship" qsTypeId="urn:microsoft.com/office/officeart/2005/8/quickstyle/simple1" qsCatId="simple" csTypeId="urn:microsoft.com/office/officeart/2005/8/colors/colorful5" csCatId="colorful" phldr="1"/>
      <dgm:spPr/>
    </dgm:pt>
    <dgm:pt modelId="{7A75CCCB-0EE9-430D-9CC8-F209A57F0F5A}">
      <dgm:prSet phldrT="[Текст]"/>
      <dgm:spPr/>
      <dgm:t>
        <a:bodyPr/>
        <a:lstStyle/>
        <a:p>
          <a:r>
            <a:rPr lang="ru-RU" dirty="0" smtClean="0"/>
            <a:t>Политическая воля</a:t>
          </a:r>
          <a:endParaRPr lang="ru-RU" dirty="0"/>
        </a:p>
      </dgm:t>
    </dgm:pt>
    <dgm:pt modelId="{E38C8C65-7414-4107-BC71-1B88BDADE345}" type="parTrans" cxnId="{C87871E9-AD25-41F7-A1E5-2CE72BAD950D}">
      <dgm:prSet/>
      <dgm:spPr/>
      <dgm:t>
        <a:bodyPr/>
        <a:lstStyle/>
        <a:p>
          <a:endParaRPr lang="ru-RU"/>
        </a:p>
      </dgm:t>
    </dgm:pt>
    <dgm:pt modelId="{238C1354-B38B-4CA4-8E65-15D004316959}" type="sibTrans" cxnId="{C87871E9-AD25-41F7-A1E5-2CE72BAD950D}">
      <dgm:prSet/>
      <dgm:spPr/>
      <dgm:t>
        <a:bodyPr/>
        <a:lstStyle/>
        <a:p>
          <a:endParaRPr lang="ru-RU"/>
        </a:p>
      </dgm:t>
    </dgm:pt>
    <dgm:pt modelId="{E0CB4F66-80B2-445D-845A-385A9D735E72}" type="pres">
      <dgm:prSet presAssocID="{D27E3D39-C1F5-4953-B799-991BAFB9D857}" presName="Name0" presStyleCnt="0">
        <dgm:presLayoutVars>
          <dgm:dir/>
          <dgm:resizeHandles val="exact"/>
        </dgm:presLayoutVars>
      </dgm:prSet>
      <dgm:spPr/>
    </dgm:pt>
    <dgm:pt modelId="{0F61794E-47B3-4963-BC3D-1444CC96EC56}" type="pres">
      <dgm:prSet presAssocID="{7A75CCCB-0EE9-430D-9CC8-F209A57F0F5A}" presName="on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8426E-9650-41AE-BC0F-910B30EDF714}" type="presOf" srcId="{7A75CCCB-0EE9-430D-9CC8-F209A57F0F5A}" destId="{0F61794E-47B3-4963-BC3D-1444CC96EC56}" srcOrd="0" destOrd="0" presId="urn:diagrams.loki3.com/TabbedArc+Icon"/>
    <dgm:cxn modelId="{90A120DE-4298-4228-B874-DDDF79E4B850}" type="presOf" srcId="{D27E3D39-C1F5-4953-B799-991BAFB9D857}" destId="{E0CB4F66-80B2-445D-845A-385A9D735E72}" srcOrd="0" destOrd="0" presId="urn:diagrams.loki3.com/TabbedArc+Icon"/>
    <dgm:cxn modelId="{C87871E9-AD25-41F7-A1E5-2CE72BAD950D}" srcId="{D27E3D39-C1F5-4953-B799-991BAFB9D857}" destId="{7A75CCCB-0EE9-430D-9CC8-F209A57F0F5A}" srcOrd="0" destOrd="0" parTransId="{E38C8C65-7414-4107-BC71-1B88BDADE345}" sibTransId="{238C1354-B38B-4CA4-8E65-15D004316959}"/>
    <dgm:cxn modelId="{D50E8237-BC65-47F8-8C71-DB8C183D8F11}" type="presParOf" srcId="{E0CB4F66-80B2-445D-845A-385A9D735E72}" destId="{0F61794E-47B3-4963-BC3D-1444CC96EC56}" srcOrd="0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064A4A-991C-493C-9C49-6A7D9FD529A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0BBB65-8A51-4D66-84F8-64C513349CA7}">
      <dgm:prSet phldrT="[Текст]" custT="1"/>
      <dgm:spPr>
        <a:solidFill>
          <a:srgbClr val="A9F5B2"/>
        </a:solidFill>
      </dgm:spPr>
      <dgm:t>
        <a:bodyPr/>
        <a:lstStyle/>
        <a:p>
          <a:endParaRPr lang="ru-RU" sz="1600" dirty="0" smtClean="0">
            <a:solidFill>
              <a:schemeClr val="tx1"/>
            </a:solidFill>
          </a:endParaRPr>
        </a:p>
        <a:p>
          <a:r>
            <a:rPr lang="ru-RU" sz="1600" dirty="0" smtClean="0">
              <a:solidFill>
                <a:schemeClr val="tx1"/>
              </a:solidFill>
            </a:rPr>
            <a:t>Кластер.</a:t>
          </a:r>
        </a:p>
        <a:p>
          <a:r>
            <a:rPr lang="ru-RU" sz="1600" dirty="0" smtClean="0">
              <a:solidFill>
                <a:schemeClr val="tx1"/>
              </a:solidFill>
            </a:rPr>
            <a:t>анализ</a:t>
          </a:r>
        </a:p>
        <a:p>
          <a:endParaRPr lang="ru-RU" sz="1600" dirty="0">
            <a:solidFill>
              <a:schemeClr val="tx1"/>
            </a:solidFill>
          </a:endParaRPr>
        </a:p>
      </dgm:t>
    </dgm:pt>
    <dgm:pt modelId="{469C5A0F-1A48-4AB4-BC36-2C84EEF6E7C0}" type="parTrans" cxnId="{2D7839BB-188A-40AA-82CB-5A2225908BB0}">
      <dgm:prSet/>
      <dgm:spPr/>
      <dgm:t>
        <a:bodyPr/>
        <a:lstStyle/>
        <a:p>
          <a:endParaRPr lang="ru-RU"/>
        </a:p>
      </dgm:t>
    </dgm:pt>
    <dgm:pt modelId="{088F1C87-1D87-4CA7-8689-01A4516B2783}" type="sibTrans" cxnId="{2D7839BB-188A-40AA-82CB-5A2225908BB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8E0B3AAA-315F-4D58-A6BC-119A7419209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«Слабые»</a:t>
          </a:r>
        </a:p>
        <a:p>
          <a:r>
            <a:rPr lang="ru-RU" sz="1400" dirty="0" smtClean="0">
              <a:solidFill>
                <a:schemeClr val="tx1"/>
              </a:solidFill>
            </a:rPr>
            <a:t>школы</a:t>
          </a:r>
          <a:endParaRPr lang="ru-RU" sz="1400" dirty="0">
            <a:solidFill>
              <a:schemeClr val="tx1"/>
            </a:solidFill>
          </a:endParaRPr>
        </a:p>
      </dgm:t>
    </dgm:pt>
    <dgm:pt modelId="{59BA9E96-4ACE-4536-A747-B581150A437C}" type="parTrans" cxnId="{0E0EA7AF-22E1-4B54-9FAA-9F9379038695}">
      <dgm:prSet/>
      <dgm:spPr/>
      <dgm:t>
        <a:bodyPr/>
        <a:lstStyle/>
        <a:p>
          <a:endParaRPr lang="ru-RU"/>
        </a:p>
      </dgm:t>
    </dgm:pt>
    <dgm:pt modelId="{D94AC8D1-097D-4BD9-B1D7-5C16D7261D92}" type="sibTrans" cxnId="{0E0EA7AF-22E1-4B54-9FAA-9F9379038695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089C373E-CF86-472B-82C9-ED1D6EFCA3D9}">
      <dgm:prSet phldrT="[Текст]"/>
      <dgm:spPr>
        <a:solidFill>
          <a:srgbClr val="E3BBDE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Анализ</a:t>
          </a:r>
        </a:p>
        <a:p>
          <a:r>
            <a:rPr lang="ru-RU" dirty="0" smtClean="0">
              <a:solidFill>
                <a:schemeClr val="tx1"/>
              </a:solidFill>
            </a:rPr>
            <a:t>факторов</a:t>
          </a:r>
          <a:endParaRPr lang="ru-RU" dirty="0">
            <a:solidFill>
              <a:schemeClr val="tx1"/>
            </a:solidFill>
          </a:endParaRPr>
        </a:p>
      </dgm:t>
    </dgm:pt>
    <dgm:pt modelId="{E5682C5C-8D46-46A7-911A-9A1001EA91FC}" type="parTrans" cxnId="{9B2D7A5C-9152-480E-B619-0D791A5496B0}">
      <dgm:prSet/>
      <dgm:spPr/>
      <dgm:t>
        <a:bodyPr/>
        <a:lstStyle/>
        <a:p>
          <a:endParaRPr lang="ru-RU"/>
        </a:p>
      </dgm:t>
    </dgm:pt>
    <dgm:pt modelId="{C6E370E0-12F6-4E64-B044-315FF3AA887F}" type="sibTrans" cxnId="{9B2D7A5C-9152-480E-B619-0D791A5496B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3D55E3C0-B102-4ACC-8A29-8480017F28DD}">
      <dgm:prSet phldrT="[Текст]" custT="1"/>
      <dgm:spPr>
        <a:solidFill>
          <a:srgbClr val="FFFDA1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Меры</a:t>
          </a:r>
        </a:p>
        <a:p>
          <a:r>
            <a:rPr lang="ru-RU" sz="1300" dirty="0" smtClean="0">
              <a:solidFill>
                <a:schemeClr val="tx1"/>
              </a:solidFill>
            </a:rPr>
            <a:t>поддержки</a:t>
          </a:r>
          <a:endParaRPr lang="ru-RU" sz="1300" dirty="0">
            <a:solidFill>
              <a:schemeClr val="tx1"/>
            </a:solidFill>
          </a:endParaRPr>
        </a:p>
      </dgm:t>
    </dgm:pt>
    <dgm:pt modelId="{1DE21B33-A50E-4702-90C9-AA551E1295E3}" type="parTrans" cxnId="{DA32C4A1-EBFE-4571-BA35-8C2774DCDAEC}">
      <dgm:prSet/>
      <dgm:spPr/>
      <dgm:t>
        <a:bodyPr/>
        <a:lstStyle/>
        <a:p>
          <a:endParaRPr lang="ru-RU"/>
        </a:p>
      </dgm:t>
    </dgm:pt>
    <dgm:pt modelId="{1566DC25-692E-4EE6-97F1-90EC3CD4F379}" type="sibTrans" cxnId="{DA32C4A1-EBFE-4571-BA35-8C2774DCDAEC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239492BF-43B2-4FE4-973F-CE81B79D7699}">
      <dgm:prSet phldrT="[Текст]" custT="1"/>
      <dgm:spPr>
        <a:solidFill>
          <a:srgbClr val="FF603B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Оценка</a:t>
          </a:r>
        </a:p>
      </dgm:t>
    </dgm:pt>
    <dgm:pt modelId="{B8CC61A7-D062-4F73-95F5-0D4B22BCDAA4}" type="parTrans" cxnId="{F5E4918B-DEB9-49C0-97B9-F43928222A22}">
      <dgm:prSet/>
      <dgm:spPr/>
      <dgm:t>
        <a:bodyPr/>
        <a:lstStyle/>
        <a:p>
          <a:endParaRPr lang="ru-RU"/>
        </a:p>
      </dgm:t>
    </dgm:pt>
    <dgm:pt modelId="{FD5F2BBD-CEDA-453F-817F-9D422CA3B9E8}" type="sibTrans" cxnId="{F5E4918B-DEB9-49C0-97B9-F43928222A22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A90AFA4-3A29-43ED-BADE-8D80A128C4A2}" type="pres">
      <dgm:prSet presAssocID="{D2064A4A-991C-493C-9C49-6A7D9FD529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A85BA-F5C5-4199-97C1-5590C804C065}" type="pres">
      <dgm:prSet presAssocID="{150BBB65-8A51-4D66-84F8-64C513349CA7}" presName="node" presStyleLbl="node1" presStyleIdx="0" presStyleCnt="5" custScaleX="105515" custScaleY="99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3D16C-BD4C-441E-9331-704EAA1688AC}" type="pres">
      <dgm:prSet presAssocID="{088F1C87-1D87-4CA7-8689-01A4516B278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4D01AEB-5971-4A48-926B-03E4A39D48FE}" type="pres">
      <dgm:prSet presAssocID="{088F1C87-1D87-4CA7-8689-01A4516B278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0F826FC-85FC-446B-8D32-E38CA94871A3}" type="pres">
      <dgm:prSet presAssocID="{8E0B3AAA-315F-4D58-A6BC-119A7419209E}" presName="node" presStyleLbl="node1" presStyleIdx="1" presStyleCnt="5" custScaleX="113189" custScaleY="103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A185A-C258-4C2A-83BF-4735A0445F36}" type="pres">
      <dgm:prSet presAssocID="{D94AC8D1-097D-4BD9-B1D7-5C16D7261D9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F0510BE-C75E-4F31-87E7-C31B4A45C8DC}" type="pres">
      <dgm:prSet presAssocID="{D94AC8D1-097D-4BD9-B1D7-5C16D7261D9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FD088C60-6DD5-475A-87B7-147FCF586FF6}" type="pres">
      <dgm:prSet presAssocID="{089C373E-CF86-472B-82C9-ED1D6EFCA3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E1F7A-3C54-40E4-852E-2DC04EF72DB8}" type="pres">
      <dgm:prSet presAssocID="{C6E370E0-12F6-4E64-B044-315FF3AA887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D491A16-00C2-4C56-8086-905B2839355D}" type="pres">
      <dgm:prSet presAssocID="{C6E370E0-12F6-4E64-B044-315FF3AA887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C32EC61-991B-4D81-8736-AE633039930B}" type="pres">
      <dgm:prSet presAssocID="{3D55E3C0-B102-4ACC-8A29-8480017F28DD}" presName="node" presStyleLbl="node1" presStyleIdx="3" presStyleCnt="5" custScaleX="106634" custScaleY="107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709EC-1AA4-4C9B-A4AF-160135BF1857}" type="pres">
      <dgm:prSet presAssocID="{1566DC25-692E-4EE6-97F1-90EC3CD4F37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5F08DA7-F941-4A4F-AEE1-7F5D46AB0349}" type="pres">
      <dgm:prSet presAssocID="{1566DC25-692E-4EE6-97F1-90EC3CD4F37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B126335-462A-4E2F-87D9-A5FF25212DF5}" type="pres">
      <dgm:prSet presAssocID="{239492BF-43B2-4FE4-973F-CE81B79D7699}" presName="node" presStyleLbl="node1" presStyleIdx="4" presStyleCnt="5" custRadScaleRad="100519" custRadScaleInc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71139-4834-45EE-A2C7-2809C8A28698}" type="pres">
      <dgm:prSet presAssocID="{FD5F2BBD-CEDA-453F-817F-9D422CA3B9E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8108410-6403-4C1F-B94F-039BF4B2F8E6}" type="pres">
      <dgm:prSet presAssocID="{FD5F2BBD-CEDA-453F-817F-9D422CA3B9E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0E0EA7AF-22E1-4B54-9FAA-9F9379038695}" srcId="{D2064A4A-991C-493C-9C49-6A7D9FD529AF}" destId="{8E0B3AAA-315F-4D58-A6BC-119A7419209E}" srcOrd="1" destOrd="0" parTransId="{59BA9E96-4ACE-4536-A747-B581150A437C}" sibTransId="{D94AC8D1-097D-4BD9-B1D7-5C16D7261D92}"/>
    <dgm:cxn modelId="{34852DEB-2CDB-4C7F-A879-BE996F45D017}" type="presOf" srcId="{C6E370E0-12F6-4E64-B044-315FF3AA887F}" destId="{E1EE1F7A-3C54-40E4-852E-2DC04EF72DB8}" srcOrd="0" destOrd="0" presId="urn:microsoft.com/office/officeart/2005/8/layout/cycle2"/>
    <dgm:cxn modelId="{F5E4918B-DEB9-49C0-97B9-F43928222A22}" srcId="{D2064A4A-991C-493C-9C49-6A7D9FD529AF}" destId="{239492BF-43B2-4FE4-973F-CE81B79D7699}" srcOrd="4" destOrd="0" parTransId="{B8CC61A7-D062-4F73-95F5-0D4B22BCDAA4}" sibTransId="{FD5F2BBD-CEDA-453F-817F-9D422CA3B9E8}"/>
    <dgm:cxn modelId="{8FE4B04C-5D72-434C-B376-9EF1994DC773}" type="presOf" srcId="{088F1C87-1D87-4CA7-8689-01A4516B2783}" destId="{0F23D16C-BD4C-441E-9331-704EAA1688AC}" srcOrd="0" destOrd="0" presId="urn:microsoft.com/office/officeart/2005/8/layout/cycle2"/>
    <dgm:cxn modelId="{3C8E8089-AF31-4E6E-9B26-B2A176B5B47B}" type="presOf" srcId="{1566DC25-692E-4EE6-97F1-90EC3CD4F379}" destId="{75F08DA7-F941-4A4F-AEE1-7F5D46AB0349}" srcOrd="1" destOrd="0" presId="urn:microsoft.com/office/officeart/2005/8/layout/cycle2"/>
    <dgm:cxn modelId="{C2F4E007-EE5E-4AAB-920D-AED79E7B8E99}" type="presOf" srcId="{C6E370E0-12F6-4E64-B044-315FF3AA887F}" destId="{0D491A16-00C2-4C56-8086-905B2839355D}" srcOrd="1" destOrd="0" presId="urn:microsoft.com/office/officeart/2005/8/layout/cycle2"/>
    <dgm:cxn modelId="{D20AAFA0-48BA-4386-B649-253338E2ECF0}" type="presOf" srcId="{8E0B3AAA-315F-4D58-A6BC-119A7419209E}" destId="{F0F826FC-85FC-446B-8D32-E38CA94871A3}" srcOrd="0" destOrd="0" presId="urn:microsoft.com/office/officeart/2005/8/layout/cycle2"/>
    <dgm:cxn modelId="{2D7839BB-188A-40AA-82CB-5A2225908BB0}" srcId="{D2064A4A-991C-493C-9C49-6A7D9FD529AF}" destId="{150BBB65-8A51-4D66-84F8-64C513349CA7}" srcOrd="0" destOrd="0" parTransId="{469C5A0F-1A48-4AB4-BC36-2C84EEF6E7C0}" sibTransId="{088F1C87-1D87-4CA7-8689-01A4516B2783}"/>
    <dgm:cxn modelId="{8C9E2BFF-9931-4AE8-8B13-49E59CB24C31}" type="presOf" srcId="{D2064A4A-991C-493C-9C49-6A7D9FD529AF}" destId="{EA90AFA4-3A29-43ED-BADE-8D80A128C4A2}" srcOrd="0" destOrd="0" presId="urn:microsoft.com/office/officeart/2005/8/layout/cycle2"/>
    <dgm:cxn modelId="{C9F0D6F2-600C-4713-AC79-5A1DE1ACA4BD}" type="presOf" srcId="{FD5F2BBD-CEDA-453F-817F-9D422CA3B9E8}" destId="{11E71139-4834-45EE-A2C7-2809C8A28698}" srcOrd="0" destOrd="0" presId="urn:microsoft.com/office/officeart/2005/8/layout/cycle2"/>
    <dgm:cxn modelId="{B438EE82-C863-4EFD-89D2-E6E64CDA6ACF}" type="presOf" srcId="{1566DC25-692E-4EE6-97F1-90EC3CD4F379}" destId="{805709EC-1AA4-4C9B-A4AF-160135BF1857}" srcOrd="0" destOrd="0" presId="urn:microsoft.com/office/officeart/2005/8/layout/cycle2"/>
    <dgm:cxn modelId="{4B97A389-0BFA-44EF-9743-B04551ADD547}" type="presOf" srcId="{D94AC8D1-097D-4BD9-B1D7-5C16D7261D92}" destId="{AF0510BE-C75E-4F31-87E7-C31B4A45C8DC}" srcOrd="1" destOrd="0" presId="urn:microsoft.com/office/officeart/2005/8/layout/cycle2"/>
    <dgm:cxn modelId="{DA32C4A1-EBFE-4571-BA35-8C2774DCDAEC}" srcId="{D2064A4A-991C-493C-9C49-6A7D9FD529AF}" destId="{3D55E3C0-B102-4ACC-8A29-8480017F28DD}" srcOrd="3" destOrd="0" parTransId="{1DE21B33-A50E-4702-90C9-AA551E1295E3}" sibTransId="{1566DC25-692E-4EE6-97F1-90EC3CD4F379}"/>
    <dgm:cxn modelId="{1760C537-9F24-40DE-B637-CFE54DCCA521}" type="presOf" srcId="{239492BF-43B2-4FE4-973F-CE81B79D7699}" destId="{4B126335-462A-4E2F-87D9-A5FF25212DF5}" srcOrd="0" destOrd="0" presId="urn:microsoft.com/office/officeart/2005/8/layout/cycle2"/>
    <dgm:cxn modelId="{7293D183-D2ED-479F-AED0-3F296D6DBD26}" type="presOf" srcId="{089C373E-CF86-472B-82C9-ED1D6EFCA3D9}" destId="{FD088C60-6DD5-475A-87B7-147FCF586FF6}" srcOrd="0" destOrd="0" presId="urn:microsoft.com/office/officeart/2005/8/layout/cycle2"/>
    <dgm:cxn modelId="{2AF2542C-B665-4BAE-8A89-A325F22B0A30}" type="presOf" srcId="{FD5F2BBD-CEDA-453F-817F-9D422CA3B9E8}" destId="{B8108410-6403-4C1F-B94F-039BF4B2F8E6}" srcOrd="1" destOrd="0" presId="urn:microsoft.com/office/officeart/2005/8/layout/cycle2"/>
    <dgm:cxn modelId="{9B2D7A5C-9152-480E-B619-0D791A5496B0}" srcId="{D2064A4A-991C-493C-9C49-6A7D9FD529AF}" destId="{089C373E-CF86-472B-82C9-ED1D6EFCA3D9}" srcOrd="2" destOrd="0" parTransId="{E5682C5C-8D46-46A7-911A-9A1001EA91FC}" sibTransId="{C6E370E0-12F6-4E64-B044-315FF3AA887F}"/>
    <dgm:cxn modelId="{7BE255F3-1ACD-4A0A-AC83-3754BF8B8C8A}" type="presOf" srcId="{150BBB65-8A51-4D66-84F8-64C513349CA7}" destId="{391A85BA-F5C5-4199-97C1-5590C804C065}" srcOrd="0" destOrd="0" presId="urn:microsoft.com/office/officeart/2005/8/layout/cycle2"/>
    <dgm:cxn modelId="{D2565277-90DF-4560-B545-9477DA652290}" type="presOf" srcId="{3D55E3C0-B102-4ACC-8A29-8480017F28DD}" destId="{5C32EC61-991B-4D81-8736-AE633039930B}" srcOrd="0" destOrd="0" presId="urn:microsoft.com/office/officeart/2005/8/layout/cycle2"/>
    <dgm:cxn modelId="{EA27D041-151B-46D2-8DA6-D75F2541CDE6}" type="presOf" srcId="{D94AC8D1-097D-4BD9-B1D7-5C16D7261D92}" destId="{2F2A185A-C258-4C2A-83BF-4735A0445F36}" srcOrd="0" destOrd="0" presId="urn:microsoft.com/office/officeart/2005/8/layout/cycle2"/>
    <dgm:cxn modelId="{A572B365-9B7F-4B27-8434-3B64BC18726B}" type="presOf" srcId="{088F1C87-1D87-4CA7-8689-01A4516B2783}" destId="{24D01AEB-5971-4A48-926B-03E4A39D48FE}" srcOrd="1" destOrd="0" presId="urn:microsoft.com/office/officeart/2005/8/layout/cycle2"/>
    <dgm:cxn modelId="{F86FFF45-5FFD-46A9-A324-96951F279491}" type="presParOf" srcId="{EA90AFA4-3A29-43ED-BADE-8D80A128C4A2}" destId="{391A85BA-F5C5-4199-97C1-5590C804C065}" srcOrd="0" destOrd="0" presId="urn:microsoft.com/office/officeart/2005/8/layout/cycle2"/>
    <dgm:cxn modelId="{F95862E2-16E2-4E22-898F-CA7A9F4AD977}" type="presParOf" srcId="{EA90AFA4-3A29-43ED-BADE-8D80A128C4A2}" destId="{0F23D16C-BD4C-441E-9331-704EAA1688AC}" srcOrd="1" destOrd="0" presId="urn:microsoft.com/office/officeart/2005/8/layout/cycle2"/>
    <dgm:cxn modelId="{BACCFDAE-1DD0-4DD4-A294-5CAA4EE15B52}" type="presParOf" srcId="{0F23D16C-BD4C-441E-9331-704EAA1688AC}" destId="{24D01AEB-5971-4A48-926B-03E4A39D48FE}" srcOrd="0" destOrd="0" presId="urn:microsoft.com/office/officeart/2005/8/layout/cycle2"/>
    <dgm:cxn modelId="{866A5327-FCA1-48FE-A38F-95E0ADE35898}" type="presParOf" srcId="{EA90AFA4-3A29-43ED-BADE-8D80A128C4A2}" destId="{F0F826FC-85FC-446B-8D32-E38CA94871A3}" srcOrd="2" destOrd="0" presId="urn:microsoft.com/office/officeart/2005/8/layout/cycle2"/>
    <dgm:cxn modelId="{9D449B12-93EB-48E7-B0AF-2B3BB3636FA1}" type="presParOf" srcId="{EA90AFA4-3A29-43ED-BADE-8D80A128C4A2}" destId="{2F2A185A-C258-4C2A-83BF-4735A0445F36}" srcOrd="3" destOrd="0" presId="urn:microsoft.com/office/officeart/2005/8/layout/cycle2"/>
    <dgm:cxn modelId="{5C1C5FC7-4B31-4E8F-A01B-6B17284D88D8}" type="presParOf" srcId="{2F2A185A-C258-4C2A-83BF-4735A0445F36}" destId="{AF0510BE-C75E-4F31-87E7-C31B4A45C8DC}" srcOrd="0" destOrd="0" presId="urn:microsoft.com/office/officeart/2005/8/layout/cycle2"/>
    <dgm:cxn modelId="{8CBBB083-9924-4A63-A7D1-15184C06725F}" type="presParOf" srcId="{EA90AFA4-3A29-43ED-BADE-8D80A128C4A2}" destId="{FD088C60-6DD5-475A-87B7-147FCF586FF6}" srcOrd="4" destOrd="0" presId="urn:microsoft.com/office/officeart/2005/8/layout/cycle2"/>
    <dgm:cxn modelId="{C918F4FF-460D-4C71-9039-6D43049C75FB}" type="presParOf" srcId="{EA90AFA4-3A29-43ED-BADE-8D80A128C4A2}" destId="{E1EE1F7A-3C54-40E4-852E-2DC04EF72DB8}" srcOrd="5" destOrd="0" presId="urn:microsoft.com/office/officeart/2005/8/layout/cycle2"/>
    <dgm:cxn modelId="{D4376F18-17EB-4B93-9FDC-E1D3702AB53B}" type="presParOf" srcId="{E1EE1F7A-3C54-40E4-852E-2DC04EF72DB8}" destId="{0D491A16-00C2-4C56-8086-905B2839355D}" srcOrd="0" destOrd="0" presId="urn:microsoft.com/office/officeart/2005/8/layout/cycle2"/>
    <dgm:cxn modelId="{37DF2893-7605-47CC-A291-FAE8632FE719}" type="presParOf" srcId="{EA90AFA4-3A29-43ED-BADE-8D80A128C4A2}" destId="{5C32EC61-991B-4D81-8736-AE633039930B}" srcOrd="6" destOrd="0" presId="urn:microsoft.com/office/officeart/2005/8/layout/cycle2"/>
    <dgm:cxn modelId="{25937CEF-E436-4E68-9ACB-2C6768B0DCBD}" type="presParOf" srcId="{EA90AFA4-3A29-43ED-BADE-8D80A128C4A2}" destId="{805709EC-1AA4-4C9B-A4AF-160135BF1857}" srcOrd="7" destOrd="0" presId="urn:microsoft.com/office/officeart/2005/8/layout/cycle2"/>
    <dgm:cxn modelId="{0AF0FD32-2931-4BC3-8AB2-BD111C564C8F}" type="presParOf" srcId="{805709EC-1AA4-4C9B-A4AF-160135BF1857}" destId="{75F08DA7-F941-4A4F-AEE1-7F5D46AB0349}" srcOrd="0" destOrd="0" presId="urn:microsoft.com/office/officeart/2005/8/layout/cycle2"/>
    <dgm:cxn modelId="{21C7A391-39E4-46F0-B62C-C9D4ECE142C9}" type="presParOf" srcId="{EA90AFA4-3A29-43ED-BADE-8D80A128C4A2}" destId="{4B126335-462A-4E2F-87D9-A5FF25212DF5}" srcOrd="8" destOrd="0" presId="urn:microsoft.com/office/officeart/2005/8/layout/cycle2"/>
    <dgm:cxn modelId="{A8B27242-65F5-4B34-8C84-DA91DBF10514}" type="presParOf" srcId="{EA90AFA4-3A29-43ED-BADE-8D80A128C4A2}" destId="{11E71139-4834-45EE-A2C7-2809C8A28698}" srcOrd="9" destOrd="0" presId="urn:microsoft.com/office/officeart/2005/8/layout/cycle2"/>
    <dgm:cxn modelId="{1B88A21F-FB04-4899-958C-CF6F943305E8}" type="presParOf" srcId="{11E71139-4834-45EE-A2C7-2809C8A28698}" destId="{B8108410-6403-4C1F-B94F-039BF4B2F8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06CC2-2A3E-429F-A2AF-37A555F8D6BD}">
      <dsp:nvSpPr>
        <dsp:cNvPr id="0" name=""/>
        <dsp:cNvSpPr/>
      </dsp:nvSpPr>
      <dsp:spPr>
        <a:xfrm rot="19200000">
          <a:off x="543647" y="978158"/>
          <a:ext cx="2372005" cy="1541803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Политическая воля</a:t>
          </a:r>
          <a:endParaRPr lang="ru-RU" sz="2200" kern="1200" dirty="0"/>
        </a:p>
      </dsp:txBody>
      <dsp:txXfrm>
        <a:off x="643102" y="1044619"/>
        <a:ext cx="2221475" cy="1466538"/>
      </dsp:txXfrm>
    </dsp:sp>
    <dsp:sp modelId="{B9461329-053C-45C3-979E-603B21688599}">
      <dsp:nvSpPr>
        <dsp:cNvPr id="0" name=""/>
        <dsp:cNvSpPr/>
      </dsp:nvSpPr>
      <dsp:spPr>
        <a:xfrm>
          <a:off x="3230239" y="318"/>
          <a:ext cx="2372005" cy="1541803"/>
        </a:xfrm>
        <a:prstGeom prst="round2Same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50800" rIns="1524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Доверие</a:t>
          </a:r>
          <a:endParaRPr lang="ru-RU" sz="4000" kern="1200" dirty="0"/>
        </a:p>
      </dsp:txBody>
      <dsp:txXfrm>
        <a:off x="3305504" y="75583"/>
        <a:ext cx="2221475" cy="1466538"/>
      </dsp:txXfrm>
    </dsp:sp>
    <dsp:sp modelId="{00115661-8ABE-4911-8332-0C63599D918A}">
      <dsp:nvSpPr>
        <dsp:cNvPr id="0" name=""/>
        <dsp:cNvSpPr/>
      </dsp:nvSpPr>
      <dsp:spPr>
        <a:xfrm rot="2400000">
          <a:off x="5916832" y="978158"/>
          <a:ext cx="2372005" cy="1541803"/>
        </a:xfrm>
        <a:prstGeom prst="round2Same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Техническая компетентность ПОЛЬЗОВАТЕЛЕЙ</a:t>
          </a:r>
          <a:endParaRPr lang="ru-RU" sz="2200" kern="1200" dirty="0"/>
        </a:p>
      </dsp:txBody>
      <dsp:txXfrm>
        <a:off x="5967907" y="1044619"/>
        <a:ext cx="2221475" cy="1466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FE202-8429-4C7B-A54C-6BF2CE408236}">
      <dsp:nvSpPr>
        <dsp:cNvPr id="0" name=""/>
        <dsp:cNvSpPr/>
      </dsp:nvSpPr>
      <dsp:spPr>
        <a:xfrm>
          <a:off x="0" y="0"/>
          <a:ext cx="2656191" cy="1569531"/>
        </a:xfrm>
        <a:prstGeom prst="round2SameRect">
          <a:avLst/>
        </a:prstGeom>
        <a:solidFill>
          <a:srgbClr val="4CD9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45720" rIns="13716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Доверие</a:t>
          </a:r>
          <a:endParaRPr lang="ru-RU" sz="3600" kern="1200" dirty="0"/>
        </a:p>
      </dsp:txBody>
      <dsp:txXfrm>
        <a:off x="76618" y="76618"/>
        <a:ext cx="2502955" cy="1492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7D648-A8DD-44E6-AFEE-CE872F2E87BD}">
      <dsp:nvSpPr>
        <dsp:cNvPr id="0" name=""/>
        <dsp:cNvSpPr/>
      </dsp:nvSpPr>
      <dsp:spPr>
        <a:xfrm>
          <a:off x="99005" y="307"/>
          <a:ext cx="2657809" cy="1727576"/>
        </a:xfrm>
        <a:prstGeom prst="round2Same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Техническая компетентность ПОЛЬЗОВАТЕЛЕЙ</a:t>
          </a:r>
          <a:endParaRPr lang="ru-RU" sz="2400" kern="1200" dirty="0"/>
        </a:p>
      </dsp:txBody>
      <dsp:txXfrm>
        <a:off x="183338" y="84640"/>
        <a:ext cx="2489143" cy="1643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1794E-47B3-4963-BC3D-1444CC96EC56}">
      <dsp:nvSpPr>
        <dsp:cNvPr id="0" name=""/>
        <dsp:cNvSpPr/>
      </dsp:nvSpPr>
      <dsp:spPr>
        <a:xfrm>
          <a:off x="163986" y="132"/>
          <a:ext cx="2840377" cy="1846245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40640" rIns="12192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Политическая воля</a:t>
          </a:r>
          <a:endParaRPr lang="ru-RU" sz="3200" kern="1200" dirty="0"/>
        </a:p>
      </dsp:txBody>
      <dsp:txXfrm>
        <a:off x="254112" y="90258"/>
        <a:ext cx="2660125" cy="17561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A85BA-F5C5-4199-97C1-5590C804C065}">
      <dsp:nvSpPr>
        <dsp:cNvPr id="0" name=""/>
        <dsp:cNvSpPr/>
      </dsp:nvSpPr>
      <dsp:spPr>
        <a:xfrm>
          <a:off x="2123387" y="-16684"/>
          <a:ext cx="1254906" cy="1183880"/>
        </a:xfrm>
        <a:prstGeom prst="ellipse">
          <a:avLst/>
        </a:prstGeom>
        <a:solidFill>
          <a:srgbClr val="A9F5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Кластер.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анализ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</a:endParaRPr>
        </a:p>
      </dsp:txBody>
      <dsp:txXfrm>
        <a:off x="2307164" y="156691"/>
        <a:ext cx="887352" cy="837130"/>
      </dsp:txXfrm>
    </dsp:sp>
    <dsp:sp modelId="{0F23D16C-BD4C-441E-9331-704EAA1688AC}">
      <dsp:nvSpPr>
        <dsp:cNvPr id="0" name=""/>
        <dsp:cNvSpPr/>
      </dsp:nvSpPr>
      <dsp:spPr>
        <a:xfrm rot="2160000">
          <a:off x="3314118" y="883808"/>
          <a:ext cx="275288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322004" y="939816"/>
        <a:ext cx="192702" cy="240836"/>
      </dsp:txXfrm>
    </dsp:sp>
    <dsp:sp modelId="{F0F826FC-85FC-446B-8D32-E38CA94871A3}">
      <dsp:nvSpPr>
        <dsp:cNvPr id="0" name=""/>
        <dsp:cNvSpPr/>
      </dsp:nvSpPr>
      <dsp:spPr>
        <a:xfrm>
          <a:off x="3522007" y="1009298"/>
          <a:ext cx="1346174" cy="1230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«Слабые»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школы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719150" y="1189506"/>
        <a:ext cx="951888" cy="870121"/>
      </dsp:txXfrm>
    </dsp:sp>
    <dsp:sp modelId="{2F2A185A-C258-4C2A-83BF-4735A0445F36}">
      <dsp:nvSpPr>
        <dsp:cNvPr id="0" name=""/>
        <dsp:cNvSpPr/>
      </dsp:nvSpPr>
      <dsp:spPr>
        <a:xfrm rot="6480000">
          <a:off x="3766820" y="2276769"/>
          <a:ext cx="302302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26178" y="2313922"/>
        <a:ext cx="211611" cy="240836"/>
      </dsp:txXfrm>
    </dsp:sp>
    <dsp:sp modelId="{FD088C60-6DD5-475A-87B7-147FCF586FF6}">
      <dsp:nvSpPr>
        <dsp:cNvPr id="0" name=""/>
        <dsp:cNvSpPr/>
      </dsp:nvSpPr>
      <dsp:spPr>
        <a:xfrm>
          <a:off x="3048781" y="2727731"/>
          <a:ext cx="1189315" cy="1189315"/>
        </a:xfrm>
        <a:prstGeom prst="ellipse">
          <a:avLst/>
        </a:prstGeom>
        <a:solidFill>
          <a:srgbClr val="E3BB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Анализ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факторов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3222952" y="2901902"/>
        <a:ext cx="840973" cy="840973"/>
      </dsp:txXfrm>
    </dsp:sp>
    <dsp:sp modelId="{E1EE1F7A-3C54-40E4-852E-2DC04EF72DB8}">
      <dsp:nvSpPr>
        <dsp:cNvPr id="0" name=""/>
        <dsp:cNvSpPr/>
      </dsp:nvSpPr>
      <dsp:spPr>
        <a:xfrm rot="10800000">
          <a:off x="2631458" y="3121692"/>
          <a:ext cx="294908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719930" y="3201971"/>
        <a:ext cx="206436" cy="240836"/>
      </dsp:txXfrm>
    </dsp:sp>
    <dsp:sp modelId="{5C32EC61-991B-4D81-8736-AE633039930B}">
      <dsp:nvSpPr>
        <dsp:cNvPr id="0" name=""/>
        <dsp:cNvSpPr/>
      </dsp:nvSpPr>
      <dsp:spPr>
        <a:xfrm>
          <a:off x="1224135" y="2685475"/>
          <a:ext cx="1268215" cy="1273828"/>
        </a:xfrm>
        <a:prstGeom prst="ellipse">
          <a:avLst/>
        </a:prstGeom>
        <a:solidFill>
          <a:srgbClr val="FFFD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Меры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поддержки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1409861" y="2872023"/>
        <a:ext cx="896763" cy="900732"/>
      </dsp:txXfrm>
    </dsp:sp>
    <dsp:sp modelId="{805709EC-1AA4-4C9B-A4AF-160135BF1857}">
      <dsp:nvSpPr>
        <dsp:cNvPr id="0" name=""/>
        <dsp:cNvSpPr/>
      </dsp:nvSpPr>
      <dsp:spPr>
        <a:xfrm rot="15109309">
          <a:off x="1426643" y="2258944"/>
          <a:ext cx="296613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485015" y="2381494"/>
        <a:ext cx="207629" cy="240836"/>
      </dsp:txXfrm>
    </dsp:sp>
    <dsp:sp modelId="{4B126335-462A-4E2F-87D9-A5FF25212DF5}">
      <dsp:nvSpPr>
        <dsp:cNvPr id="0" name=""/>
        <dsp:cNvSpPr/>
      </dsp:nvSpPr>
      <dsp:spPr>
        <a:xfrm>
          <a:off x="704858" y="1026170"/>
          <a:ext cx="1189315" cy="1189315"/>
        </a:xfrm>
        <a:prstGeom prst="ellipse">
          <a:avLst/>
        </a:prstGeom>
        <a:solidFill>
          <a:srgbClr val="FF6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Оценка</a:t>
          </a:r>
        </a:p>
      </dsp:txBody>
      <dsp:txXfrm>
        <a:off x="879029" y="1200341"/>
        <a:ext cx="840973" cy="840973"/>
      </dsp:txXfrm>
    </dsp:sp>
    <dsp:sp modelId="{11E71139-4834-45EE-A2C7-2809C8A28698}">
      <dsp:nvSpPr>
        <dsp:cNvPr id="0" name=""/>
        <dsp:cNvSpPr/>
      </dsp:nvSpPr>
      <dsp:spPr>
        <a:xfrm rot="19453803">
          <a:off x="1856473" y="908257"/>
          <a:ext cx="307115" cy="401394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865163" y="1015464"/>
        <a:ext cx="214981" cy="240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22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96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57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EE8BF-B476-411E-B252-1147775B79C7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2F8C1-B8CB-4DAA-ADD6-1B2B5E5DB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1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B4F2A6-DE30-46DD-9590-CD78964D482C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55090-109A-4DF1-B64D-1706F88BC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2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3445A1-C96A-4A61-A506-A7F6999BB4F3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A5D44-F062-4265-BBD4-F49F6A30C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1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264A8-FE71-4A2F-B932-7296B306F4E9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E8D7B-30A0-4D08-AC86-FE41EF8B5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14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A104D3-7710-451E-A5C2-A92914577DDE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BDE63-C9A3-4609-A83F-5BC6FBB882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9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33D6D-E2B8-4244-9A08-5BE67DC0DA10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3ED6-2D72-46DB-84E1-2AD6582D4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08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52AED-01C0-445B-B79E-62A5085E913B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2F20D-D39D-426A-94ED-A8A4AB1132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3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46912-273E-4986-9D6C-E88121172744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8E81A-0646-40C6-81A1-33DD5D9BA6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8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51F8B-8DAC-4CE6-9F78-88EE105E16F4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999E-A237-4FE7-ADE4-AA90903EA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1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5C151-7FD7-4E82-AD8B-7B21EC18696A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4BE19-85A4-487D-BA3C-292D3F1281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0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62AAE-02B9-43A6-97A2-613B6D5BD9BF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0D9C6-C4CC-400F-B401-B39A4C2875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8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C9B982-C665-4F9D-9443-8030E7980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9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images.yandex.ru/yandsearch?rpt=simage&amp;img_url=image.shutterstock.com/display_pic_with_logo/66616/66616,1208103583,3/stock-photo-book-icon-blue-isolated-on-white-background-11474950.jpg&amp;ed=1&amp;text=%D0%BF%D0%B8%D0%BA%D1%82%D0%BE%D0%B3%D1%80%D0%B0%D0%BC%D0%BC%D1%8B%20%D0%BA%D0%BD%D0%B8%D0%B3&amp;p=7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://publicpost.ru/theme/id/3550/shkolnaya_afera_po-amerikanski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hyperlink" Target="http://www.rtc-edu.ru/resources/publication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7654"/>
            <a:ext cx="8999984" cy="172819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</a:rPr>
              <a:t>Ключевые условия использования результатов оценки учебных достижений школьников: уроки России и стран мира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2771800" y="3775621"/>
            <a:ext cx="5976664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И.А.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Вальдман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Зав. лабораторией мониторинга в </a:t>
            </a:r>
            <a:r>
              <a:rPr lang="ru-RU" sz="1600" dirty="0" err="1" smtClean="0">
                <a:solidFill>
                  <a:schemeClr val="bg1"/>
                </a:solidFill>
              </a:rPr>
              <a:t>образоваии</a:t>
            </a:r>
            <a:r>
              <a:rPr lang="ru-RU" sz="1600" dirty="0" smtClean="0">
                <a:solidFill>
                  <a:schemeClr val="bg1"/>
                </a:solidFill>
              </a:rPr>
              <a:t> ИУО РАО,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Российского тренингового центра ИУО РАО, к.п.н.</a:t>
            </a:r>
          </a:p>
          <a:p>
            <a:pPr marL="457200" indent="-457200" algn="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iavaldman@gmail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r>
              <a:rPr lang="en-US" sz="1600" dirty="0" smtClean="0">
                <a:solidFill>
                  <a:schemeClr val="bg1"/>
                </a:solidFill>
              </a:rPr>
              <a:t>com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3" name="AutoShape 4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О_эмблема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росмотреть фотографию в сообще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4648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Международный форум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«ЕВРАЗИЙСКИЙ ОБРАЗОВАТЕЛЬНЫЙ ДИАЛОГ»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Ярославль, 17-19 апреля 2013 года 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 descr="http://www.forum.yar.ru/fileadmin/obr_forum1/shabl/images/logo9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488"/>
            <a:ext cx="7239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43748" y="4659982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Пример. ОСНОВНЫЕ ЭТАПЫ РАЗРАБОТКИ ТЕСТА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203326"/>
            <a:ext cx="9036496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Определение цели тестирования и разработка спецификации теста.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Разработка заданий для теста.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Экспертиза и доработка заданий.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Апробация и доработка заданий.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Составление теста.</a:t>
            </a:r>
          </a:p>
          <a:p>
            <a:pPr marL="514350" lvl="0" indent="-514350" algn="just">
              <a:spcAft>
                <a:spcPts val="600"/>
              </a:spcAft>
              <a:buAutoNum type="arabicPeriod"/>
            </a:pPr>
            <a:r>
              <a:rPr lang="ru-RU" sz="2400" dirty="0" smtClean="0"/>
              <a:t>Проведение апробации теста и обработка полученных результатов.</a:t>
            </a:r>
          </a:p>
          <a:p>
            <a:pPr marL="514350" lvl="0" indent="-514350" algn="just">
              <a:buAutoNum type="arabicPeriod"/>
            </a:pPr>
            <a:r>
              <a:rPr lang="ru-RU" sz="2400" dirty="0" smtClean="0"/>
              <a:t>Доработка теста и подготовка окончательного варианта.</a:t>
            </a:r>
          </a:p>
        </p:txBody>
      </p:sp>
      <p:pic>
        <p:nvPicPr>
          <p:cNvPr id="2050" name="Picture 2" descr="http://www.jobster.pl/images/zdjecia/nauka/usa/test-SL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9662"/>
            <a:ext cx="2667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9"/>
            <a:ext cx="878497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НАЛИЧИЕ НАДЁЖНОЙ СТАНДАРТИЗИРОВАННОЙ ПРОЦЕДУРЫ ПРОВЕДЕНИЯ ОЦЕНКИ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1"/>
            <a:ext cx="6624736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>
              <a:buAutoNum type="arabicPeriod" startAt="3"/>
            </a:pPr>
            <a:endParaRPr lang="ru-RU" sz="1000" dirty="0" smtClean="0"/>
          </a:p>
          <a:p>
            <a:pPr algn="just"/>
            <a:r>
              <a:rPr lang="ru-RU" sz="2800" dirty="0" smtClean="0"/>
              <a:t>Стандартизированная процедура должна обеспечивать информационную безопасность проведения оценки, предотвращать возможные нарушения и</a:t>
            </a:r>
          </a:p>
        </p:txBody>
      </p:sp>
      <p:pic>
        <p:nvPicPr>
          <p:cNvPr id="1026" name="Picture 2" descr="http://www.kuzbass85.ru/wp-content/uploads/2012/06/e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84" y="1500508"/>
            <a:ext cx="2141544" cy="14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00379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фальсификацию данных, обеспечивать сопоставимость результатов для всех общеобразовательных учреждений, чьи учащиеся принимали участие в оценке.</a:t>
            </a:r>
          </a:p>
        </p:txBody>
      </p:sp>
    </p:spTree>
    <p:extLst>
      <p:ext uri="{BB962C8B-B14F-4D97-AF65-F5344CB8AC3E}">
        <p14:creationId xmlns:p14="http://schemas.microsoft.com/office/powerpoint/2010/main" val="22945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479"/>
            <a:ext cx="910850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Ориентация на информационные потребности основных групп пользователей результатов оценки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0" y="1098601"/>
            <a:ext cx="759633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Соответствующая информация должна достигать представителей всех заинтересованных сторон (</a:t>
            </a:r>
            <a:r>
              <a:rPr lang="ru-RU" sz="2800" b="1" i="1" dirty="0" smtClean="0">
                <a:solidFill>
                  <a:srgbClr val="FF0000"/>
                </a:solidFill>
              </a:rPr>
              <a:t>разнообразные информационные продукты</a:t>
            </a:r>
            <a:r>
              <a:rPr lang="ru-RU" sz="2800" dirty="0" smtClean="0"/>
              <a:t>).</a:t>
            </a:r>
          </a:p>
          <a:p>
            <a:pPr algn="just">
              <a:spcBef>
                <a:spcPts val="600"/>
              </a:spcBef>
            </a:pPr>
            <a:r>
              <a:rPr lang="ru-RU" sz="2800" dirty="0" smtClean="0"/>
              <a:t>Необходимо использовать различные методы информирования о результатах оценки (</a:t>
            </a:r>
            <a:r>
              <a:rPr lang="ru-RU" sz="2800" b="1" i="1" dirty="0" smtClean="0">
                <a:solidFill>
                  <a:srgbClr val="FF0000"/>
                </a:solidFill>
              </a:rPr>
              <a:t>распространение информации</a:t>
            </a:r>
            <a:r>
              <a:rPr lang="ru-RU" sz="2800" dirty="0" smtClean="0"/>
              <a:t>).</a:t>
            </a:r>
            <a:endParaRPr lang="ru-RU" sz="2800" dirty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  <p:sp>
        <p:nvSpPr>
          <p:cNvPr id="5" name="Стрелка вправо 4"/>
          <p:cNvSpPr/>
          <p:nvPr/>
        </p:nvSpPr>
        <p:spPr>
          <a:xfrm>
            <a:off x="3923928" y="4608512"/>
            <a:ext cx="122413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Картинка 12 из 4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50779"/>
            <a:ext cx="908555" cy="769243"/>
          </a:xfrm>
          <a:prstGeom prst="rect">
            <a:avLst/>
          </a:prstGeom>
          <a:noFill/>
        </p:spPr>
      </p:pic>
      <p:pic>
        <p:nvPicPr>
          <p:cNvPr id="7" name="Picture 6" descr="http://im6-tub-ru.yandex.net/i?id=542078515-04-7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442194"/>
            <a:ext cx="559254" cy="555526"/>
          </a:xfrm>
          <a:prstGeom prst="rect">
            <a:avLst/>
          </a:prstGeom>
          <a:noFill/>
        </p:spPr>
      </p:pic>
      <p:pic>
        <p:nvPicPr>
          <p:cNvPr id="9" name="Picture 8" descr="https://encrypted-tbn0.gstatic.com/images?q=tbn:ANd9GcTa2CBmGLrcYYNNB5K2D5v3eqhVofh2AmAKLqsVzObF43s04VIW2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12" y="127560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s43.radikal.ru/i100/1210/bc/8ba62a0a2e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76" y="2910126"/>
            <a:ext cx="1173792" cy="11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901472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Национальный мониторинг </a:t>
            </a:r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 (Чили). Информационные продукты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05237"/>
            <a:ext cx="9108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Руководство </a:t>
            </a:r>
            <a:r>
              <a:rPr lang="ru-RU" sz="2200" dirty="0"/>
              <a:t>по проведению оценки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Школьный </a:t>
            </a:r>
            <a:r>
              <a:rPr lang="ru-RU" sz="2200" dirty="0"/>
              <a:t>отчёт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Национальный </a:t>
            </a:r>
            <a:r>
              <a:rPr lang="ru-RU" sz="2200" dirty="0"/>
              <a:t>отчёт (с 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Приложение </a:t>
            </a:r>
            <a:r>
              <a:rPr lang="ru-RU" sz="2200" dirty="0">
                <a:solidFill>
                  <a:srgbClr val="FF0000"/>
                </a:solidFill>
              </a:rPr>
              <a:t>к газете</a:t>
            </a:r>
            <a:r>
              <a:rPr lang="ru-RU" sz="2200" dirty="0"/>
              <a:t> (с 1995)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Отчёт </a:t>
            </a:r>
            <a:r>
              <a:rPr lang="ru-RU" sz="2200" dirty="0"/>
              <a:t>для родителей (с 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Он-</a:t>
            </a:r>
            <a:r>
              <a:rPr lang="ru-RU" sz="2200" dirty="0" err="1" smtClean="0"/>
              <a:t>лайн</a:t>
            </a:r>
            <a:r>
              <a:rPr lang="ru-RU" sz="2200" dirty="0" smtClean="0"/>
              <a:t> </a:t>
            </a:r>
            <a:r>
              <a:rPr lang="ru-RU" sz="2200" dirty="0"/>
              <a:t>банк заданий (с 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Комплект </a:t>
            </a:r>
            <a:r>
              <a:rPr lang="ru-RU" sz="2200" dirty="0">
                <a:solidFill>
                  <a:srgbClr val="FF0000"/>
                </a:solidFill>
              </a:rPr>
              <a:t>материалов для прессы </a:t>
            </a:r>
            <a:r>
              <a:rPr lang="ru-RU" sz="2200" dirty="0"/>
              <a:t>(с </a:t>
            </a:r>
            <a:r>
              <a:rPr lang="ru-RU" sz="2200" dirty="0" smtClean="0"/>
              <a:t>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Файлы </a:t>
            </a:r>
            <a:r>
              <a:rPr lang="ru-RU" sz="2200" dirty="0"/>
              <a:t>данных (с </a:t>
            </a:r>
            <a:r>
              <a:rPr lang="ru-RU" sz="2200" dirty="0" smtClean="0"/>
              <a:t>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Инструментарий </a:t>
            </a:r>
            <a:r>
              <a:rPr lang="ru-RU" sz="2200" dirty="0"/>
              <a:t>анализа данных (с </a:t>
            </a:r>
            <a:r>
              <a:rPr lang="ru-RU" sz="2200" dirty="0" smtClean="0"/>
              <a:t>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Геоинформационная </a:t>
            </a:r>
            <a:r>
              <a:rPr lang="ru-RU" sz="2200" dirty="0">
                <a:solidFill>
                  <a:srgbClr val="FF0000"/>
                </a:solidFill>
              </a:rPr>
              <a:t>система </a:t>
            </a:r>
            <a:r>
              <a:rPr lang="ru-RU" sz="2200" dirty="0"/>
              <a:t>(с </a:t>
            </a:r>
            <a:r>
              <a:rPr lang="ru-RU" sz="2200" dirty="0" smtClean="0"/>
              <a:t>2010)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Вебсайт</a:t>
            </a:r>
            <a:r>
              <a:rPr lang="en-US" sz="2200" dirty="0" smtClean="0"/>
              <a:t> </a:t>
            </a:r>
            <a:r>
              <a:rPr lang="en-US" sz="2200" dirty="0"/>
              <a:t>www.simce.cl </a:t>
            </a:r>
            <a:r>
              <a:rPr lang="en-US" sz="2200" dirty="0" smtClean="0"/>
              <a:t>(</a:t>
            </a:r>
            <a:r>
              <a:rPr lang="ru-RU" sz="2200" dirty="0" smtClean="0"/>
              <a:t>с</a:t>
            </a:r>
            <a:r>
              <a:rPr lang="en-US" sz="2200" dirty="0" smtClean="0"/>
              <a:t> </a:t>
            </a:r>
            <a:r>
              <a:rPr lang="en-US" sz="2200" dirty="0"/>
              <a:t>2001</a:t>
            </a:r>
            <a:r>
              <a:rPr lang="en-US" sz="2200" dirty="0" smtClean="0"/>
              <a:t>)</a:t>
            </a:r>
            <a:endParaRPr lang="ru-RU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63638"/>
            <a:ext cx="1831627" cy="8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6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8928992" cy="8286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Распространение информации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Механизмы, Цели, Целевые группы, Содержание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91886"/>
              </p:ext>
            </p:extLst>
          </p:nvPr>
        </p:nvGraphicFramePr>
        <p:xfrm>
          <a:off x="70460" y="1235207"/>
          <a:ext cx="9007636" cy="444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636"/>
              </a:tblGrid>
              <a:tr h="42672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 Приложение к газете</a:t>
                      </a:r>
                      <a:endParaRPr lang="ru-RU" sz="22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Цели</a:t>
                      </a:r>
                      <a:r>
                        <a:rPr lang="ru-RU" sz="2200" dirty="0" smtClean="0"/>
                        <a:t>: Обеспечение подотчётности школ</a:t>
                      </a:r>
                      <a:endParaRPr lang="ru-RU" sz="22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Целевая</a:t>
                      </a:r>
                      <a:r>
                        <a:rPr lang="ru-RU" sz="2200" b="1" baseline="0" dirty="0" smtClean="0"/>
                        <a:t> группа</a:t>
                      </a:r>
                      <a:r>
                        <a:rPr lang="ru-RU" sz="2200" dirty="0" smtClean="0"/>
                        <a:t>: родители, широкая общественность</a:t>
                      </a:r>
                    </a:p>
                  </a:txBody>
                  <a:tcPr/>
                </a:tc>
              </a:tr>
              <a:tr h="20802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Содержание</a:t>
                      </a:r>
                      <a:r>
                        <a:rPr lang="ru-RU" sz="2200" dirty="0" smtClean="0"/>
                        <a:t>: (а) Средние баллы школ</a:t>
                      </a:r>
                      <a:r>
                        <a:rPr lang="ru-RU" sz="2200" baseline="0" dirty="0" smtClean="0"/>
                        <a:t> и средние балы по предметам и классам.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(</a:t>
                      </a:r>
                      <a:r>
                        <a:rPr lang="en-US" sz="2200" baseline="0" dirty="0" smtClean="0"/>
                        <a:t>b</a:t>
                      </a:r>
                      <a:r>
                        <a:rPr lang="ru-RU" sz="2200" baseline="0" dirty="0" smtClean="0"/>
                        <a:t>) Разница между средним баллом школ 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1) средними баллами предыдущей оценки, 2) средним по стране, 3) средними баллами школ из той же социально-эконмической группы.</a:t>
                      </a:r>
                      <a:endParaRPr lang="ru-RU" sz="2200" dirty="0" smtClean="0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Механизмы</a:t>
                      </a:r>
                      <a:r>
                        <a:rPr lang="ru-RU" sz="2200" dirty="0" smtClean="0"/>
                        <a:t>: Публикуется в национальных и региональных газетах. Обычно эта</a:t>
                      </a:r>
                      <a:r>
                        <a:rPr lang="ru-RU" sz="2200" baseline="0" dirty="0" smtClean="0"/>
                        <a:t> информация распространяется вместе с рейтингами школ.</a:t>
                      </a:r>
                      <a:endParaRPr lang="ru-RU" sz="2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7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smtClean="0">
                <a:solidFill>
                  <a:schemeClr val="bg1"/>
                </a:solidFill>
              </a:rPr>
              <a:t>Геоинформационная </a:t>
            </a:r>
            <a:r>
              <a:rPr lang="ru-RU" sz="3200" dirty="0" smtClean="0">
                <a:solidFill>
                  <a:schemeClr val="bg1"/>
                </a:solidFill>
              </a:rPr>
              <a:t>система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9" y="1131590"/>
            <a:ext cx="71913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0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Учёт дополнительных данных при принятии управленческих решений по итогам оценки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05958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ru-RU" sz="2000" b="1" i="1" dirty="0" smtClean="0">
                <a:latin typeface="+mn-lt"/>
              </a:rPr>
              <a:t>Невозможно принимать «сложные» решения на основании данных одного вида</a:t>
            </a:r>
            <a:endParaRPr lang="ru-RU" sz="2000" dirty="0" smtClean="0">
              <a:latin typeface="+mn-lt"/>
            </a:endParaRPr>
          </a:p>
          <a:p>
            <a:pPr>
              <a:defRPr/>
            </a:pPr>
            <a:r>
              <a:rPr lang="ru-RU" sz="2400" b="1" i="1" dirty="0" smtClean="0">
                <a:latin typeface="+mn-lt"/>
              </a:rPr>
              <a:t>«Простые» решения</a:t>
            </a:r>
            <a:endParaRPr lang="ru-RU" sz="24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Итоговая государственная аттестация по предмету.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Как учителю и школе организовать работу «над ошибками»</a:t>
            </a:r>
          </a:p>
          <a:p>
            <a:pPr>
              <a:defRPr/>
            </a:pPr>
            <a:r>
              <a:rPr lang="ru-RU" sz="2400" b="1" i="1" dirty="0" smtClean="0">
                <a:latin typeface="+mn-lt"/>
              </a:rPr>
              <a:t>Более «сложные» решения</a:t>
            </a:r>
            <a:endParaRPr lang="ru-RU" sz="24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Выбор профиля обучения в старшей школе</a:t>
            </a:r>
          </a:p>
          <a:p>
            <a:pPr>
              <a:defRPr/>
            </a:pPr>
            <a:r>
              <a:rPr lang="ru-RU" sz="2400" b="1" i="1" dirty="0" smtClean="0">
                <a:latin typeface="+mn-lt"/>
              </a:rPr>
              <a:t>«Сложные» решения</a:t>
            </a:r>
            <a:endParaRPr lang="ru-RU" sz="24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Оценка качества работы учителя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dirty="0" smtClean="0">
                <a:latin typeface="+mn-lt"/>
              </a:rPr>
              <a:t>Оценка эффективности работы школы</a:t>
            </a:r>
          </a:p>
        </p:txBody>
      </p:sp>
    </p:spTree>
    <p:extLst>
      <p:ext uri="{BB962C8B-B14F-4D97-AF65-F5344CB8AC3E}">
        <p14:creationId xmlns:p14="http://schemas.microsoft.com/office/powerpoint/2010/main" val="4696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ВАЖНЫЕ УРОКИ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3" y="4299943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8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409" y="1707654"/>
            <a:ext cx="896448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ru-RU" sz="3600" smtClean="0">
                <a:solidFill>
                  <a:srgbClr val="0070C0"/>
                </a:solidFill>
              </a:rPr>
              <a:t>ПОГОВОРИМ НА ПРИМЕРАХ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ОБЛАСТЬ ПРИМЕНЕНИЯ ОДНОЙ ОЦЕНОЧНОЙ ПРОЦЕДУРЫ ВСЕГДА ОГРАНИЧЕНА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05958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Невозможно использовать одну оценочную процедуру</a:t>
            </a:r>
          </a:p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для решения многих задач.</a:t>
            </a:r>
            <a:endParaRPr lang="ru-RU" sz="1200" dirty="0" smtClean="0"/>
          </a:p>
          <a:p>
            <a:pPr>
              <a:spcBef>
                <a:spcPts val="600"/>
              </a:spcBef>
              <a:defRPr/>
            </a:pPr>
            <a:r>
              <a:rPr lang="ru-RU" sz="2000" b="1" dirty="0" smtClean="0">
                <a:latin typeface="+mn-lt"/>
              </a:rPr>
              <a:t>ПРИМЕР ЕГЭ</a:t>
            </a:r>
          </a:p>
          <a:p>
            <a:pPr>
              <a:defRPr/>
            </a:pPr>
            <a:r>
              <a:rPr lang="ru-RU" sz="2000" b="1" i="1" dirty="0" smtClean="0">
                <a:latin typeface="+mn-lt"/>
              </a:rPr>
              <a:t>Предназначен для</a:t>
            </a:r>
            <a:endParaRPr lang="ru-RU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latin typeface="+mn-lt"/>
              </a:rPr>
              <a:t>о</a:t>
            </a:r>
            <a:r>
              <a:rPr lang="ru-RU" sz="2000" dirty="0" smtClean="0">
                <a:latin typeface="+mn-lt"/>
              </a:rPr>
              <a:t>пределения, освоил ли ученик образовательную программу школы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latin typeface="+mn-lt"/>
              </a:rPr>
              <a:t>о</a:t>
            </a:r>
            <a:r>
              <a:rPr lang="ru-RU" sz="2000" dirty="0" smtClean="0">
                <a:latin typeface="+mn-lt"/>
              </a:rPr>
              <a:t>тбора для поступления в вуз</a:t>
            </a:r>
          </a:p>
          <a:p>
            <a:pPr>
              <a:defRPr/>
            </a:pPr>
            <a:r>
              <a:rPr lang="ru-RU" sz="2000" b="1" i="1" dirty="0" smtClean="0">
                <a:latin typeface="+mn-lt"/>
              </a:rPr>
              <a:t>Используется на практике ещё и для</a:t>
            </a:r>
            <a:endParaRPr lang="ru-RU" sz="2000" dirty="0" smtClean="0">
              <a:latin typeface="+mn-lt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оценки качества работы учителя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оценки эффективности работы школы, муниципалитета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>
                <a:latin typeface="+mn-lt"/>
              </a:rPr>
              <a:t>о</a:t>
            </a:r>
            <a:r>
              <a:rPr lang="ru-RU" sz="2000" dirty="0" smtClean="0">
                <a:latin typeface="+mn-lt"/>
              </a:rPr>
              <a:t>ценки эффективности деятельности губернатора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478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76"/>
            <a:ext cx="8496176" cy="828675"/>
          </a:xfrm>
        </p:spPr>
        <p:txBody>
          <a:bodyPr>
            <a:normAutofit fontScale="90000"/>
          </a:bodyPr>
          <a:lstStyle/>
          <a:p>
            <a:pPr marL="514350" lvl="0" indent="-514350" algn="just"/>
            <a:r>
              <a:rPr lang="ru-RU" sz="2800" dirty="0">
                <a:solidFill>
                  <a:schemeClr val="bg1"/>
                </a:solidFill>
              </a:rPr>
              <a:t>Невозможно использовать оценочную процедуру </a:t>
            </a:r>
            <a:r>
              <a:rPr lang="ru-RU" sz="2800" dirty="0" smtClean="0">
                <a:solidFill>
                  <a:schemeClr val="bg1"/>
                </a:solidFill>
              </a:rPr>
              <a:t>в целях</a:t>
            </a:r>
            <a:r>
              <a:rPr lang="ru-RU" sz="2800" dirty="0">
                <a:solidFill>
                  <a:schemeClr val="bg1"/>
                </a:solidFill>
              </a:rPr>
              <a:t>, для которых она не предназначена.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654298"/>
            <a:ext cx="9036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sz="1600" b="1" i="1" dirty="0" smtClean="0">
                <a:latin typeface="+mn-lt"/>
              </a:rPr>
              <a:t>Пример региона </a:t>
            </a:r>
            <a:r>
              <a:rPr lang="en-US" sz="1600" b="1" i="1" dirty="0" smtClean="0">
                <a:latin typeface="+mn-lt"/>
              </a:rPr>
              <a:t>N. </a:t>
            </a:r>
            <a:r>
              <a:rPr lang="ru-RU" sz="1600" b="1" i="1" dirty="0" smtClean="0">
                <a:latin typeface="+mn-lt"/>
              </a:rPr>
              <a:t>Письмо регионального министерства в муниципалитеты</a:t>
            </a:r>
            <a:endParaRPr lang="ru-RU" sz="1600" dirty="0" smtClean="0">
              <a:latin typeface="+mn-lt"/>
            </a:endParaRPr>
          </a:p>
          <a:p>
            <a:pPr algn="just">
              <a:defRPr/>
            </a:pPr>
            <a:r>
              <a:rPr lang="ru-RU" sz="2200" dirty="0"/>
              <a:t>В соответствии с приказом Минобразования </a:t>
            </a:r>
            <a:r>
              <a:rPr lang="ru-RU" sz="2200" dirty="0" smtClean="0"/>
              <a:t>… в </a:t>
            </a:r>
            <a:r>
              <a:rPr lang="ru-RU" sz="2200" dirty="0"/>
              <a:t>рамках международного исследования </a:t>
            </a:r>
            <a:r>
              <a:rPr lang="en-US" sz="2200" dirty="0"/>
              <a:t>TIMSS</a:t>
            </a:r>
            <a:r>
              <a:rPr lang="ru-RU" sz="2200" dirty="0"/>
              <a:t> и </a:t>
            </a:r>
            <a:r>
              <a:rPr lang="en-US" sz="2200" dirty="0"/>
              <a:t>PIRLS </a:t>
            </a:r>
            <a:r>
              <a:rPr lang="ru-RU" sz="2200" dirty="0"/>
              <a:t>в 2011 году в проведении тестирования учащихся 4 и 8 классов участвовали школы вашего муниципального </a:t>
            </a:r>
            <a:r>
              <a:rPr lang="ru-RU" sz="2200" dirty="0" smtClean="0"/>
              <a:t>образования… Однако</a:t>
            </a:r>
            <a:r>
              <a:rPr lang="ru-RU" sz="2200" dirty="0"/>
              <a:t>, как показывают результаты исследований, средний балл по тестируемой </a:t>
            </a:r>
            <a:r>
              <a:rPr lang="ru-RU" sz="2200" dirty="0" smtClean="0"/>
              <a:t>области </a:t>
            </a:r>
            <a:r>
              <a:rPr lang="ru-RU" sz="2200" dirty="0"/>
              <a:t>этих учреждений оказался ниже среднего балла по России.</a:t>
            </a:r>
          </a:p>
          <a:p>
            <a:pPr algn="just"/>
            <a:endParaRPr lang="ru-RU" sz="900" dirty="0" smtClean="0"/>
          </a:p>
          <a:p>
            <a:pPr algn="just"/>
            <a:r>
              <a:rPr lang="ru-RU" sz="2200" dirty="0" smtClean="0"/>
              <a:t>Минобразования … отмечает </a:t>
            </a:r>
            <a:r>
              <a:rPr lang="ru-RU" sz="2200" dirty="0"/>
              <a:t>неудовлетворительную работу педагогических коллективов указанных образовательных учреждений по качеству образования участников тестирования и просит принять все необходимые организационно-методические меры по повышению уровня квалификации учителей, </a:t>
            </a:r>
            <a:r>
              <a:rPr lang="ru-RU" sz="2200" dirty="0" err="1"/>
              <a:t>внутришкольного</a:t>
            </a:r>
            <a:r>
              <a:rPr lang="ru-RU" sz="2200" dirty="0"/>
              <a:t> контроля </a:t>
            </a:r>
            <a:r>
              <a:rPr lang="ru-RU" sz="2200" dirty="0" smtClean="0"/>
              <a:t>...</a:t>
            </a:r>
            <a:endParaRPr lang="ru-RU" sz="2200" dirty="0"/>
          </a:p>
          <a:p>
            <a:pPr>
              <a:defRPr/>
            </a:pPr>
            <a:endParaRPr lang="ru-RU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7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ОТ ЧЕГО ЗАВИСИТ…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8510648"/>
              </p:ext>
            </p:extLst>
          </p:nvPr>
        </p:nvGraphicFramePr>
        <p:xfrm>
          <a:off x="132003" y="1131590"/>
          <a:ext cx="8832485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189025"/>
            <a:ext cx="86164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Использование результатов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7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Продолжение.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05958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400" dirty="0" smtClean="0">
                <a:solidFill>
                  <a:srgbClr val="FF0000"/>
                </a:solidFill>
              </a:rPr>
              <a:t>	</a:t>
            </a:r>
            <a:r>
              <a:rPr lang="ru-RU" sz="2400" b="1" i="1" dirty="0" smtClean="0">
                <a:latin typeface="+mn-lt"/>
              </a:rPr>
              <a:t>Пример региона </a:t>
            </a:r>
            <a:r>
              <a:rPr lang="en-US" sz="2400" b="1" i="1" dirty="0" smtClean="0">
                <a:latin typeface="+mn-lt"/>
              </a:rPr>
              <a:t>N. </a:t>
            </a:r>
            <a:r>
              <a:rPr lang="ru-RU" sz="2400" b="1" i="1" dirty="0" smtClean="0">
                <a:latin typeface="+mn-lt"/>
              </a:rPr>
              <a:t>Письмо регионального министерства в муниципалитеты</a:t>
            </a: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/>
              <a:t>Одновременно с этим сообщаем, что учащиеся, принявшие участие в  TIMSS-2011 стали  участниками </a:t>
            </a:r>
            <a:r>
              <a:rPr lang="en-US" sz="2400" dirty="0"/>
              <a:t>PISA</a:t>
            </a:r>
            <a:r>
              <a:rPr lang="ru-RU" sz="2400" dirty="0"/>
              <a:t>-2012. После получения результатов  </a:t>
            </a:r>
            <a:r>
              <a:rPr lang="en-US" sz="2400" dirty="0"/>
              <a:t>PISA</a:t>
            </a:r>
            <a:r>
              <a:rPr lang="ru-RU" sz="2400" dirty="0"/>
              <a:t>-2012 (ориентировочно  апрель 2013 г.) предлагаем провести комплексное исследование результатов со сравнением результатов   Г(И)А и определением  дальнейшей образовательной траектории каждого учащегося</a:t>
            </a:r>
            <a:endParaRPr lang="ru-RU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ДОВЕРИЕ К РЕЗУЛЬТАТАМ СО СТОРОНЫ ОБЩЕСТВА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8012" y="1058112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/>
            <a:r>
              <a:rPr lang="ru-RU" sz="2800" dirty="0" smtClean="0">
                <a:solidFill>
                  <a:srgbClr val="FF0000"/>
                </a:solidFill>
              </a:rPr>
              <a:t>	</a:t>
            </a:r>
            <a:endParaRPr lang="ru-RU" sz="800" dirty="0" smtClean="0">
              <a:latin typeface="+mn-lt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latin typeface="+mn-lt"/>
              </a:rPr>
              <a:t>Экзамены для поступления в вузы Казахстана (ЕНТ- единое национальное тестирование) и Кыргызстана (ОРТ – общереспубликанское тестирование) проводятся в форме тестов с множественными вариантами ответов.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latin typeface="+mn-lt"/>
              </a:rPr>
              <a:t>Выбор такого варианта теста был сделан с целью исключения человеческого фактора.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latin typeface="+mn-lt"/>
              </a:rPr>
              <a:t>К процедуре, которая бы допускала вмешательство человека, у общества не было бы доверия.</a:t>
            </a:r>
          </a:p>
        </p:txBody>
      </p:sp>
    </p:spTree>
    <p:extLst>
      <p:ext uri="{BB962C8B-B14F-4D97-AF65-F5344CB8AC3E}">
        <p14:creationId xmlns:p14="http://schemas.microsoft.com/office/powerpoint/2010/main" val="20050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12" y="230908"/>
            <a:ext cx="897848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Процедуры с высокими ставками требуют жёсткого контроля. Старайтесь их избегать!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8013" y="1202128"/>
            <a:ext cx="9069155" cy="223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/>
              <a:t>Школьная афера </a:t>
            </a:r>
            <a:r>
              <a:rPr lang="ru-RU" sz="2000" b="1" dirty="0" smtClean="0"/>
              <a:t>по-американски (</a:t>
            </a:r>
            <a:r>
              <a:rPr lang="ru-RU" sz="2000" dirty="0"/>
              <a:t>30.03.2013 </a:t>
            </a:r>
            <a:r>
              <a:rPr lang="ru-RU" sz="2000" b="1" dirty="0" smtClean="0"/>
              <a:t>)</a:t>
            </a:r>
          </a:p>
          <a:p>
            <a:r>
              <a:rPr lang="ru-RU" sz="2000" u="sng" dirty="0">
                <a:hlinkClick r:id="rId4"/>
              </a:rPr>
              <a:t>http://publicpost.ru/theme/id/3550/shkolnaya_afera_po-amerikanski/</a:t>
            </a:r>
            <a:endParaRPr lang="ru-RU" sz="2000" b="1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минувшую пятницу 35 сотрудникам системы образования в штате Джорджия предъявили обвинение в многолетней фальсификации результатов экзаменов. По данным следствия, как минимум 40 из 56 государственных школ в </a:t>
            </a:r>
            <a:r>
              <a:rPr lang="ru-RU" sz="2000" dirty="0" smtClean="0"/>
              <a:t>Атланте отчитывались </a:t>
            </a:r>
            <a:r>
              <a:rPr lang="ru-RU" sz="2000" dirty="0"/>
              <a:t>о недостоверных результатах государственного тестирования более 10 лет.</a:t>
            </a:r>
          </a:p>
        </p:txBody>
      </p:sp>
      <p:pic>
        <p:nvPicPr>
          <p:cNvPr id="5" name="Рисунок 4" descr="http://publicpost.ru/public/userfiles/topic/big/dfds_il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62" y="843559"/>
            <a:ext cx="1602838" cy="1050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89688" y="3527428"/>
            <a:ext cx="9037478" cy="158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dirty="0"/>
              <a:t>Есть версия, что провоцирует директоров школ и учителей на преступление действующее американское законодательство: зарплаты учителей и пособия из госбюджета, выплачиваемые школам, напрямую зависят от успеваемости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14221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901472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Сопоставимость результатов оценочных процедур должна быть заложена в инструментарии. Пример ЕГЭ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6055" y="1906835"/>
            <a:ext cx="298833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математике  по РФ= 44,6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964" y="3346995"/>
            <a:ext cx="30963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русскому языку по РФ = 61,1 </a:t>
            </a:r>
            <a:endParaRPr lang="ru-RU" sz="2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adzinstva.by/wp-content/uploads/2012/12/0_7e8ac_c112dbaf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31861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5652" y="1208822"/>
            <a:ext cx="874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/>
              <a:t>?</a:t>
            </a:r>
            <a:endParaRPr lang="ru-RU" sz="12000" dirty="0"/>
          </a:p>
        </p:txBody>
      </p:sp>
    </p:spTree>
    <p:extLst>
      <p:ext uri="{BB962C8B-B14F-4D97-AF65-F5344CB8AC3E}">
        <p14:creationId xmlns:p14="http://schemas.microsoft.com/office/powerpoint/2010/main" val="40583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8831"/>
          <a:stretch/>
        </p:blipFill>
        <p:spPr>
          <a:xfrm>
            <a:off x="151107" y="990218"/>
            <a:ext cx="3154895" cy="4029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32986"/>
          <a:stretch/>
        </p:blipFill>
        <p:spPr>
          <a:xfrm>
            <a:off x="5148064" y="1190790"/>
            <a:ext cx="3803660" cy="3871296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872" y="6371524"/>
            <a:ext cx="2790929" cy="263057"/>
          </a:xfrm>
        </p:spPr>
        <p:txBody>
          <a:bodyPr/>
          <a:lstStyle/>
          <a:p>
            <a:pPr>
              <a:defRPr/>
            </a:pPr>
            <a:r>
              <a:rPr lang="ru-RU" sz="1000" i="1" dirty="0" smtClean="0">
                <a:solidFill>
                  <a:srgbClr val="5C92B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 С.А. Боченков</a:t>
            </a:r>
            <a:endParaRPr lang="ru-RU" sz="1000" i="1" dirty="0">
              <a:solidFill>
                <a:srgbClr val="5C92B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59388" y="173038"/>
            <a:ext cx="3884612" cy="85725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процентильной шкал </a:t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ЕГЭ-2012)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240521" y="2634308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718980" y="2905103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24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6159855" y="2654794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622263" y="2634307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7104151" y="2634307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574005" y="252611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8021806" y="256881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512108" y="299775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4" name="TextBox 14"/>
          <p:cNvSpPr txBox="1">
            <a:spLocks noChangeArrowheads="1"/>
          </p:cNvSpPr>
          <p:nvPr/>
        </p:nvSpPr>
        <p:spPr bwMode="auto">
          <a:xfrm>
            <a:off x="5245577" y="150796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166390" y="201914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6629738" y="156646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7104151" y="166844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75</a:t>
            </a:r>
            <a:endParaRPr lang="ru-RU" dirty="0"/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7569441" y="148188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8038042" y="175184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71</a:t>
            </a:r>
            <a:endParaRPr lang="ru-RU" dirty="0"/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8564401" y="139180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88</a:t>
            </a:r>
            <a:endParaRPr lang="ru-RU" dirty="0"/>
          </a:p>
        </p:txBody>
      </p:sp>
      <p:sp>
        <p:nvSpPr>
          <p:cNvPr id="56" name="Заголовок 1"/>
          <p:cNvSpPr txBox="1">
            <a:spLocks/>
          </p:cNvSpPr>
          <p:nvPr/>
        </p:nvSpPr>
        <p:spPr bwMode="auto">
          <a:xfrm>
            <a:off x="35498" y="112270"/>
            <a:ext cx="365685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шкалы и уровней освоения образовательного стандарта </a:t>
            </a:r>
            <a:b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(РФ, ЕГЭ-2012)</a:t>
            </a: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496" y="1995686"/>
            <a:ext cx="9001000" cy="0"/>
          </a:xfrm>
          <a:prstGeom prst="line">
            <a:avLst/>
          </a:prstGeom>
          <a:noFill/>
          <a:ln w="31750" cap="flat" cmpd="sng" algn="ctr">
            <a:solidFill>
              <a:schemeClr val="tx2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5724128" y="192367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66</a:t>
            </a:r>
            <a:endParaRPr lang="ru-RU" dirty="0"/>
          </a:p>
        </p:txBody>
      </p: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3658570" y="1643606"/>
            <a:ext cx="1286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1F497D"/>
                </a:solidFill>
              </a:rPr>
              <a:t>70 баллов</a:t>
            </a: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179907" y="171134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73</a:t>
            </a:r>
            <a:endParaRPr lang="ru-RU" dirty="0"/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580292" y="1964271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954073" y="196898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1368565" y="152946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1743090" y="1555695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79</a:t>
            </a:r>
            <a:endParaRPr lang="ru-RU" dirty="0"/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2145690" y="145398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75" name="TextBox 14"/>
          <p:cNvSpPr txBox="1">
            <a:spLocks noChangeArrowheads="1"/>
          </p:cNvSpPr>
          <p:nvPr/>
        </p:nvSpPr>
        <p:spPr bwMode="auto">
          <a:xfrm>
            <a:off x="2531794" y="173212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72</a:t>
            </a:r>
            <a:endParaRPr lang="ru-RU" dirty="0"/>
          </a:p>
        </p:txBody>
      </p:sp>
      <p:sp>
        <p:nvSpPr>
          <p:cNvPr id="76" name="TextBox 14"/>
          <p:cNvSpPr txBox="1">
            <a:spLocks noChangeArrowheads="1"/>
          </p:cNvSpPr>
          <p:nvPr/>
        </p:nvSpPr>
        <p:spPr bwMode="auto">
          <a:xfrm>
            <a:off x="2933499" y="149582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194860" y="2576717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14"/>
          <p:cNvSpPr txBox="1">
            <a:spLocks noChangeArrowheads="1"/>
          </p:cNvSpPr>
          <p:nvPr/>
        </p:nvSpPr>
        <p:spPr bwMode="auto">
          <a:xfrm>
            <a:off x="595850" y="2836023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951265" y="2576338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TextBox 14"/>
          <p:cNvSpPr txBox="1">
            <a:spLocks noChangeArrowheads="1"/>
          </p:cNvSpPr>
          <p:nvPr/>
        </p:nvSpPr>
        <p:spPr bwMode="auto">
          <a:xfrm>
            <a:off x="1351412" y="255360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1750444" y="25536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2118472" y="2469801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40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" name="TextBox 14"/>
          <p:cNvSpPr txBox="1">
            <a:spLocks noChangeArrowheads="1"/>
          </p:cNvSpPr>
          <p:nvPr/>
        </p:nvSpPr>
        <p:spPr bwMode="auto">
          <a:xfrm>
            <a:off x="2531699" y="249879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5" name="TextBox 14"/>
          <p:cNvSpPr txBox="1">
            <a:spLocks noChangeArrowheads="1"/>
          </p:cNvSpPr>
          <p:nvPr/>
        </p:nvSpPr>
        <p:spPr bwMode="auto">
          <a:xfrm>
            <a:off x="2927680" y="29294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t="81934" r="60220"/>
          <a:stretch/>
        </p:blipFill>
        <p:spPr>
          <a:xfrm>
            <a:off x="844655" y="4491660"/>
            <a:ext cx="1809828" cy="64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66493" t="22099" b="33260"/>
          <a:stretch/>
        </p:blipFill>
        <p:spPr>
          <a:xfrm>
            <a:off x="3856341" y="3707976"/>
            <a:ext cx="1579757" cy="143552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-66514" y="4914058"/>
            <a:ext cx="1026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© </a:t>
            </a:r>
            <a:r>
              <a:rPr lang="ru-RU" sz="1000" dirty="0" err="1" smtClean="0"/>
              <a:t>Боченков</a:t>
            </a:r>
            <a:r>
              <a:rPr lang="ru-RU" sz="1000" dirty="0" smtClean="0"/>
              <a:t> СА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90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416824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Стобалльная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шкала ЕГЭ не позволяет сравнивать результаты   по предметам и оценить динамику по годам, т.к.: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СОВПАДАЕТ: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1631156"/>
            <a:ext cx="4680520" cy="3056121"/>
          </a:xfrm>
        </p:spPr>
        <p:txBody>
          <a:bodyPr/>
          <a:lstStyle/>
          <a:p>
            <a:r>
              <a:rPr lang="ru-RU" sz="2000" dirty="0" smtClean="0"/>
              <a:t>величина </a:t>
            </a:r>
            <a:r>
              <a:rPr lang="ru-RU" sz="2000" dirty="0"/>
              <a:t>наименьшего тестового балла, получение которого свидетельствует об усвоении участником экзамена основных понятий и методов по </a:t>
            </a:r>
            <a:r>
              <a:rPr lang="ru-RU" sz="2000" dirty="0" smtClean="0"/>
              <a:t>предмету (ТБ1)</a:t>
            </a:r>
            <a:endParaRPr lang="ru-RU" sz="2000" dirty="0"/>
          </a:p>
          <a:p>
            <a:r>
              <a:rPr lang="ru-RU" sz="2000" dirty="0" smtClean="0"/>
              <a:t>величина </a:t>
            </a:r>
            <a:r>
              <a:rPr lang="ru-RU" sz="2000" dirty="0"/>
              <a:t>наименьшего тестового балла, получение которого свидетельствует о высоком уровне подготовки участника экзамена </a:t>
            </a:r>
            <a:r>
              <a:rPr lang="ru-RU" sz="2000" dirty="0" smtClean="0"/>
              <a:t>(ТБ2)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68877" y="1151335"/>
            <a:ext cx="3717933" cy="479822"/>
          </a:xfrm>
        </p:spPr>
        <p:txBody>
          <a:bodyPr/>
          <a:lstStyle/>
          <a:p>
            <a:r>
              <a:rPr lang="ru-RU" dirty="0" smtClean="0"/>
              <a:t>МЕНЯЕТСЯ ПО ГОДАМ: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68877" y="1631156"/>
            <a:ext cx="3913187" cy="18766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/>
              <a:t>время, отведённое на выполнение работы без изменения её содержания (русский язык в </a:t>
            </a:r>
            <a:r>
              <a:rPr lang="ru-RU" sz="1600" dirty="0" smtClean="0"/>
              <a:t>2012 </a:t>
            </a:r>
            <a:r>
              <a:rPr lang="ru-RU" sz="1600" dirty="0"/>
              <a:t>и в </a:t>
            </a:r>
            <a:r>
              <a:rPr lang="ru-RU" sz="1600" dirty="0" smtClean="0"/>
              <a:t>2013)</a:t>
            </a:r>
          </a:p>
          <a:p>
            <a:r>
              <a:rPr lang="ru-RU" sz="1600" dirty="0"/>
              <a:t>количество, качество и состав заданий, уровень </a:t>
            </a:r>
            <a:r>
              <a:rPr lang="ru-RU" sz="1600" dirty="0" smtClean="0"/>
              <a:t>сложности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8" y="3363839"/>
            <a:ext cx="43318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solidFill>
                  <a:srgbClr val="FF0000"/>
                </a:solidFill>
              </a:rPr>
              <a:t>ЕДИНЫЙ государственный экзамен – это ряд самостоятельных предметных экзаменов, которые не согласованны между собой ни по фреймам тестов, ни по форме представления результата</a:t>
            </a:r>
            <a:endParaRPr lang="ru-RU" sz="1600" b="1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77" y="4841064"/>
            <a:ext cx="1176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© </a:t>
            </a:r>
            <a:r>
              <a:rPr lang="ru-RU" sz="1200" dirty="0" err="1" smtClean="0"/>
              <a:t>Боченков</a:t>
            </a:r>
            <a:r>
              <a:rPr lang="ru-RU" sz="1200" dirty="0" smtClean="0"/>
              <a:t> СА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64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51470"/>
            <a:ext cx="8856984" cy="82867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Кластерный анализ обеспечивает справедливое сравнение результатов и ориентирован на поддержку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9391" y="917973"/>
            <a:ext cx="3024187" cy="4225528"/>
          </a:xfrm>
          <a:prstGeom prst="rect">
            <a:avLst/>
          </a:prstGeom>
          <a:solidFill>
            <a:srgbClr val="93EFF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b="1" kern="0" dirty="0"/>
              <a:t>Кластерный анализ</a:t>
            </a:r>
            <a:endParaRPr lang="en-US" sz="20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600" kern="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156325" y="1707358"/>
            <a:ext cx="2808288" cy="28086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200" b="1" kern="0" dirty="0"/>
              <a:t>Анализ факторов</a:t>
            </a:r>
            <a:endParaRPr lang="en-US" sz="15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endParaRPr lang="ru-RU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Самооценка школы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Опросы потребителей услуг</a:t>
            </a:r>
            <a:endParaRPr lang="en-US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Внешний аудит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Данные исследований</a:t>
            </a:r>
            <a:endParaRPr lang="en-US" sz="1700" kern="0" dirty="0"/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Статистика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1700" kern="0" dirty="0"/>
              <a:t>…</a:t>
            </a:r>
            <a:endParaRPr lang="en-US" sz="1500" kern="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500" kern="0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87450" y="1275607"/>
            <a:ext cx="151288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Ш1.1________</a:t>
            </a:r>
          </a:p>
          <a:p>
            <a:r>
              <a:rPr lang="ru-RU" sz="1400" dirty="0"/>
              <a:t>Ш1.2________</a:t>
            </a:r>
          </a:p>
          <a:p>
            <a:r>
              <a:rPr lang="ru-RU" sz="1400" dirty="0"/>
              <a:t>Ш1.3________</a:t>
            </a:r>
          </a:p>
          <a:p>
            <a:r>
              <a:rPr lang="ru-RU" sz="1400" dirty="0"/>
              <a:t>……..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Ш1.14_______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Ш1.15_______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5288" y="1653778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К1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187450" y="2625331"/>
            <a:ext cx="1512888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Ш2.1________</a:t>
            </a:r>
          </a:p>
          <a:p>
            <a:r>
              <a:rPr lang="ru-RU" sz="1400"/>
              <a:t>Ш2.2________</a:t>
            </a:r>
          </a:p>
          <a:p>
            <a:r>
              <a:rPr lang="ru-RU" sz="1400"/>
              <a:t>Ш2.3________</a:t>
            </a:r>
          </a:p>
          <a:p>
            <a:r>
              <a:rPr lang="ru-RU" sz="1400"/>
              <a:t>……..</a:t>
            </a:r>
          </a:p>
          <a:p>
            <a:r>
              <a:rPr lang="ru-RU" sz="1400">
                <a:solidFill>
                  <a:srgbClr val="FF0000"/>
                </a:solidFill>
              </a:rPr>
              <a:t>Ш2.21_______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95288" y="2895600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К2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95288" y="4030266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К3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4067178" y="1930004"/>
            <a:ext cx="1368425" cy="2225922"/>
          </a:xfrm>
          <a:prstGeom prst="rect">
            <a:avLst/>
          </a:prstGeom>
          <a:solidFill>
            <a:srgbClr val="FFFDA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800" b="1" kern="0" dirty="0"/>
              <a:t>«Слабые»</a:t>
            </a:r>
          </a:p>
          <a:p>
            <a:pPr marL="342900" indent="-342900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800" b="1" kern="0" dirty="0"/>
              <a:t>школы</a:t>
            </a:r>
            <a:endParaRPr lang="en-US" sz="1800" kern="0" dirty="0"/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Ш1.14,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Ш1.15,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Ш2.21,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Ш3.11,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Ш3.12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1400" kern="0" dirty="0"/>
              <a:t>………..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400" kern="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627784" y="2355726"/>
            <a:ext cx="172819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27784" y="2499742"/>
            <a:ext cx="172819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27784" y="3219823"/>
            <a:ext cx="180020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27784" y="3795886"/>
            <a:ext cx="1800200" cy="11345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555776" y="3507855"/>
            <a:ext cx="1872208" cy="1296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 rot="10800000" flipV="1">
            <a:off x="5508627" y="2895600"/>
            <a:ext cx="576263" cy="216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187450" y="3759995"/>
            <a:ext cx="151288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Ш3.1________</a:t>
            </a:r>
          </a:p>
          <a:p>
            <a:r>
              <a:rPr lang="ru-RU" sz="1400"/>
              <a:t>Ш3.2________</a:t>
            </a:r>
          </a:p>
          <a:p>
            <a:r>
              <a:rPr lang="ru-RU" sz="1400"/>
              <a:t>Ш3.3________</a:t>
            </a:r>
          </a:p>
          <a:p>
            <a:r>
              <a:rPr lang="ru-RU" sz="1400"/>
              <a:t>……..</a:t>
            </a:r>
          </a:p>
          <a:p>
            <a:r>
              <a:rPr lang="ru-RU" sz="1400">
                <a:solidFill>
                  <a:srgbClr val="FF0000"/>
                </a:solidFill>
              </a:rPr>
              <a:t>Ш3.11_______</a:t>
            </a:r>
          </a:p>
          <a:p>
            <a:r>
              <a:rPr lang="ru-RU" sz="1400">
                <a:solidFill>
                  <a:srgbClr val="FF0000"/>
                </a:solidFill>
              </a:rPr>
              <a:t>Ш3.12_______</a:t>
            </a:r>
          </a:p>
        </p:txBody>
      </p:sp>
    </p:spTree>
    <p:extLst>
      <p:ext uri="{BB962C8B-B14F-4D97-AF65-F5344CB8AC3E}">
        <p14:creationId xmlns:p14="http://schemas.microsoft.com/office/powerpoint/2010/main" val="14867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0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МОДЕЛЬ ИСПОЛЬЗОВАНИЯ ДАННЫХ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347864" y="1203598"/>
          <a:ext cx="5580112" cy="393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7950" y="2235518"/>
            <a:ext cx="37439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FF0000"/>
                </a:solidFill>
              </a:rPr>
              <a:t>От линейного рейтинга к кластерному сравнению и анализу факторов</a:t>
            </a:r>
          </a:p>
        </p:txBody>
      </p:sp>
    </p:spTree>
    <p:extLst>
      <p:ext uri="{BB962C8B-B14F-4D97-AF65-F5344CB8AC3E}">
        <p14:creationId xmlns:p14="http://schemas.microsoft.com/office/powerpoint/2010/main" val="5740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7"/>
            <a:ext cx="8496944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</a:rPr>
              <a:t>Сравнение результатов школ в рамках кластера </a:t>
            </a:r>
            <a:r>
              <a:rPr lang="ru-RU" sz="2800" dirty="0" smtClean="0">
                <a:solidFill>
                  <a:schemeClr val="bg1"/>
                </a:solidFill>
              </a:rPr>
              <a:t>статистически подобных ОУ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18889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Представление результатов мониторинга </a:t>
            </a:r>
            <a:r>
              <a:rPr lang="en-US" sz="2000" dirty="0" smtClean="0">
                <a:solidFill>
                  <a:srgbClr val="FFFF00"/>
                </a:solidFill>
              </a:rPr>
              <a:t>NAPLAN </a:t>
            </a:r>
            <a:r>
              <a:rPr lang="ru-RU" sz="2000" dirty="0" smtClean="0">
                <a:solidFill>
                  <a:srgbClr val="FFFF00"/>
                </a:solidFill>
              </a:rPr>
              <a:t>(Австралия)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7289"/>
            <a:ext cx="8496944" cy="398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5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7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8310" y="123479"/>
            <a:ext cx="484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Сравнение результатов </a:t>
            </a:r>
            <a:r>
              <a:rPr lang="en-US" sz="2400" dirty="0" smtClean="0">
                <a:solidFill>
                  <a:srgbClr val="FFFF00"/>
                </a:solidFill>
              </a:rPr>
              <a:t>NAPLAN </a:t>
            </a:r>
            <a:r>
              <a:rPr lang="ru-RU" sz="2400" dirty="0" smtClean="0">
                <a:solidFill>
                  <a:srgbClr val="FFFF00"/>
                </a:solidFill>
              </a:rPr>
              <a:t>по школе с «подобными» школами</a:t>
            </a:r>
            <a:endParaRPr lang="ru-RU" sz="2400" dirty="0">
              <a:solidFill>
                <a:srgbClr val="FFFF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31640" y="1153505"/>
            <a:ext cx="6408712" cy="3989995"/>
            <a:chOff x="1907704" y="2852200"/>
            <a:chExt cx="6140794" cy="374515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852200"/>
              <a:ext cx="6140794" cy="3745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616354" y="3177950"/>
              <a:ext cx="490227" cy="26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Год 7</a:t>
              </a:r>
              <a:endParaRPr lang="ru-RU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1880" y="3246530"/>
              <a:ext cx="619556" cy="2600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Чтение</a:t>
              </a:r>
              <a:endParaRPr lang="ru-RU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7704" y="3097046"/>
              <a:ext cx="770391" cy="43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Год</a:t>
              </a:r>
            </a:p>
            <a:p>
              <a:r>
                <a:rPr lang="ru-RU" sz="1200" dirty="0" smtClean="0">
                  <a:solidFill>
                    <a:schemeClr val="bg1"/>
                  </a:solidFill>
                </a:rPr>
                <a:t>обучения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43266" y="3101650"/>
              <a:ext cx="1095468" cy="245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dirty="0" smtClean="0">
                  <a:solidFill>
                    <a:schemeClr val="bg1"/>
                  </a:solidFill>
                </a:rPr>
                <a:t>Область оценки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6588" y="3938280"/>
              <a:ext cx="284465" cy="1820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Ч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и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с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л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о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ш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к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о</a:t>
              </a:r>
            </a:p>
            <a:p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л</a:t>
              </a:r>
              <a:endParaRPr lang="ru-RU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4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НА ЧЁМ ОСНОВЫВАЕТСЯ…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6852704"/>
              </p:ext>
            </p:extLst>
          </p:nvPr>
        </p:nvGraphicFramePr>
        <p:xfrm>
          <a:off x="204011" y="1275606"/>
          <a:ext cx="2711805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15816" y="1203598"/>
            <a:ext cx="6048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качество </a:t>
            </a:r>
            <a:r>
              <a:rPr lang="ru-RU" sz="2800" dirty="0">
                <a:solidFill>
                  <a:srgbClr val="0070C0"/>
                </a:solidFill>
              </a:rPr>
              <a:t>научного обеспечения оценочной </a:t>
            </a:r>
            <a:r>
              <a:rPr lang="ru-RU" sz="2800" dirty="0" smtClean="0">
                <a:solidFill>
                  <a:srgbClr val="0070C0"/>
                </a:solidFill>
              </a:rPr>
              <a:t>процедуры (методология оценивания, выбор инструментария);</a:t>
            </a:r>
            <a:endParaRPr lang="ru-RU" sz="2800" dirty="0">
              <a:solidFill>
                <a:srgbClr val="0070C0"/>
              </a:solidFill>
            </a:endParaRP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открытость </a:t>
            </a:r>
            <a:r>
              <a:rPr lang="ru-RU" sz="2800" dirty="0">
                <a:solidFill>
                  <a:srgbClr val="0070C0"/>
                </a:solidFill>
              </a:rPr>
              <a:t>и </a:t>
            </a:r>
            <a:r>
              <a:rPr lang="ru-RU" sz="2800" dirty="0" smtClean="0">
                <a:solidFill>
                  <a:srgbClr val="0070C0"/>
                </a:solidFill>
              </a:rPr>
              <a:t>прозрачность </a:t>
            </a:r>
            <a:r>
              <a:rPr lang="ru-RU" sz="2800" dirty="0">
                <a:solidFill>
                  <a:srgbClr val="0070C0"/>
                </a:solidFill>
              </a:rPr>
              <a:t>процесса проведения оценки, правил и процедур, регламентирующих реализацию программы оценки.</a:t>
            </a:r>
          </a:p>
        </p:txBody>
      </p:sp>
    </p:spTree>
    <p:extLst>
      <p:ext uri="{BB962C8B-B14F-4D97-AF65-F5344CB8AC3E}">
        <p14:creationId xmlns:p14="http://schemas.microsoft.com/office/powerpoint/2010/main" val="10046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51471"/>
            <a:ext cx="8979346" cy="103381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СТАТИСТИЧЕСКИ «ПОДОБНЫЕ» ШКОЛЫ (Австралия).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46" y="1131590"/>
            <a:ext cx="91085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В целях представления результатов национального мониторинга по группам школ </a:t>
            </a:r>
            <a:r>
              <a:rPr lang="ru-RU" sz="2200" dirty="0"/>
              <a:t>со статистически сходным контингентом учащихся </a:t>
            </a:r>
            <a:r>
              <a:rPr lang="ru-RU" sz="2200" dirty="0" smtClean="0"/>
              <a:t>специально разработан </a:t>
            </a:r>
            <a:r>
              <a:rPr lang="ru-RU" sz="2200" b="1" dirty="0" smtClean="0"/>
              <a:t>Индекс </a:t>
            </a:r>
            <a:r>
              <a:rPr lang="ru-RU" sz="2200" b="1" dirty="0"/>
              <a:t>местных социально-образовательных условий </a:t>
            </a:r>
            <a:r>
              <a:rPr lang="ru-RU" sz="2200" dirty="0"/>
              <a:t>(</a:t>
            </a:r>
            <a:r>
              <a:rPr lang="ru-RU" sz="2200" dirty="0" err="1" smtClean="0"/>
              <a:t>Index</a:t>
            </a:r>
            <a:r>
              <a:rPr lang="ru-RU" sz="2200" dirty="0" smtClean="0"/>
              <a:t> </a:t>
            </a:r>
            <a:r>
              <a:rPr lang="ru-RU" sz="2200" dirty="0" err="1" smtClean="0"/>
              <a:t>of</a:t>
            </a:r>
            <a:r>
              <a:rPr lang="ru-RU" sz="2200" dirty="0" smtClean="0"/>
              <a:t> </a:t>
            </a:r>
            <a:r>
              <a:rPr lang="ru-RU" sz="2200" dirty="0" err="1"/>
              <a:t>Community</a:t>
            </a:r>
            <a:r>
              <a:rPr lang="ru-RU" sz="2200" dirty="0"/>
              <a:t> </a:t>
            </a:r>
            <a:r>
              <a:rPr lang="ru-RU" sz="2200" dirty="0" err="1"/>
              <a:t>Socio-Educational</a:t>
            </a:r>
            <a:r>
              <a:rPr lang="ru-RU" sz="2200" dirty="0"/>
              <a:t> </a:t>
            </a:r>
            <a:r>
              <a:rPr lang="ru-RU" sz="2200" dirty="0" err="1" smtClean="0"/>
              <a:t>Advantage</a:t>
            </a:r>
            <a:r>
              <a:rPr lang="ru-RU" sz="2200" dirty="0" smtClean="0"/>
              <a:t>) – </a:t>
            </a:r>
            <a:r>
              <a:rPr lang="ru-RU" sz="2200" b="1" dirty="0" smtClean="0">
                <a:solidFill>
                  <a:srgbClr val="FF0000"/>
                </a:solidFill>
              </a:rPr>
              <a:t>ICSEA</a:t>
            </a:r>
            <a:r>
              <a:rPr lang="ru-RU" sz="2200" dirty="0" smtClean="0"/>
              <a:t>.</a:t>
            </a:r>
            <a:endParaRPr lang="ru-RU" sz="2200" dirty="0"/>
          </a:p>
          <a:p>
            <a:endParaRPr lang="ru-RU" sz="1000" dirty="0"/>
          </a:p>
          <a:p>
            <a:r>
              <a:rPr lang="ru-RU" sz="2000" dirty="0" smtClean="0"/>
              <a:t>ICSEA учитывает следующие </a:t>
            </a:r>
            <a:r>
              <a:rPr lang="ru-RU" sz="2000" b="1" dirty="0" smtClean="0"/>
              <a:t>параметры</a:t>
            </a:r>
            <a:r>
              <a:rPr lang="ru-RU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количество учащихся в школе;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данные по занятости и образованию родителей учеников;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err="1" smtClean="0"/>
              <a:t>социо</a:t>
            </a:r>
            <a:r>
              <a:rPr lang="ru-RU" sz="2000" dirty="0" smtClean="0"/>
              <a:t>-экономические характеристики места проживания ученика;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местонахождение школы (столица, регион либо удаленная территория);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доля учеников из семей, где английский язык не является родным;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доля учеников из коренного населения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1791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123479"/>
            <a:ext cx="8979346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КЛАСТЕРИЗАЦИЯ.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Пример.</a:t>
            </a:r>
            <a:r>
              <a:rPr lang="ru-RU" sz="2400" dirty="0" smtClean="0">
                <a:solidFill>
                  <a:schemeClr val="bg1"/>
                </a:solidFill>
              </a:rPr>
              <a:t> Анализ результатов ЕГЭ в Чувашской Республике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6" y="2250614"/>
            <a:ext cx="900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1 </a:t>
            </a:r>
            <a:r>
              <a:rPr lang="ru-RU" sz="1600" b="1" dirty="0" smtClean="0"/>
              <a:t>Городские </a:t>
            </a:r>
            <a:r>
              <a:rPr lang="ru-RU" sz="1600" b="1" dirty="0"/>
              <a:t>инновационные ОУ: лицеи, гимназии, школы с углубленным изучением отдельных </a:t>
            </a:r>
            <a:endParaRPr lang="ru-RU" sz="1600" dirty="0" smtClean="0"/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2 </a:t>
            </a:r>
            <a:r>
              <a:rPr lang="ru-RU" sz="1600" b="1" dirty="0" smtClean="0"/>
              <a:t>Городские </a:t>
            </a:r>
            <a:r>
              <a:rPr lang="ru-RU" sz="1600" b="1" dirty="0"/>
              <a:t>общеобразовательные школы (более 50 выпускников 11 </a:t>
            </a:r>
            <a:r>
              <a:rPr lang="ru-RU" sz="1600" b="1" dirty="0" smtClean="0"/>
              <a:t>классов)</a:t>
            </a:r>
            <a:endParaRPr lang="ru-RU" sz="1600" dirty="0"/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3 </a:t>
            </a:r>
            <a:r>
              <a:rPr lang="ru-RU" sz="1600" b="1" dirty="0" smtClean="0"/>
              <a:t>Городские </a:t>
            </a:r>
            <a:r>
              <a:rPr lang="ru-RU" sz="1600" b="1" dirty="0"/>
              <a:t>общеобразовательные школы (менее 50 выпускников 11 классов)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4 </a:t>
            </a:r>
            <a:r>
              <a:rPr lang="ru-RU" sz="1600" b="1" dirty="0" smtClean="0"/>
              <a:t>Сельские </a:t>
            </a:r>
            <a:r>
              <a:rPr lang="ru-RU" sz="1600" b="1" dirty="0"/>
              <a:t>инновационные ОУ: лицеи, гимназии, школы с углубленным изучением отдельных предметов, </a:t>
            </a:r>
            <a:r>
              <a:rPr lang="ru-RU" sz="1600" b="1" dirty="0" smtClean="0"/>
              <a:t>ресурсные центры </a:t>
            </a:r>
            <a:endParaRPr lang="ru-RU" sz="1600" dirty="0"/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5 </a:t>
            </a:r>
            <a:r>
              <a:rPr lang="ru-RU" sz="1600" b="1" dirty="0" smtClean="0"/>
              <a:t>Сельская </a:t>
            </a:r>
            <a:r>
              <a:rPr lang="ru-RU" sz="1600" b="1" dirty="0"/>
              <a:t>общеобразовательная школа (25 и более выпускников 11 классов)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6 </a:t>
            </a:r>
            <a:r>
              <a:rPr lang="ru-RU" sz="1600" b="1" dirty="0" smtClean="0"/>
              <a:t>Сельская </a:t>
            </a:r>
            <a:r>
              <a:rPr lang="ru-RU" sz="1600" b="1" dirty="0"/>
              <a:t>общеобразовательная школа (от 15 до 25 выпускников 11 классов)</a:t>
            </a:r>
          </a:p>
          <a:p>
            <a:pPr lvl="0" algn="just"/>
            <a:r>
              <a:rPr lang="ru-RU" sz="1600" dirty="0">
                <a:solidFill>
                  <a:srgbClr val="FF0000"/>
                </a:solidFill>
              </a:rPr>
              <a:t>Кластер №</a:t>
            </a:r>
            <a:r>
              <a:rPr lang="ru-RU" sz="1600" dirty="0" smtClean="0">
                <a:solidFill>
                  <a:srgbClr val="FF0000"/>
                </a:solidFill>
              </a:rPr>
              <a:t>7 </a:t>
            </a:r>
            <a:r>
              <a:rPr lang="ru-RU" sz="1600" b="1" dirty="0" smtClean="0"/>
              <a:t>Малочисленные </a:t>
            </a:r>
            <a:r>
              <a:rPr lang="ru-RU" sz="1600" b="1" dirty="0"/>
              <a:t>сельские общеобразовательные школы (менее 15 выпускников 11 классов</a:t>
            </a:r>
            <a:r>
              <a:rPr lang="ru-RU" sz="1600" b="1" dirty="0" smtClean="0"/>
              <a:t>)</a:t>
            </a:r>
            <a:endParaRPr lang="ru-RU" sz="1400" dirty="0" smtClean="0"/>
          </a:p>
          <a:p>
            <a:endParaRPr lang="ru-RU" sz="800" i="1" dirty="0"/>
          </a:p>
          <a:p>
            <a:r>
              <a:rPr lang="ru-RU" sz="1400" i="1" dirty="0" err="1" smtClean="0"/>
              <a:t>Боченков</a:t>
            </a:r>
            <a:r>
              <a:rPr lang="ru-RU" sz="1400" i="1" dirty="0" smtClean="0"/>
              <a:t> С.А. Анализ и интерпретация результатов ЕГЭ.</a:t>
            </a:r>
            <a:r>
              <a:rPr lang="ru-RU" sz="1400" dirty="0" smtClean="0"/>
              <a:t> </a:t>
            </a:r>
            <a:r>
              <a:rPr lang="en-US" sz="1400" dirty="0">
                <a:hlinkClick r:id="rId4"/>
              </a:rPr>
              <a:t>http://www.rtc-edu.ru/resources/publications</a:t>
            </a:r>
            <a:endParaRPr lang="ru-RU" sz="1400" i="1" dirty="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-8558" y="1059583"/>
            <a:ext cx="8396982" cy="104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Параметры кластеризации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Тип образовательного учреждения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Вид образовательного учреждения 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Тип местности, размер населённого пункта</a:t>
            </a:r>
          </a:p>
          <a:p>
            <a:pPr algn="l">
              <a:buFont typeface="Arial" charset="0"/>
              <a:buBlip>
                <a:blip r:embed="rId5"/>
              </a:buBlip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Размер образовательного учреждения по числу выпускников (наличие условий для профильной подготовки)</a:t>
            </a:r>
          </a:p>
        </p:txBody>
      </p:sp>
    </p:spTree>
    <p:extLst>
      <p:ext uri="{BB962C8B-B14F-4D97-AF65-F5344CB8AC3E}">
        <p14:creationId xmlns:p14="http://schemas.microsoft.com/office/powerpoint/2010/main" val="4956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158752"/>
            <a:ext cx="9144000" cy="75723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Рейтинги должны быть надёжными информационными источниками</a:t>
            </a:r>
            <a:r>
              <a:rPr lang="ru-RU" sz="2800" dirty="0" smtClean="0">
                <a:solidFill>
                  <a:srgbClr val="FFFF00"/>
                </a:solidFill>
              </a:rPr>
              <a:t>. Пример.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Единый портал пермского образования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http://permedu.ru/pages/analytics/SchoolRating2011.aspx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03599"/>
            <a:ext cx="833148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160415" y="4506441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94323" y="4011910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84368" y="4515966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84368" y="4011910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293495" y="3761979"/>
            <a:ext cx="278507" cy="2975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3970" y="4290418"/>
            <a:ext cx="278507" cy="2975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103" y="1314425"/>
            <a:ext cx="6762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9"/>
            <a:ext cx="8928992" cy="828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Рейтинг – инструмент с ограниченной зоной действия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64088" y="3651870"/>
            <a:ext cx="138882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04" y="1347614"/>
            <a:ext cx="482453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Работа с «верхней» частью рейтинга.</a:t>
            </a:r>
          </a:p>
          <a:p>
            <a:pPr algn="just"/>
            <a:r>
              <a:rPr lang="ru-RU" sz="1600" dirty="0" smtClean="0"/>
              <a:t>Определение «лидеров» для: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оощрения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п</a:t>
            </a:r>
            <a:r>
              <a:rPr lang="ru-RU" sz="1600" dirty="0" smtClean="0"/>
              <a:t>ропаганды успешного опыта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информирования родителей (выбор школы)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с</a:t>
            </a:r>
            <a:r>
              <a:rPr lang="ru-RU" sz="1600" dirty="0" smtClean="0"/>
              <a:t>оздания позитивного имиджа ОУ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27754" y="3291830"/>
            <a:ext cx="899570" cy="861786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364088" y="1995686"/>
            <a:ext cx="138882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111455" y="1563639"/>
            <a:ext cx="899570" cy="792088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8372" y="2946306"/>
            <a:ext cx="480366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Работа с «</a:t>
            </a:r>
            <a:r>
              <a:rPr lang="ru-RU" sz="1600" b="1" dirty="0">
                <a:solidFill>
                  <a:srgbClr val="FF0000"/>
                </a:solidFill>
              </a:rPr>
              <a:t>н</a:t>
            </a:r>
            <a:r>
              <a:rPr lang="ru-RU" sz="1600" b="1" dirty="0" smtClean="0">
                <a:solidFill>
                  <a:srgbClr val="FF0000"/>
                </a:solidFill>
              </a:rPr>
              <a:t>ижней» частью рейтинга.</a:t>
            </a:r>
          </a:p>
          <a:p>
            <a:pPr algn="just"/>
            <a:r>
              <a:rPr lang="ru-RU" sz="1600" dirty="0" smtClean="0"/>
              <a:t>Определение «неуспешных» для: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о</a:t>
            </a:r>
            <a:r>
              <a:rPr lang="ru-RU" sz="1600" dirty="0" smtClean="0"/>
              <a:t>казания целевой помощи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н</a:t>
            </a:r>
            <a:r>
              <a:rPr lang="ru-RU" sz="1600" dirty="0" smtClean="0"/>
              <a:t>аложения санкций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smtClean="0"/>
              <a:t>стимулирования улучшения работы ОУ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/>
              <a:t>информирования родителей (выбор школы)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224" y="4609460"/>
            <a:ext cx="8174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Работа со всеми объектами рейтинга требует использования кластеризации.</a:t>
            </a:r>
          </a:p>
        </p:txBody>
      </p:sp>
    </p:spTree>
    <p:extLst>
      <p:ext uri="{BB962C8B-B14F-4D97-AF65-F5344CB8AC3E}">
        <p14:creationId xmlns:p14="http://schemas.microsoft.com/office/powerpoint/2010/main" val="4080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31 из 608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203598"/>
            <a:ext cx="9001000" cy="393990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147814"/>
            <a:ext cx="5904656" cy="365042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Ориентация на  процедуры с «низкими ставками»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8750"/>
            <a:ext cx="9144000" cy="82867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Использование результатов должно опираться на…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965402" y="2700353"/>
            <a:ext cx="39604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 smtClean="0">
                <a:solidFill>
                  <a:srgbClr val="00B050"/>
                </a:solidFill>
                <a:latin typeface="+mn-lt"/>
                <a:cs typeface="+mn-cs"/>
              </a:rPr>
              <a:t>Сравнение в своей «весовой категории»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3172036" y="1491629"/>
            <a:ext cx="3200164" cy="7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Поддержка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>
                <a:solidFill>
                  <a:srgbClr val="FF9900"/>
                </a:solidFill>
                <a:latin typeface="+mn-lt"/>
                <a:cs typeface="+mn-cs"/>
              </a:rPr>
              <a:t>з</a:t>
            </a:r>
            <a:r>
              <a:rPr lang="ru-RU" sz="2000" dirty="0" smtClean="0">
                <a:solidFill>
                  <a:srgbClr val="FF9900"/>
                </a:solidFill>
                <a:latin typeface="+mn-lt"/>
                <a:cs typeface="+mn-cs"/>
              </a:rPr>
              <a:t>аинтересованных сторон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 bwMode="auto">
          <a:xfrm>
            <a:off x="251520" y="3795886"/>
            <a:ext cx="347807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600" dirty="0" smtClean="0">
                <a:solidFill>
                  <a:srgbClr val="0070C0"/>
                </a:solidFill>
                <a:latin typeface="+mn-lt"/>
                <a:cs typeface="+mn-cs"/>
              </a:rPr>
              <a:t>Целевые и</a:t>
            </a:r>
            <a:r>
              <a:rPr kumimoji="0" lang="ru-RU" sz="1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+mn-cs"/>
              </a:rPr>
              <a:t>нформационные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+mn-cs"/>
              </a:rPr>
              <a:t> продукты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2519772" y="4299942"/>
            <a:ext cx="24842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Методы информирования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3463763" y="2283718"/>
            <a:ext cx="31964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Надёжный инструментарий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4788024" y="3867894"/>
            <a:ext cx="38164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Сочетание различных источников данных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 bwMode="auto">
          <a:xfrm>
            <a:off x="5127112" y="4299942"/>
            <a:ext cx="28719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Надёжная процедура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2627784" y="3435846"/>
            <a:ext cx="4536504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Знание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ользователей результатов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8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0360" y="153988"/>
            <a:ext cx="89289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940" y="1851670"/>
            <a:ext cx="8777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/>
              <a:t>С материалами по тематике использования результатов ОКО можно познакомиться на сайте Российского тренингового центра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843808" y="3660634"/>
            <a:ext cx="33843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73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КАКОВА…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59136187"/>
              </p:ext>
            </p:extLst>
          </p:nvPr>
        </p:nvGraphicFramePr>
        <p:xfrm>
          <a:off x="64098" y="1216655"/>
          <a:ext cx="2855821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03598"/>
            <a:ext cx="6175513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107504" y="3523611"/>
            <a:ext cx="212483" cy="1424403"/>
            <a:chOff x="323528" y="3147814"/>
            <a:chExt cx="360040" cy="1895327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323528" y="4611093"/>
              <a:ext cx="360040" cy="432048"/>
              <a:chOff x="1979712" y="2427734"/>
              <a:chExt cx="360040" cy="432048"/>
            </a:xfrm>
          </p:grpSpPr>
          <p:sp>
            <p:nvSpPr>
              <p:cNvPr id="85" name="Прямоугольник 84"/>
              <p:cNvSpPr/>
              <p:nvPr/>
            </p:nvSpPr>
            <p:spPr>
              <a:xfrm>
                <a:off x="1979712" y="2427734"/>
                <a:ext cx="360040" cy="432048"/>
              </a:xfrm>
              <a:prstGeom prst="rect">
                <a:avLst/>
              </a:prstGeom>
              <a:solidFill>
                <a:srgbClr val="FF000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979712" y="244074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А</a:t>
                </a:r>
                <a:endParaRPr lang="ru-RU" dirty="0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323528" y="3867894"/>
              <a:ext cx="360040" cy="432048"/>
              <a:chOff x="1547664" y="2427734"/>
              <a:chExt cx="360040" cy="432048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1547664" y="2427734"/>
                <a:ext cx="360040" cy="432048"/>
              </a:xfrm>
              <a:prstGeom prst="rect">
                <a:avLst/>
              </a:prstGeom>
              <a:solidFill>
                <a:srgbClr val="92D05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647077" y="2461187"/>
                <a:ext cx="167264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</a:t>
                </a:r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323528" y="3147814"/>
              <a:ext cx="360040" cy="432048"/>
              <a:chOff x="2411760" y="2427734"/>
              <a:chExt cx="360040" cy="432048"/>
            </a:xfrm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2411760" y="2427734"/>
                <a:ext cx="360040" cy="432048"/>
              </a:xfrm>
              <a:prstGeom prst="rect">
                <a:avLst/>
              </a:prstGeom>
              <a:solidFill>
                <a:srgbClr val="0070C0"/>
              </a:solidFill>
              <a:ln cmpd="sng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434062" y="2438885"/>
                <a:ext cx="288032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С</a:t>
                </a:r>
                <a:endParaRPr lang="ru-RU" dirty="0"/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469637" y="3540533"/>
            <a:ext cx="1843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неподготовленные</a:t>
            </a:r>
            <a:endParaRPr lang="ru-RU" sz="1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22247" y="4045767"/>
            <a:ext cx="2451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с </a:t>
            </a:r>
            <a:r>
              <a:rPr lang="ru-RU" sz="1600" dirty="0">
                <a:solidFill>
                  <a:srgbClr val="00B050"/>
                </a:solidFill>
              </a:rPr>
              <a:t>базовой квалификацией</a:t>
            </a:r>
            <a:endParaRPr lang="ru-RU" sz="16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422247" y="4622306"/>
            <a:ext cx="2370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с</a:t>
            </a:r>
            <a:r>
              <a:rPr lang="ru-RU" sz="1600" dirty="0" smtClean="0">
                <a:solidFill>
                  <a:srgbClr val="FF0000"/>
                </a:solidFill>
              </a:rPr>
              <a:t> высокой </a:t>
            </a:r>
            <a:r>
              <a:rPr lang="ru-RU" sz="1600" dirty="0">
                <a:solidFill>
                  <a:srgbClr val="FF0000"/>
                </a:solidFill>
              </a:rPr>
              <a:t>квалификации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01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ОТ ЧЕГО ЗАВИСИТ…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47532246"/>
              </p:ext>
            </p:extLst>
          </p:nvPr>
        </p:nvGraphicFramePr>
        <p:xfrm>
          <a:off x="107505" y="1157288"/>
          <a:ext cx="3168351" cy="184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AutoShape 2" descr="data:image/jpeg;base64,/9j/4AAQSkZJRgABAQAAAQABAAD/2wCEAAkGBg8QEBAPDxAPDw8PDw0PDw0NDw8NDw4PFBAVFBQQEhQXHCYeFxkjGRQUHy8gIycpLC0sFR4xNTA2NSYrLSkBCQoKDgwOGA8PFSkcFBwpLCwpLCwpNSkpLykpNSkxNSkpKSkwKSwwKSkpLSksKSksLCk1KTUpKSksNSkwLCkpNf/AABEIAPMA0AMBIgACEQEDEQH/xAAcAAACAgMBAQAAAAAAAAAAAAAAAwIEAQUGBwj/xABLEAABAwMCAQYJCQYEAwkAAAABAAIDBBESBSExBhNBUWFxBxQicoGRobGzIyQyUmJzorLBM0KCg8LRF0NjknTS4RUlNERTZKOktP/EABcBAQEBAQAAAAAAAAAAAAAAAAABAgP/xAAeEQEBAQACAgMBAAAAAAAAAAAAARESMQJBIYHwA//aAAwDAQACEQMRAD8A9uQhCAQhCAQhCAQhCAKgSslRJQYJUSVklQKDBKgSpFQKCJKWSpOUCgiSluKkUtxQRJS3FScUtxQRcUtxUnFLcUEXFLcVlxS3FBFxS3FScUpxQd+hCEAhCEAhCEAsFZKiUGColYmlawZPc1jRxc8ho9ZWh1Dl9p0NxzwlcP3YAZPxfR9qDfYoxXnlf4WjwpqcedO/+lv91zOocutRmuDO6Np/dgAiHrG/tRcev1tdDCLzSxxDrke1nqvxXMaj4S9PiuGOkncOiJhDf9z7fqvJ5nuecnEuceLnEucfSUvEIY7LUfCxUuuIIIoh0OkJmd+gWuZ4T9RHHxd/YYSPyuC5zFRLEV2EfhaqB9Omhd5jpGe+6tx+Ftn79I8eZK13vaFwRaOxIfI0dqI9Nj8KVEfpR1LO9jHe5ysR+ETTXf5zmefFKPaAV5FJOOz0bqs+bqVxHudHylo53YQ1Eb3kEhoJDiBx2IV5xXg2hzOFVAQTcPJ/A4fqvc4HXY2/UFBJxS3FZcUtxQRcUtxUnFKcUHoiEIQCEIQCEKMnA9yDlqjlzkXNpocyCQHyvxae3EXPuWkr63W5r4SwxNP7sDCx3+51z6iuO0PT5p5ZRC+NvNhhPOGQEl7n2sW8LYdXSutpdL1SMeTg8fYqP0e0e9Fc5XcmtRecpRJM76zpDIfxLWy6HUN4wyjtxv7Qu/8AHtUj+lTzO7mQzD8DyfYlu5USs/a07m9r4J4/aW2Q1506FzeLXA9rSFC69FHKqlfs+Nh7A9h9hWXS6dJ9KIDtMYPuQ15uQovIHEgd+yRyj5SwGSRlLG1rGucGvAIc6x4kFcxLqD3cSfSrhro5dQjb037v7qlLrHVYe0rS5kqQKuJq66tcf+u6jmTxKrtcmAqobdQc5YyUHOUG05Ltyq4h1ZH3L3Bn0R3BeK8iGZVjexv6he032UqsOKW4qTilOKgi4pbipOKU4oPSUIQgEIQgFCTge5SKhIdj3FB41yFltPVebTfnnXpVHNsvJ+SM2NRU+ZTfnnXfUNfw3QdHVV0cUbpZHYsaLudxtvZPDrgEcCAR3FcryrrAaGbub+YLoqWXyI/u4/yBBKekjf8ATYx/nta73rluVWnwwtj5qKOPJzy7m2NZewFr2HautuuZ5bHyYu+X3NQfOU7rvf57/wAxS2lTl4uPa73pIK2ycCpBySCnU0L5HCONj5Hu+jHG1z3u7mjdUTDlLJXTpTIv/FzsiI/8vBjVVPc4NOEf8Trj6qItZxcGUNPhITZkrx45Vud9jycWHzGA9qYm70lFpMpaJJMYIjuJak801w62NsXyfwtKlTCl5xkbc5y57WukfeCMC++DAcjtfdzh5q1FRUve4vkc57yfKfI4ueT2k7p2kO+WYeoSu/2xPd+is7iWXO3SeDlmVUT1Bv6r2AleSeC4XneerD3FesuK5OiLiluKk4pTigi4pbipOKU4oPTkIQgEIWCgwSoScD3FSJS5OB7ig8E5OutUVP3cHxJl1ENUQuS0N1qmo+7h+JKt9ziC3yl1H5lML/uj3rsKGv8AIjH+nF+QLzLlNP8ANJvNXT09fYM3/wAuH4bUHcRVAK0PLZ/ycZ6ue/KFGk1PtVDlhWXjZ2NmP4Ag8GkGxKlQaRPMC6Nnybdnzvc2KBnnSvIaD2Xv2K9pMYMsOTWubm0lrwHNdYXs4HYjbgq1bXyzYumkc/EANDiA1g6mNHksHY0BdJ0xd07mKOH9o99ZJ/6dPlBTg/alcM3/AMLW9jkqp1+ZzTFHhTQu4wUreZY8f6jrl8n8bnKnKLAnqBPqC6jlTyMMVXBSUUc9Q+amppRGBzshc+JrnHYWAuSb7AXTTi5Dgun8GrXHVKJ1jiJ3NLgDiHGCU4k8L2B27Ffq/BVW08unsquba2vqYoHCJ+b4MpGNIebY3xcSMSRsV3M/K2ldqVBpFBTMjhpawkSABjc208oxY0cb33cdzY96za04DUeTkTaCo1GVzxLNXy09JGCAxzGOPOSOFrncPA3t5Haub0s+W4/Vgqj/APXeP1XXeFOcQuo9LZfHT6aNshILecqJGhz5BfiDcuv9srj9NP7c9VLP7cWf1LXink7XwUM8uQ/aA9TR/depOK818EzPJeet7vcF6O4rm0i4pbipOKU4oIuKW4qTilOKD1NCEIBRJWSolBglLk4HuKmSlSHY9xQfP2kutUz/AHcfxJFuucWg091qmb7pnxHrbc4qKfKiT5pN5pW5M1sfu4fhtXPcpn/NZvMPuW3kk+j93D8NqDYwVxHSq/KTUbx8eEc35VTEq12vT/Jn7uX3IOY0o2kjPVkf/jct54Nadjq4h8YlAoNQcGYc6S4RC2LbXLrEgW337Vz1A6zmdz/hOXWeCWfDU2v+pR1zrdzGn9Fr0ntQ1nwa6jDRy10sTIowSTA5/wA4Yx17PcwAhouQLZXF9wvQY9SqYtWZFRwslnqtKo2NdM5zIYGsjY900mIJLRsLDckgLVQ8r6nUIddMzgI46CMRQt2ZGOel37XEWuewdS2dVXeL1FZUtcGPi0CjDJD+6XuhG3bcNWRstboXRHThLVGrndrlK+eSzWNjkPMjmmRgnm2hoYQ0knyrk7rzbk9tyji6xWzG38qRb2j5+g0yjqa1kokdrcdZhMSJ5IgIbucHbhxETyMuy/FM5VcuNMphGzSIIjLHUeNmpLCIxKQ4OcSTlI6z3Dc2AJAQajlpPDqNEKt0kcddp88tFM2RwD6unyJhez6zhe3+89S4Oib5FUf/AG4HrqIQipkc97pHbue5z3GwF3ONz3blMpm/I1J+zTt9cuX9C3Er0DwUx2hJ63P95XeOK4zwYx2pgevL8xXYuK5tIuKW4qTilOKCLiluKk4pbig9XQUKJKAKiSglRJQYJS5Dse4qRKXIdj3IPneldapl+6b8Ry2POLUsdapk+6HxHK7ziorcon/NpfMPuW2nk+j93D8Nq0Wvv+bS+aVtaiTcfdw/DagZzi1uuP8Ak3fdv9ys84qGtP8Akn+Y5BoafYt81/wnrpfBu+1c48AKHUfghc6xu47pPhPWz5I6w2jrYp5G5xWlimba94pWFrtum2xt02sqjeckoneI67PY806kZE2SxxfIHyuLWngSBa9uGQ610WocrBp2pQzlvOxv0uliljYW5fs2OYQb7EOZ09BPYq+o8roK+nrYI4+ZpKKlhfC1t4spDUNjb5DNsbbBtuLuF7Lj5OSlc00vPwyQNrZooY5JC3MF8jGXcy+TTZ4IDgOCirPLDldVao8yOjcIacXEULXvZCHkAOlfawc42FzYdS3HJHkYIq2knndHUUv/AGbJquYYeaviGCMh3EsfI129vojYLsWa1RRyS6JRwNbBHRVr5nW+lIxjLb8XuORLnO3vZaDk/W1B5OVrWtBEE08DHn6QpZObfKG9jXSn0DsVR5dVvze99gM3OfiNg0Ek2HddZjbann7ZaUeyY/oFNzFNzLUz+2oj/DE//nWolejeDtlqRna0Lp3FaDkOy1JH5jPcFvHFc2kXFLcVJxSnFBFxS3FScUtxQXP8S6nqZ6lj/Eqp6mepchijFB13+JNT1M9Sx/iRU9TPUuSxRig6w+Eao6mepRf4RKix2Zw6lyuKw5uyDQZ/OHHriHxCrPOKjK60/wDJH5ym84rArXH/ADeTzStpVyeUPu4fhtWj1h/yEnmlbStf5Q8yH4bURLnFU1V14ZPNP6KXOJGoOvDJ3Ae0JRUDdx3S/CeklqtFu47pfyEfqlFqDrfBjqLaZ9fO5uQio4X49Z5/b22W2g5TTV8ME01hbX6BkbG8I470zsQendzj6Sua5KD5LVP+Bh//AFBWdEm5nTY53A4N1uCYEC+bIm0+Zb12LXDvBRWy0WT/AL4r3dApNUJPUPkhc+myv0OtM0+n0mCYfIVFLWTV0diS6OsaXgW6SCWD+EqHKPlDp1JFUxaeBLUVuZnqbmQ4vJOJe7ewvswbDp7eCrtTlmdzkzy9wa1gLrANY0WDR0ABBCqazN3N5c3k7DnLZ432ytteyjO35t/PlPqii/5lchpGts6fIdLYG+TK/qLr/s294yPQOlVtUqi9trNYxocGRsGLGA8bdJJ6SSSekrfTPbr+T2tPZTsaANmgexbA6/J1D1LR6Wy0Te5WsVzabA67J1D1KJ1p/YqOKMUF06w/sUTqr+xVMUYoG4oxTcEYIFYoxTcEYIFYrDmp2Cw5myDjat1p/wCSPzo5xL1E/Lj7r+spWasRHVX/ACL/ADStnXP8v+CL4bVpdRf8k/uK2WoP8v8Agi+G1UHOKNU68L+9g/EEjNTkN4XfeRD8QUoc5vlDzZfd/wBUstVpzPKHmSH2sH6pZaitvyLraWKadla0OpqmmMUmVyMmSNkaCBvY2PDpsmcs+VTawxxQRiKmg2jYAG32sDiNmgDgFoXAAXOwG5J2ACG05Ni67GGxGw5x462g/RH2nDuB4oKzIi44tFyBc7gNa36znHZo7/RcqxGRHuzypB/mkWDD/ptPA/aO/VipuO2LQGsBuGNva/1iTu53ablKcERjPr6dyT0lIqTcFMKU9t7AcSW7ekXQdnpzPkm9ysYqNCy0be4J+CilYoxTcEYIFYoxTcEYIHYIwT8EYIEYIwT8EYIEYILNk/BYczYoPOdWPyzfuv61VzT9aPyrfu/6lrpTcW7RfuWolWG0stQDHBFJK5wNgxtye4cSFd1UPbKWyMfG7GMYSNLTswA+0L0PkzUQwaVAIKerqZal7/GRQgh0mIGMM0rQXxxm/Bo3xO43vy/KltRPWs8ZbDC8Ruyo4LWo6djCQJLEhrrC9iSeF7XAXe/ynHlP305zz+cczmrDTeLvnhH4mqhmr1PvG3tqYR7WrhXRtXN8r+VJ8SJKIJOLQXOtfEWFm/WcTs1vadlafASQcsRg5pIGT93MPk32B8nib26ishoAxaMW3uRckud9Z5O7ndp9Fhsoqu2ANsTZ7xuDY83GfsNP0j9pw7gOKi/pJ3J3JO5J6ynOS3BAhwSy1OftuVmCjdIeBDfae/qQVWsLjZov29A/utxp2jhu7tz28VapaJrBsFegZuoLrGbDuCzgnNZsO5ZwQIwRgn4IwQIwRgn4IwQPwRgnYIwQJwWME/BGCBOCi5mx7lYwQY0Hk2v7SN8wj8S1uS66tiDXua8DiRdwBaRfrVCbR4XbgFvaw7ergrKK2lconwAhvOAHY8zPJDfvsk1OtEtdHFG2Fj/2mJc+SXe9nvduRfewsFifQpB9Ah46voH27e1UJoHs+m1ze8WHrW+VzNZwZLZ0G7I+2qi/Rai62+ljyYf+KHsas1XRuHBKcE97UshZUktSZHW2G7uoe89ScMnnGP0v6PR/dbKj0trNzu7iSd90FCk0ouIdJ6B0DuW0ZCALAWVjBGKBQYnwjdRsp048oINo1myME9rNgjBAjBGCfgjBAnBYwT8EYIH4IwVjBGCCvgs4J+CMEFfBZwT8EYIObqqJribhaubQm8WnE9my6Koh37wkcyg5abTJW8LOHb/cf2VZ1xs5pHXcZBdydOtxIB6jYe/b2qvLQNPEA9HCxB6imDg5dLhfuGgHrjNvZw9ihDSCN1OwG4NQXXIt+4f7LsJ+T8btxsescfWtRVaFI2RjgcubeXAHe5xI36elBOd4bufQOJJ6gFGChfNu7yWfV6+/rV2i0c3zlOTu3o7B1BbZsduCCrBSNYLAJmCfgsYIE4qLtk1yUWoFHdWaOPcJQYrtEzcehBtAxGCeGLOCCvgjBWMEYIK+Czgn4IwQPwRgn4IwQIwRgn4IwQIwRgn4IwQaSoG47lXLVaqRv6FXIQMbVv4Eg7HiL7W6etJssjj6CiyDFlVe3yj3q2UnHf0oBrFkMT2sUsLIEc3ZKerJaTsFDm8SSd8bbdFygrCEki+11h8dhb0n9FZdc4+k926jLY7jpQVgxXqJm6QI1fomeUg2QYs4JwYs4IEYIwT8EYIEYIwT8EYIH4IwTsUYoE4IwTsUYoE4IwTsUYoOdqm7quWq/Us8pVzGgrBu/oKzinc3v6Fnm0FctUAzdWixYZEghEEPKaWWSnBBFxIaLbZXv18bIcy+XRuE3EWHSbcFgQ33PSgRjfYcLW9Cw2JWRCmc1ZBV5tXaFm6Tza2FDFugvBizgnBqMUCcEYJ2KMUCcEYJ2KMUDsEYJ2KMUCcEYJ2KMUCcEYJ2KMUGjng3KSaZbl8Ch4ug1HiyPFlt/F1jxdBqfFlJtMtp4usiBBqJKZLFIt0aZY8WQanxX3KQpFtRTKXi6DV+LqLqdbbxdY8XQaxlKrdNDurPi6ZHCgzgjBOxRigTgjBOxRigTgjBOxRigYhCEAhCEGELKEECFiyEICyxZCEBZZAQhAWRZCEBZFkIQZssWWUICyyAhCCSwsoQYQsoQYWU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blogs-images.forbes.com/kenrapoza/files/2011/06/black-box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10800"/>
            <a:ext cx="1909036" cy="222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881" y="3507854"/>
            <a:ext cx="837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Рациональные способы работы с политической волей никому не известны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УСЛОВИЯ ИСПОЛЬЗОВАНИЯ РЕЗУЛЬТАТОВ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07504" y="1294986"/>
            <a:ext cx="8892480" cy="32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0070C0"/>
                </a:solidFill>
              </a:rPr>
              <a:t>Эффективное использование результатов оценки зависит от ряда условий, которые следует учитывать команде, координирующей организацию и проведение процедуры оценки, с целью достижения максимального влияния полученных результатов на повышение качества обучения и выработку образовательной политики</a:t>
            </a:r>
            <a:r>
              <a:rPr lang="ru-RU" sz="2400" i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9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СТРАТЕГИЯ ОКО – КОНТРОЛЬ ИЛИ ПОДДЕРЖКА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1691" y="1140762"/>
            <a:ext cx="7070589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400" b="1" i="1" dirty="0" smtClean="0">
                <a:latin typeface="Arial" charset="0"/>
              </a:rPr>
              <a:t>Контроль</a:t>
            </a:r>
            <a:endParaRPr lang="ru-RU" sz="2400" dirty="0" smtClean="0">
              <a:latin typeface="Arial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Для наложения санкций и раздачи поощрений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Нет права на ошибку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ОУ не заинтересовано в обнаружении проблем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000" dirty="0" smtClean="0">
              <a:latin typeface="Arial" charset="0"/>
            </a:endParaRPr>
          </a:p>
          <a:p>
            <a:pPr>
              <a:defRPr/>
            </a:pPr>
            <a:r>
              <a:rPr lang="ru-RU" sz="2400" b="1" i="1" dirty="0" smtClean="0">
                <a:latin typeface="Arial" charset="0"/>
              </a:rPr>
              <a:t>Поддержка</a:t>
            </a:r>
            <a:endParaRPr lang="ru-RU" sz="2400" dirty="0" smtClean="0">
              <a:latin typeface="Arial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Оказание содействия ОУ и муниципалитетам в преодолении существующих проблем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Есть право на ошибку. Неудача – сигнал для оказания помощи.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000" dirty="0" smtClean="0">
                <a:latin typeface="Arial" charset="0"/>
              </a:rPr>
              <a:t>ОУ заинтересовано в обнаружении проблем</a:t>
            </a:r>
            <a:endParaRPr lang="ru-RU" sz="2000" dirty="0" smtClean="0"/>
          </a:p>
        </p:txBody>
      </p:sp>
      <p:pic>
        <p:nvPicPr>
          <p:cNvPr id="1026" name="Picture 2" descr="http://im4-tub-ru.yandex.net/i?id=373222989-3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291831"/>
            <a:ext cx="1834731" cy="12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017.radikal.ru/i419/1207/4c/b08abae5dd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87574"/>
            <a:ext cx="1327669" cy="167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ПОДДЕРЖКА ЗАИНТЕРЕСОВАННЫХ СТОРОН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1"/>
            <a:ext cx="576064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3200" dirty="0" smtClean="0"/>
              <a:t>Крайне важно, чтобы все заинтересованные стороны пришли к согласию относительно необходимости проведения оценки и оказывали поддержку при её проведении.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19151"/>
            <a:ext cx="2961480" cy="204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9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НАЛИЧИЕ НАДЁЖНОГО ИНСТРУМЕНТАРИЯ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1"/>
            <a:ext cx="6984776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2800" dirty="0" smtClean="0"/>
          </a:p>
          <a:p>
            <a:pPr algn="just"/>
            <a:r>
              <a:rPr lang="ru-RU" sz="2800" dirty="0" smtClean="0"/>
              <a:t>Наличие надёжного инструментария, соответствующего необходимым профессиональным стандартам, является главным фактором получения достоверных результатов и обеспечения доверия к ним со стороны общественности и профессионального сообщества.</a:t>
            </a:r>
          </a:p>
        </p:txBody>
      </p:sp>
      <p:pic>
        <p:nvPicPr>
          <p:cNvPr id="5" name="Picture 4" descr="http://www.best-expert.ro/images/servi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9662"/>
            <a:ext cx="1702060" cy="17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6985</TotalTime>
  <Words>1560</Words>
  <Application>Microsoft Office PowerPoint</Application>
  <PresentationFormat>Экран (16:9)</PresentationFormat>
  <Paragraphs>337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Ключевые условия использования результатов оценки учебных достижений школьников: уроки России и стран мира </vt:lpstr>
      <vt:lpstr>ОТ ЧЕГО ЗАВИСИТ…</vt:lpstr>
      <vt:lpstr>НА ЧЁМ ОСНОВЫВАЕТСЯ…</vt:lpstr>
      <vt:lpstr>КАКОВА…</vt:lpstr>
      <vt:lpstr>ОТ ЧЕГО ЗАВИСИТ…</vt:lpstr>
      <vt:lpstr>УСЛОВИЯ ИСПОЛЬЗОВАНИЯ РЕЗУЛЬТАТОВ</vt:lpstr>
      <vt:lpstr>СТРАТЕГИЯ ОКО – КОНТРОЛЬ ИЛИ ПОДДЕРЖКА</vt:lpstr>
      <vt:lpstr>ПОДДЕРЖКА ЗАИНТЕРЕСОВАННЫХ СТОРОН</vt:lpstr>
      <vt:lpstr>НАЛИЧИЕ НАДЁЖНОГО ИНСТРУМЕНТАРИЯ</vt:lpstr>
      <vt:lpstr>Пример. ОСНОВНЫЕ ЭТАПЫ РАЗРАБОТКИ ТЕСТА</vt:lpstr>
      <vt:lpstr>НАЛИЧИЕ НАДЁЖНОЙ СТАНДАРТИЗИРОВАННОЙ ПРОЦЕДУРЫ ПРОВЕДЕНИЯ ОЦЕНКИ</vt:lpstr>
      <vt:lpstr>Ориентация на информационные потребности основных групп пользователей результатов оценки</vt:lpstr>
      <vt:lpstr>Национальный мониторинг SIMCE (Чили). Информационные продукты</vt:lpstr>
      <vt:lpstr>SIMCE. Распространение информации: Механизмы, Цели, Целевые группы, Содержание </vt:lpstr>
      <vt:lpstr>SIMCE. Геоинформационная система</vt:lpstr>
      <vt:lpstr>Учёт дополнительных данных при принятии управленческих решений по итогам оценки</vt:lpstr>
      <vt:lpstr>ВАЖНЫЕ УРОКИ</vt:lpstr>
      <vt:lpstr>ОБЛАСТЬ ПРИМЕНЕНИЯ ОДНОЙ ОЦЕНОЧНОЙ ПРОЦЕДУРЫ ВСЕГДА ОГРАНИЧЕНА</vt:lpstr>
      <vt:lpstr>Невозможно использовать оценочную процедуру в целях, для которых она не предназначена.</vt:lpstr>
      <vt:lpstr>Продолжение.</vt:lpstr>
      <vt:lpstr>ДОВЕРИЕ К РЕЗУЛЬТАТАМ СО СТОРОНЫ ОБЩЕСТВА</vt:lpstr>
      <vt:lpstr>Процедуры с высокими ставками требуют жёсткого контроля. Старайтесь их избегать! </vt:lpstr>
      <vt:lpstr>Сопоставимость результатов оценочных процедур должна быть заложена в инструментарии. Пример ЕГЭ</vt:lpstr>
      <vt:lpstr>Соотношение 100-балльной и процентильной шкал  (РФ, ЕГЭ-2012)</vt:lpstr>
      <vt:lpstr>Стобалльная шкала ЕГЭ не позволяет сравнивать результаты   по предметам и оценить динамику по годам, т.к.:</vt:lpstr>
      <vt:lpstr>Кластерный анализ обеспечивает справедливое сравнение результатов и ориентирован на поддержку</vt:lpstr>
      <vt:lpstr>МОДЕЛЬ ИСПОЛЬЗОВАНИЯ ДАННЫХ</vt:lpstr>
      <vt:lpstr>Сравнение результатов школ в рамках кластера статистически подобных ОУ</vt:lpstr>
      <vt:lpstr>Сайт “Моя Школа”</vt:lpstr>
      <vt:lpstr>СТАТИСТИЧЕСКИ «ПОДОБНЫЕ» ШКОЛЫ (Австралия).</vt:lpstr>
      <vt:lpstr>КЛАСТЕРИЗАЦИЯ. Пример. Анализ результатов ЕГЭ в Чувашской Республике</vt:lpstr>
      <vt:lpstr>Рейтинги должны быть надёжными информационными источниками. Пример. Единый портал пермского образования  http://permedu.ru/pages/analytics/SchoolRating2011.aspx</vt:lpstr>
      <vt:lpstr>Рейтинг – инструмент с ограниченной зоной действия</vt:lpstr>
      <vt:lpstr>Использование результатов должно опираться на…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319</cp:revision>
  <dcterms:created xsi:type="dcterms:W3CDTF">2011-08-25T06:09:31Z</dcterms:created>
  <dcterms:modified xsi:type="dcterms:W3CDTF">2013-04-16T07:40:02Z</dcterms:modified>
</cp:coreProperties>
</file>